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1"/>
  </p:sldMasterIdLst>
  <p:notesMasterIdLst>
    <p:notesMasterId r:id="rId67"/>
  </p:notesMasterIdLst>
  <p:handoutMasterIdLst>
    <p:handoutMasterId r:id="rId68"/>
  </p:handoutMasterIdLst>
  <p:sldIdLst>
    <p:sldId id="303" r:id="rId2"/>
    <p:sldId id="552" r:id="rId3"/>
    <p:sldId id="520" r:id="rId4"/>
    <p:sldId id="531" r:id="rId5"/>
    <p:sldId id="559" r:id="rId6"/>
    <p:sldId id="557" r:id="rId7"/>
    <p:sldId id="558" r:id="rId8"/>
    <p:sldId id="554" r:id="rId9"/>
    <p:sldId id="570" r:id="rId10"/>
    <p:sldId id="573" r:id="rId11"/>
    <p:sldId id="571" r:id="rId12"/>
    <p:sldId id="359" r:id="rId13"/>
    <p:sldId id="569" r:id="rId14"/>
    <p:sldId id="367" r:id="rId15"/>
    <p:sldId id="445" r:id="rId16"/>
    <p:sldId id="411" r:id="rId17"/>
    <p:sldId id="413" r:id="rId18"/>
    <p:sldId id="572" r:id="rId19"/>
    <p:sldId id="528" r:id="rId20"/>
    <p:sldId id="403" r:id="rId21"/>
    <p:sldId id="523" r:id="rId22"/>
    <p:sldId id="274" r:id="rId23"/>
    <p:sldId id="473" r:id="rId24"/>
    <p:sldId id="475" r:id="rId25"/>
    <p:sldId id="556" r:id="rId26"/>
    <p:sldId id="565" r:id="rId27"/>
    <p:sldId id="477" r:id="rId28"/>
    <p:sldId id="516" r:id="rId29"/>
    <p:sldId id="525" r:id="rId30"/>
    <p:sldId id="420" r:id="rId31"/>
    <p:sldId id="362" r:id="rId32"/>
    <p:sldId id="501" r:id="rId33"/>
    <p:sldId id="489" r:id="rId34"/>
    <p:sldId id="369" r:id="rId35"/>
    <p:sldId id="370" r:id="rId36"/>
    <p:sldId id="512" r:id="rId37"/>
    <p:sldId id="423" r:id="rId38"/>
    <p:sldId id="425" r:id="rId39"/>
    <p:sldId id="539" r:id="rId40"/>
    <p:sldId id="560" r:id="rId41"/>
    <p:sldId id="506" r:id="rId42"/>
    <p:sldId id="509" r:id="rId43"/>
    <p:sldId id="350" r:id="rId44"/>
    <p:sldId id="361" r:id="rId45"/>
    <p:sldId id="325" r:id="rId46"/>
    <p:sldId id="448" r:id="rId47"/>
    <p:sldId id="416" r:id="rId48"/>
    <p:sldId id="540" r:id="rId49"/>
    <p:sldId id="517" r:id="rId50"/>
    <p:sldId id="483" r:id="rId51"/>
    <p:sldId id="502" r:id="rId52"/>
    <p:sldId id="566" r:id="rId53"/>
    <p:sldId id="524" r:id="rId54"/>
    <p:sldId id="518" r:id="rId55"/>
    <p:sldId id="547" r:id="rId56"/>
    <p:sldId id="327" r:id="rId57"/>
    <p:sldId id="329" r:id="rId58"/>
    <p:sldId id="343" r:id="rId59"/>
    <p:sldId id="409" r:id="rId60"/>
    <p:sldId id="568" r:id="rId61"/>
    <p:sldId id="550" r:id="rId62"/>
    <p:sldId id="386" r:id="rId63"/>
    <p:sldId id="555" r:id="rId64"/>
    <p:sldId id="532" r:id="rId65"/>
    <p:sldId id="533" r:id="rId66"/>
  </p:sldIdLst>
  <p:sldSz cx="12192000" cy="6858000"/>
  <p:notesSz cx="7315200" cy="9601200"/>
  <p:embeddedFontLst>
    <p:embeddedFont>
      <p:font typeface="Arial Black" panose="020B0A04020102020204" pitchFamily="34" charset="0"/>
      <p:bold r:id="rId69"/>
    </p:embeddedFont>
    <p:embeddedFont>
      <p:font typeface="Century Gothic" panose="020B0502020202020204" pitchFamily="34" charset="0"/>
      <p:regular r:id="rId70"/>
      <p:bold r:id="rId71"/>
      <p:italic r:id="rId72"/>
      <p:boldItalic r:id="rId73"/>
    </p:embeddedFont>
    <p:embeddedFont>
      <p:font typeface="Georgia" panose="02040502050405020303" pitchFamily="18" charset="0"/>
      <p:regular r:id="rId74"/>
      <p:bold r:id="rId75"/>
      <p:italic r:id="rId76"/>
      <p:boldItalic r:id="rId77"/>
    </p:embeddedFont>
    <p:embeddedFont>
      <p:font typeface="Tahoma" panose="020B0604030504040204" pitchFamily="34" charset="0"/>
      <p:regular r:id="rId78"/>
      <p:bold r:id="rId79"/>
    </p:embeddedFont>
    <p:embeddedFont>
      <p:font typeface="Tw Cen MT" panose="020B0602020104020603" pitchFamily="34" charset="0"/>
      <p:regular r:id="rId80"/>
      <p:bold r:id="rId81"/>
      <p:italic r:id="rId82"/>
      <p:boldItalic r:id="rId83"/>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Test Administrator Training" id="{A1101C70-4976-874E-B9A0-076F27F9FF31}">
          <p14:sldIdLst>
            <p14:sldId id="303"/>
            <p14:sldId id="552"/>
            <p14:sldId id="520"/>
            <p14:sldId id="531"/>
            <p14:sldId id="559"/>
            <p14:sldId id="557"/>
            <p14:sldId id="558"/>
            <p14:sldId id="554"/>
            <p14:sldId id="570"/>
          </p14:sldIdLst>
        </p14:section>
        <p14:section name="Test Security" id="{C54B042D-B23F-438C-959B-3C770E484F55}">
          <p14:sldIdLst>
            <p14:sldId id="573"/>
            <p14:sldId id="571"/>
            <p14:sldId id="359"/>
            <p14:sldId id="569"/>
            <p14:sldId id="367"/>
            <p14:sldId id="445"/>
            <p14:sldId id="411"/>
            <p14:sldId id="413"/>
          </p14:sldIdLst>
        </p14:section>
        <p14:section name="General Assessment" id="{D0C9BB01-04A0-43FC-A43D-3B5FE2FDB39E}">
          <p14:sldIdLst>
            <p14:sldId id="572"/>
            <p14:sldId id="528"/>
            <p14:sldId id="403"/>
            <p14:sldId id="523"/>
            <p14:sldId id="274"/>
            <p14:sldId id="473"/>
            <p14:sldId id="475"/>
            <p14:sldId id="556"/>
            <p14:sldId id="565"/>
            <p14:sldId id="477"/>
            <p14:sldId id="516"/>
            <p14:sldId id="525"/>
            <p14:sldId id="420"/>
            <p14:sldId id="362"/>
            <p14:sldId id="501"/>
            <p14:sldId id="489"/>
            <p14:sldId id="369"/>
            <p14:sldId id="370"/>
            <p14:sldId id="512"/>
            <p14:sldId id="423"/>
            <p14:sldId id="425"/>
            <p14:sldId id="539"/>
            <p14:sldId id="560"/>
            <p14:sldId id="506"/>
            <p14:sldId id="509"/>
            <p14:sldId id="350"/>
            <p14:sldId id="361"/>
            <p14:sldId id="325"/>
            <p14:sldId id="448"/>
            <p14:sldId id="416"/>
            <p14:sldId id="540"/>
            <p14:sldId id="517"/>
            <p14:sldId id="483"/>
            <p14:sldId id="502"/>
            <p14:sldId id="566"/>
            <p14:sldId id="524"/>
            <p14:sldId id="518"/>
          </p14:sldIdLst>
        </p14:section>
        <p14:section name="NAA_Alternate Assessment" id="{C7BB95FA-2D08-4AFB-99C2-E50E791F3E08}">
          <p14:sldIdLst>
            <p14:sldId id="547"/>
            <p14:sldId id="327"/>
            <p14:sldId id="329"/>
            <p14:sldId id="343"/>
            <p14:sldId id="409"/>
            <p14:sldId id="568"/>
            <p14:sldId id="550"/>
            <p14:sldId id="386"/>
          </p14:sldIdLst>
        </p14:section>
        <p14:section name="Contact for Support" id="{B53D7627-25CB-4C84-AB8B-CEFFD68AF650}">
          <p14:sldIdLst>
            <p14:sldId id="555"/>
            <p14:sldId id="532"/>
            <p14:sldId id="53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91C400"/>
    <a:srgbClr val="A4DE00"/>
    <a:srgbClr val="99FF33"/>
    <a:srgbClr val="8A001A"/>
    <a:srgbClr val="A50021"/>
    <a:srgbClr val="800000"/>
    <a:srgbClr val="FFCCFF"/>
    <a:srgbClr val="FFE363"/>
    <a:srgbClr val="A3C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20" autoAdjust="0"/>
    <p:restoredTop sz="67066" autoAdjust="0"/>
  </p:normalViewPr>
  <p:slideViewPr>
    <p:cSldViewPr snapToGrid="0" snapToObjects="1">
      <p:cViewPr varScale="1">
        <p:scale>
          <a:sx n="60" d="100"/>
          <a:sy n="60" d="100"/>
        </p:scale>
        <p:origin x="132" y="66"/>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4" d="100"/>
        <a:sy n="114" d="100"/>
      </p:scale>
      <p:origin x="0" y="-6810"/>
    </p:cViewPr>
  </p:sorterViewPr>
  <p:notesViewPr>
    <p:cSldViewPr snapToGrid="0" snapToObjects="1">
      <p:cViewPr varScale="1">
        <p:scale>
          <a:sx n="62" d="100"/>
          <a:sy n="62" d="100"/>
        </p:scale>
        <p:origin x="2405"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84" Type="http://schemas.openxmlformats.org/officeDocument/2006/relationships/commentAuthors" Target="commentAuthors.xml"/><Relationship Id="rId89" Type="http://schemas.microsoft.com/office/2018/10/relationships/authors" Targe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14.fntdata"/><Relationship Id="rId19" Type="http://schemas.openxmlformats.org/officeDocument/2006/relationships/slide" Target="slides/slide18.xml"/></Relationships>
</file>

<file path=ppt/diagrams/_rels/data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ata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svg"/><Relationship Id="rId1" Type="http://schemas.openxmlformats.org/officeDocument/2006/relationships/image" Target="../media/image84.png"/><Relationship Id="rId4" Type="http://schemas.openxmlformats.org/officeDocument/2006/relationships/image" Target="../media/image8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svg"/><Relationship Id="rId1" Type="http://schemas.openxmlformats.org/officeDocument/2006/relationships/image" Target="../media/image84.png"/><Relationship Id="rId4" Type="http://schemas.openxmlformats.org/officeDocument/2006/relationships/image" Target="../media/image87.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F4CE9B-576A-4393-8BF1-863CC841CA50}"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9145F89E-2964-42F4-87D9-6F90E970F007}">
      <dgm:prSet custT="1"/>
      <dgm:spPr/>
      <dgm:t>
        <a:bodyPr/>
        <a:lstStyle/>
        <a:p>
          <a:pPr>
            <a:lnSpc>
              <a:spcPct val="100000"/>
            </a:lnSpc>
          </a:pPr>
          <a:r>
            <a:rPr lang="en-US" sz="1900" b="1" dirty="0"/>
            <a:t>Multiple-choice response: </a:t>
          </a:r>
          <a:r>
            <a:rPr lang="en-US" sz="1900" dirty="0"/>
            <a:t>four response options with only one correct answer.</a:t>
          </a:r>
        </a:p>
      </dgm:t>
    </dgm:pt>
    <dgm:pt modelId="{1E1AB91F-B1FD-481D-B9F8-EB2000736FBA}" type="parTrans" cxnId="{E82408CD-B0CC-4037-B1D4-F05361C8F9C8}">
      <dgm:prSet/>
      <dgm:spPr/>
      <dgm:t>
        <a:bodyPr/>
        <a:lstStyle/>
        <a:p>
          <a:endParaRPr lang="en-US"/>
        </a:p>
      </dgm:t>
    </dgm:pt>
    <dgm:pt modelId="{32FB269C-F399-42CB-AE1C-926CAFC05453}" type="sibTrans" cxnId="{E82408CD-B0CC-4037-B1D4-F05361C8F9C8}">
      <dgm:prSet/>
      <dgm:spPr/>
      <dgm:t>
        <a:bodyPr/>
        <a:lstStyle/>
        <a:p>
          <a:pPr>
            <a:lnSpc>
              <a:spcPct val="100000"/>
            </a:lnSpc>
          </a:pPr>
          <a:endParaRPr lang="en-US"/>
        </a:p>
      </dgm:t>
    </dgm:pt>
    <dgm:pt modelId="{73802111-D80B-4402-937C-FF8913CA654A}">
      <dgm:prSet custT="1"/>
      <dgm:spPr/>
      <dgm:t>
        <a:bodyPr/>
        <a:lstStyle/>
        <a:p>
          <a:pPr>
            <a:lnSpc>
              <a:spcPct val="100000"/>
            </a:lnSpc>
          </a:pPr>
          <a:r>
            <a:rPr lang="en-US" sz="1900" b="1" dirty="0"/>
            <a:t>Multiple-select response: </a:t>
          </a:r>
          <a:r>
            <a:rPr lang="en-US" sz="1900" dirty="0"/>
            <a:t>multiple-response options with one or more correct answers. The test question does not always tell how many options should be chosen.</a:t>
          </a:r>
        </a:p>
      </dgm:t>
    </dgm:pt>
    <dgm:pt modelId="{0DE02DAA-F279-4D3F-B04C-FBF406613A83}" type="parTrans" cxnId="{5AF40C61-41E9-46B4-92A4-1ADB7BC96026}">
      <dgm:prSet/>
      <dgm:spPr/>
      <dgm:t>
        <a:bodyPr/>
        <a:lstStyle/>
        <a:p>
          <a:endParaRPr lang="en-US"/>
        </a:p>
      </dgm:t>
    </dgm:pt>
    <dgm:pt modelId="{EF6198E8-336C-4684-8558-30779D9B1135}" type="sibTrans" cxnId="{5AF40C61-41E9-46B4-92A4-1ADB7BC96026}">
      <dgm:prSet/>
      <dgm:spPr/>
      <dgm:t>
        <a:bodyPr/>
        <a:lstStyle/>
        <a:p>
          <a:pPr>
            <a:lnSpc>
              <a:spcPct val="100000"/>
            </a:lnSpc>
          </a:pPr>
          <a:endParaRPr lang="en-US"/>
        </a:p>
      </dgm:t>
    </dgm:pt>
    <dgm:pt modelId="{93AD250C-B0EC-494A-9585-E892867FB0D9}">
      <dgm:prSet custT="1"/>
      <dgm:spPr/>
      <dgm:t>
        <a:bodyPr/>
        <a:lstStyle/>
        <a:p>
          <a:pPr>
            <a:lnSpc>
              <a:spcPct val="100000"/>
            </a:lnSpc>
          </a:pPr>
          <a:r>
            <a:rPr lang="en-US" sz="1900" b="1" dirty="0"/>
            <a:t>Technology enhanced:</a:t>
          </a:r>
          <a:r>
            <a:rPr lang="en-US" sz="1900" dirty="0"/>
            <a:t> questions that may include drag-and-drop, graphing, drop-down menus, and matching. </a:t>
          </a:r>
        </a:p>
      </dgm:t>
    </dgm:pt>
    <dgm:pt modelId="{1401FA03-1AA4-4A41-89A5-7EE6056CF925}" type="parTrans" cxnId="{4D885B17-7321-4807-963F-EC7A79CE8E0C}">
      <dgm:prSet/>
      <dgm:spPr/>
      <dgm:t>
        <a:bodyPr/>
        <a:lstStyle/>
        <a:p>
          <a:endParaRPr lang="en-US"/>
        </a:p>
      </dgm:t>
    </dgm:pt>
    <dgm:pt modelId="{18E3A29E-F3C4-4EB4-869A-941EE7E91B91}" type="sibTrans" cxnId="{4D885B17-7321-4807-963F-EC7A79CE8E0C}">
      <dgm:prSet/>
      <dgm:spPr/>
      <dgm:t>
        <a:bodyPr/>
        <a:lstStyle/>
        <a:p>
          <a:pPr>
            <a:lnSpc>
              <a:spcPct val="100000"/>
            </a:lnSpc>
          </a:pPr>
          <a:endParaRPr lang="en-US"/>
        </a:p>
      </dgm:t>
    </dgm:pt>
    <dgm:pt modelId="{29300F0D-F81C-41F1-AB59-D47915B139AD}">
      <dgm:prSet custT="1"/>
      <dgm:spPr/>
      <dgm:t>
        <a:bodyPr/>
        <a:lstStyle/>
        <a:p>
          <a:pPr>
            <a:lnSpc>
              <a:spcPct val="100000"/>
            </a:lnSpc>
          </a:pPr>
          <a:r>
            <a:rPr lang="en-US" sz="1900" b="1" dirty="0"/>
            <a:t>Written-response questions: </a:t>
          </a:r>
          <a:r>
            <a:rPr lang="en-US" sz="1900" dirty="0"/>
            <a:t>questions that will require the student to answer by typing their response in the space given. </a:t>
          </a:r>
        </a:p>
        <a:p>
          <a:pPr>
            <a:lnSpc>
              <a:spcPct val="100000"/>
            </a:lnSpc>
          </a:pPr>
          <a:r>
            <a:rPr lang="en-US" sz="1900" dirty="0">
              <a:solidFill>
                <a:srgbClr val="A50021"/>
              </a:solidFill>
            </a:rPr>
            <a:t>(none on HS Science)</a:t>
          </a:r>
        </a:p>
      </dgm:t>
    </dgm:pt>
    <dgm:pt modelId="{2D97D312-8076-4B73-98DE-CA3813EFADD1}" type="parTrans" cxnId="{22F550F3-2ABB-4589-A05F-B42813425EC0}">
      <dgm:prSet/>
      <dgm:spPr/>
      <dgm:t>
        <a:bodyPr/>
        <a:lstStyle/>
        <a:p>
          <a:endParaRPr lang="en-US"/>
        </a:p>
      </dgm:t>
    </dgm:pt>
    <dgm:pt modelId="{2299FBE7-460F-4BCD-B094-906979F6CDEA}" type="sibTrans" cxnId="{22F550F3-2ABB-4589-A05F-B42813425EC0}">
      <dgm:prSet/>
      <dgm:spPr/>
      <dgm:t>
        <a:bodyPr/>
        <a:lstStyle/>
        <a:p>
          <a:endParaRPr lang="en-US"/>
        </a:p>
      </dgm:t>
    </dgm:pt>
    <dgm:pt modelId="{B44E318B-9D56-444A-8BBD-4EDA1F3EC9CA}" type="pres">
      <dgm:prSet presAssocID="{EAF4CE9B-576A-4393-8BF1-863CC841CA50}" presName="root" presStyleCnt="0">
        <dgm:presLayoutVars>
          <dgm:dir/>
          <dgm:resizeHandles val="exact"/>
        </dgm:presLayoutVars>
      </dgm:prSet>
      <dgm:spPr/>
    </dgm:pt>
    <dgm:pt modelId="{D3BCBDEC-1979-44FE-AD4C-D52D1C974BBF}" type="pres">
      <dgm:prSet presAssocID="{EAF4CE9B-576A-4393-8BF1-863CC841CA50}" presName="container" presStyleCnt="0">
        <dgm:presLayoutVars>
          <dgm:dir/>
          <dgm:resizeHandles val="exact"/>
        </dgm:presLayoutVars>
      </dgm:prSet>
      <dgm:spPr/>
    </dgm:pt>
    <dgm:pt modelId="{83A193AD-20B9-41F1-BD11-79D24608DE6B}" type="pres">
      <dgm:prSet presAssocID="{9145F89E-2964-42F4-87D9-6F90E970F007}" presName="compNode" presStyleCnt="0"/>
      <dgm:spPr/>
    </dgm:pt>
    <dgm:pt modelId="{661BFDBA-A8AA-4A52-A8AA-23B275DB6448}" type="pres">
      <dgm:prSet presAssocID="{9145F89E-2964-42F4-87D9-6F90E970F007}" presName="iconBgRect" presStyleLbl="bgShp" presStyleIdx="0" presStyleCnt="4" custLinFactNeighborY="0"/>
      <dgm:spPr>
        <a:solidFill>
          <a:schemeClr val="accent6">
            <a:lumMod val="40000"/>
            <a:lumOff val="60000"/>
          </a:schemeClr>
        </a:solidFill>
      </dgm:spPr>
    </dgm:pt>
    <dgm:pt modelId="{379E2EEB-22BE-42FC-8DAA-ED1D035312E4}" type="pres">
      <dgm:prSet presAssocID="{9145F89E-2964-42F4-87D9-6F90E970F007}" presName="iconRect" presStyleLbl="node1" presStyleIdx="0" presStyleCnt="4" custLinFactNeighborY="0"/>
      <dgm:spPr>
        <a:blipFill>
          <a:blip xmlns:r="http://schemas.openxmlformats.org/officeDocument/2006/relationships" r:embed="rId1">
            <a:lum bright="-20000" contrast="-40000"/>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Question Mark with solid fill"/>
        </a:ext>
      </dgm:extLst>
    </dgm:pt>
    <dgm:pt modelId="{FEB29D98-5CE3-4815-8F8D-A9C98368C326}" type="pres">
      <dgm:prSet presAssocID="{9145F89E-2964-42F4-87D9-6F90E970F007}" presName="spaceRect" presStyleCnt="0"/>
      <dgm:spPr/>
    </dgm:pt>
    <dgm:pt modelId="{F5C6BA1E-93CD-4061-85A3-26BBA1FDAD61}" type="pres">
      <dgm:prSet presAssocID="{9145F89E-2964-42F4-87D9-6F90E970F007}" presName="textRect" presStyleLbl="revTx" presStyleIdx="0" presStyleCnt="4" custLinFactNeighborY="6340">
        <dgm:presLayoutVars>
          <dgm:chMax val="1"/>
          <dgm:chPref val="1"/>
        </dgm:presLayoutVars>
      </dgm:prSet>
      <dgm:spPr/>
    </dgm:pt>
    <dgm:pt modelId="{CA4E851E-C6F4-457A-A87D-E695A1C48318}" type="pres">
      <dgm:prSet presAssocID="{32FB269C-F399-42CB-AE1C-926CAFC05453}" presName="sibTrans" presStyleLbl="sibTrans2D1" presStyleIdx="0" presStyleCnt="0"/>
      <dgm:spPr/>
    </dgm:pt>
    <dgm:pt modelId="{72AD4F30-BB13-4CF5-82F3-8C8D4FDBE0AC}" type="pres">
      <dgm:prSet presAssocID="{73802111-D80B-4402-937C-FF8913CA654A}" presName="compNode" presStyleCnt="0"/>
      <dgm:spPr/>
    </dgm:pt>
    <dgm:pt modelId="{F38C030D-6251-4967-8C0A-88B81C609576}" type="pres">
      <dgm:prSet presAssocID="{73802111-D80B-4402-937C-FF8913CA654A}" presName="iconBgRect" presStyleLbl="bgShp" presStyleIdx="1" presStyleCnt="4" custLinFactNeighborX="-17752" custLinFactNeighborY="6340"/>
      <dgm:spPr>
        <a:solidFill>
          <a:schemeClr val="accent6">
            <a:lumMod val="40000"/>
            <a:lumOff val="60000"/>
          </a:schemeClr>
        </a:solidFill>
      </dgm:spPr>
    </dgm:pt>
    <dgm:pt modelId="{9810D758-AACC-4FA4-B3C1-EFC704DE1731}" type="pres">
      <dgm:prSet presAssocID="{73802111-D80B-4402-937C-FF8913CA654A}" presName="iconRect" presStyleLbl="node1" presStyleIdx="1" presStyleCnt="4" custLinFactNeighborX="-30590" custLinFactNeighborY="10925"/>
      <dgm:spPr>
        <a:blipFill>
          <a:blip xmlns:r="http://schemas.openxmlformats.org/officeDocument/2006/relationships" r:embed="rId3">
            <a:lum bright="-20000" contrast="-40000"/>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ating 3 Star with solid fill"/>
        </a:ext>
      </dgm:extLst>
    </dgm:pt>
    <dgm:pt modelId="{C44CF851-F4D8-419A-B42D-41850836AE27}" type="pres">
      <dgm:prSet presAssocID="{73802111-D80B-4402-937C-FF8913CA654A}" presName="spaceRect" presStyleCnt="0"/>
      <dgm:spPr/>
    </dgm:pt>
    <dgm:pt modelId="{552EF367-AE0D-46BC-AD45-02DAD9C21068}" type="pres">
      <dgm:prSet presAssocID="{73802111-D80B-4402-937C-FF8913CA654A}" presName="textRect" presStyleLbl="revTx" presStyleIdx="1" presStyleCnt="4" custScaleX="110260" custScaleY="157488" custLinFactNeighborY="6340">
        <dgm:presLayoutVars>
          <dgm:chMax val="1"/>
          <dgm:chPref val="1"/>
        </dgm:presLayoutVars>
      </dgm:prSet>
      <dgm:spPr/>
    </dgm:pt>
    <dgm:pt modelId="{6A728226-3A8D-4C28-9F1E-4DCAE1D5793C}" type="pres">
      <dgm:prSet presAssocID="{EF6198E8-336C-4684-8558-30779D9B1135}" presName="sibTrans" presStyleLbl="sibTrans2D1" presStyleIdx="0" presStyleCnt="0"/>
      <dgm:spPr/>
    </dgm:pt>
    <dgm:pt modelId="{605FA6CA-3684-408C-97B0-8CD17F0B4F50}" type="pres">
      <dgm:prSet presAssocID="{93AD250C-B0EC-494A-9585-E892867FB0D9}" presName="compNode" presStyleCnt="0"/>
      <dgm:spPr/>
    </dgm:pt>
    <dgm:pt modelId="{0D988C08-0ECE-48C8-B12C-158C17959630}" type="pres">
      <dgm:prSet presAssocID="{93AD250C-B0EC-494A-9585-E892867FB0D9}" presName="iconBgRect" presStyleLbl="bgShp" presStyleIdx="2" presStyleCnt="4" custLinFactNeighborY="-12680"/>
      <dgm:spPr>
        <a:solidFill>
          <a:schemeClr val="accent6">
            <a:lumMod val="40000"/>
            <a:lumOff val="60000"/>
          </a:schemeClr>
        </a:solidFill>
      </dgm:spPr>
    </dgm:pt>
    <dgm:pt modelId="{494667AD-3712-457E-A414-6CE8F63978F1}" type="pres">
      <dgm:prSet presAssocID="{93AD250C-B0EC-494A-9585-E892867FB0D9}" presName="iconRect" presStyleLbl="node1" presStyleIdx="2" presStyleCnt="4" custLinFactNeighborY="-21850"/>
      <dgm:spPr>
        <a:blipFill>
          <a:blip xmlns:r="http://schemas.openxmlformats.org/officeDocument/2006/relationships" r:embed="rId5">
            <a:lum bright="-20000" contrast="-4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atistics"/>
        </a:ext>
      </dgm:extLst>
    </dgm:pt>
    <dgm:pt modelId="{C6E099EE-E5FF-4436-B47F-917FD3578EA5}" type="pres">
      <dgm:prSet presAssocID="{93AD250C-B0EC-494A-9585-E892867FB0D9}" presName="spaceRect" presStyleCnt="0"/>
      <dgm:spPr/>
    </dgm:pt>
    <dgm:pt modelId="{6A5E02E2-7E39-443A-8E01-1BBFCA9E03B7}" type="pres">
      <dgm:prSet presAssocID="{93AD250C-B0EC-494A-9585-E892867FB0D9}" presName="textRect" presStyleLbl="revTx" presStyleIdx="2" presStyleCnt="4" custScaleY="131355" custLinFactNeighborY="-6340">
        <dgm:presLayoutVars>
          <dgm:chMax val="1"/>
          <dgm:chPref val="1"/>
        </dgm:presLayoutVars>
      </dgm:prSet>
      <dgm:spPr/>
    </dgm:pt>
    <dgm:pt modelId="{B580DE36-C00A-4749-B7FA-89580C550530}" type="pres">
      <dgm:prSet presAssocID="{18E3A29E-F3C4-4EB4-869A-941EE7E91B91}" presName="sibTrans" presStyleLbl="sibTrans2D1" presStyleIdx="0" presStyleCnt="0"/>
      <dgm:spPr/>
    </dgm:pt>
    <dgm:pt modelId="{4EECAB3F-2852-438C-BD72-CD7B2A67525E}" type="pres">
      <dgm:prSet presAssocID="{29300F0D-F81C-41F1-AB59-D47915B139AD}" presName="compNode" presStyleCnt="0"/>
      <dgm:spPr/>
    </dgm:pt>
    <dgm:pt modelId="{5029EDD9-874F-4076-900B-5F2E688A1BB0}" type="pres">
      <dgm:prSet presAssocID="{29300F0D-F81C-41F1-AB59-D47915B139AD}" presName="iconBgRect" presStyleLbl="bgShp" presStyleIdx="3" presStyleCnt="4" custLinFactNeighborX="-17752" custLinFactNeighborY="-15216"/>
      <dgm:spPr>
        <a:solidFill>
          <a:schemeClr val="accent5">
            <a:lumMod val="40000"/>
            <a:lumOff val="60000"/>
          </a:schemeClr>
        </a:solidFill>
      </dgm:spPr>
    </dgm:pt>
    <dgm:pt modelId="{7EC617CF-DB29-42EB-84C8-4EF78C41A9E2}" type="pres">
      <dgm:prSet presAssocID="{29300F0D-F81C-41F1-AB59-D47915B139AD}" presName="iconRect" presStyleLbl="node1" presStyleIdx="3" presStyleCnt="4" custScaleX="161198" custScaleY="120369" custLinFactNeighborX="-25226" custLinFactNeighborY="-27214"/>
      <dgm:spPr>
        <a:blipFill>
          <a:blip xmlns:r="http://schemas.openxmlformats.org/officeDocument/2006/relationships" r:embed="rId7">
            <a:lum bright="-40000" contrast="40000"/>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Typewriter outline"/>
        </a:ext>
      </dgm:extLst>
    </dgm:pt>
    <dgm:pt modelId="{D022BB25-53C0-48EB-9A37-95287E932C4C}" type="pres">
      <dgm:prSet presAssocID="{29300F0D-F81C-41F1-AB59-D47915B139AD}" presName="spaceRect" presStyleCnt="0"/>
      <dgm:spPr/>
    </dgm:pt>
    <dgm:pt modelId="{C6696D79-4525-46E9-B572-27551392AD15}" type="pres">
      <dgm:prSet presAssocID="{29300F0D-F81C-41F1-AB59-D47915B139AD}" presName="textRect" presStyleLbl="revTx" presStyleIdx="3" presStyleCnt="4" custScaleX="108109" custScaleY="132717" custLinFactNeighborY="-6340">
        <dgm:presLayoutVars>
          <dgm:chMax val="1"/>
          <dgm:chPref val="1"/>
        </dgm:presLayoutVars>
      </dgm:prSet>
      <dgm:spPr/>
    </dgm:pt>
  </dgm:ptLst>
  <dgm:cxnLst>
    <dgm:cxn modelId="{4D885B17-7321-4807-963F-EC7A79CE8E0C}" srcId="{EAF4CE9B-576A-4393-8BF1-863CC841CA50}" destId="{93AD250C-B0EC-494A-9585-E892867FB0D9}" srcOrd="2" destOrd="0" parTransId="{1401FA03-1AA4-4A41-89A5-7EE6056CF925}" sibTransId="{18E3A29E-F3C4-4EB4-869A-941EE7E91B91}"/>
    <dgm:cxn modelId="{B21F7121-1708-4CC0-955A-9AE0BAE51314}" type="presOf" srcId="{29300F0D-F81C-41F1-AB59-D47915B139AD}" destId="{C6696D79-4525-46E9-B572-27551392AD15}" srcOrd="0" destOrd="0" presId="urn:microsoft.com/office/officeart/2018/2/layout/IconCircleList"/>
    <dgm:cxn modelId="{70CB393A-8F5B-4509-A7FD-659BE9DFB2F3}" type="presOf" srcId="{73802111-D80B-4402-937C-FF8913CA654A}" destId="{552EF367-AE0D-46BC-AD45-02DAD9C21068}" srcOrd="0" destOrd="0" presId="urn:microsoft.com/office/officeart/2018/2/layout/IconCircleList"/>
    <dgm:cxn modelId="{5AF40C61-41E9-46B4-92A4-1ADB7BC96026}" srcId="{EAF4CE9B-576A-4393-8BF1-863CC841CA50}" destId="{73802111-D80B-4402-937C-FF8913CA654A}" srcOrd="1" destOrd="0" parTransId="{0DE02DAA-F279-4D3F-B04C-FBF406613A83}" sibTransId="{EF6198E8-336C-4684-8558-30779D9B1135}"/>
    <dgm:cxn modelId="{AB5D2689-E2AD-446C-A4AC-B2D2A0ACCAD3}" type="presOf" srcId="{93AD250C-B0EC-494A-9585-E892867FB0D9}" destId="{6A5E02E2-7E39-443A-8E01-1BBFCA9E03B7}" srcOrd="0" destOrd="0" presId="urn:microsoft.com/office/officeart/2018/2/layout/IconCircleList"/>
    <dgm:cxn modelId="{0336AB91-C614-4E13-89A9-D37830077F04}" type="presOf" srcId="{9145F89E-2964-42F4-87D9-6F90E970F007}" destId="{F5C6BA1E-93CD-4061-85A3-26BBA1FDAD61}" srcOrd="0" destOrd="0" presId="urn:microsoft.com/office/officeart/2018/2/layout/IconCircleList"/>
    <dgm:cxn modelId="{3498249E-D75D-44E8-B7CF-F7D27DBE08A5}" type="presOf" srcId="{18E3A29E-F3C4-4EB4-869A-941EE7E91B91}" destId="{B580DE36-C00A-4749-B7FA-89580C550530}" srcOrd="0" destOrd="0" presId="urn:microsoft.com/office/officeart/2018/2/layout/IconCircleList"/>
    <dgm:cxn modelId="{DEEE07A1-E1E1-4770-99C3-3F97465460BF}" type="presOf" srcId="{EAF4CE9B-576A-4393-8BF1-863CC841CA50}" destId="{B44E318B-9D56-444A-8BBD-4EDA1F3EC9CA}" srcOrd="0" destOrd="0" presId="urn:microsoft.com/office/officeart/2018/2/layout/IconCircleList"/>
    <dgm:cxn modelId="{38EE57AC-E0FB-44CD-BE26-B6B51AB8112F}" type="presOf" srcId="{32FB269C-F399-42CB-AE1C-926CAFC05453}" destId="{CA4E851E-C6F4-457A-A87D-E695A1C48318}" srcOrd="0" destOrd="0" presId="urn:microsoft.com/office/officeart/2018/2/layout/IconCircleList"/>
    <dgm:cxn modelId="{43114ACC-08F3-4785-BAAA-8A85A55A0302}" type="presOf" srcId="{EF6198E8-336C-4684-8558-30779D9B1135}" destId="{6A728226-3A8D-4C28-9F1E-4DCAE1D5793C}" srcOrd="0" destOrd="0" presId="urn:microsoft.com/office/officeart/2018/2/layout/IconCircleList"/>
    <dgm:cxn modelId="{E82408CD-B0CC-4037-B1D4-F05361C8F9C8}" srcId="{EAF4CE9B-576A-4393-8BF1-863CC841CA50}" destId="{9145F89E-2964-42F4-87D9-6F90E970F007}" srcOrd="0" destOrd="0" parTransId="{1E1AB91F-B1FD-481D-B9F8-EB2000736FBA}" sibTransId="{32FB269C-F399-42CB-AE1C-926CAFC05453}"/>
    <dgm:cxn modelId="{22F550F3-2ABB-4589-A05F-B42813425EC0}" srcId="{EAF4CE9B-576A-4393-8BF1-863CC841CA50}" destId="{29300F0D-F81C-41F1-AB59-D47915B139AD}" srcOrd="3" destOrd="0" parTransId="{2D97D312-8076-4B73-98DE-CA3813EFADD1}" sibTransId="{2299FBE7-460F-4BCD-B094-906979F6CDEA}"/>
    <dgm:cxn modelId="{7F0C31DC-C656-4134-AD05-77694AA04659}" type="presParOf" srcId="{B44E318B-9D56-444A-8BBD-4EDA1F3EC9CA}" destId="{D3BCBDEC-1979-44FE-AD4C-D52D1C974BBF}" srcOrd="0" destOrd="0" presId="urn:microsoft.com/office/officeart/2018/2/layout/IconCircleList"/>
    <dgm:cxn modelId="{6E5B1CC3-B7AC-47E5-8A1B-E7A0306FB00C}" type="presParOf" srcId="{D3BCBDEC-1979-44FE-AD4C-D52D1C974BBF}" destId="{83A193AD-20B9-41F1-BD11-79D24608DE6B}" srcOrd="0" destOrd="0" presId="urn:microsoft.com/office/officeart/2018/2/layout/IconCircleList"/>
    <dgm:cxn modelId="{757395B1-A902-4145-BCF6-6757C5F1A060}" type="presParOf" srcId="{83A193AD-20B9-41F1-BD11-79D24608DE6B}" destId="{661BFDBA-A8AA-4A52-A8AA-23B275DB6448}" srcOrd="0" destOrd="0" presId="urn:microsoft.com/office/officeart/2018/2/layout/IconCircleList"/>
    <dgm:cxn modelId="{8C81F959-6CBA-4176-873E-ED6DD3409FCA}" type="presParOf" srcId="{83A193AD-20B9-41F1-BD11-79D24608DE6B}" destId="{379E2EEB-22BE-42FC-8DAA-ED1D035312E4}" srcOrd="1" destOrd="0" presId="urn:microsoft.com/office/officeart/2018/2/layout/IconCircleList"/>
    <dgm:cxn modelId="{A9AD5A37-A4E6-46F1-9CEB-F1EB8E775A54}" type="presParOf" srcId="{83A193AD-20B9-41F1-BD11-79D24608DE6B}" destId="{FEB29D98-5CE3-4815-8F8D-A9C98368C326}" srcOrd="2" destOrd="0" presId="urn:microsoft.com/office/officeart/2018/2/layout/IconCircleList"/>
    <dgm:cxn modelId="{5B5C4CC2-A379-4A57-95E1-C6BD22E19CBF}" type="presParOf" srcId="{83A193AD-20B9-41F1-BD11-79D24608DE6B}" destId="{F5C6BA1E-93CD-4061-85A3-26BBA1FDAD61}" srcOrd="3" destOrd="0" presId="urn:microsoft.com/office/officeart/2018/2/layout/IconCircleList"/>
    <dgm:cxn modelId="{DE329653-9CAD-4001-98B5-5CA3B9B17BDC}" type="presParOf" srcId="{D3BCBDEC-1979-44FE-AD4C-D52D1C974BBF}" destId="{CA4E851E-C6F4-457A-A87D-E695A1C48318}" srcOrd="1" destOrd="0" presId="urn:microsoft.com/office/officeart/2018/2/layout/IconCircleList"/>
    <dgm:cxn modelId="{A6A5E350-D7FB-40E2-8E0D-FF01B599E322}" type="presParOf" srcId="{D3BCBDEC-1979-44FE-AD4C-D52D1C974BBF}" destId="{72AD4F30-BB13-4CF5-82F3-8C8D4FDBE0AC}" srcOrd="2" destOrd="0" presId="urn:microsoft.com/office/officeart/2018/2/layout/IconCircleList"/>
    <dgm:cxn modelId="{7E2BD537-39D4-4423-BEC1-83DBE29F12E9}" type="presParOf" srcId="{72AD4F30-BB13-4CF5-82F3-8C8D4FDBE0AC}" destId="{F38C030D-6251-4967-8C0A-88B81C609576}" srcOrd="0" destOrd="0" presId="urn:microsoft.com/office/officeart/2018/2/layout/IconCircleList"/>
    <dgm:cxn modelId="{0E9318C2-2483-4BAD-9AC2-52387087D6F5}" type="presParOf" srcId="{72AD4F30-BB13-4CF5-82F3-8C8D4FDBE0AC}" destId="{9810D758-AACC-4FA4-B3C1-EFC704DE1731}" srcOrd="1" destOrd="0" presId="urn:microsoft.com/office/officeart/2018/2/layout/IconCircleList"/>
    <dgm:cxn modelId="{3FD1EDA5-9AEF-46CB-BA34-7384B51FB906}" type="presParOf" srcId="{72AD4F30-BB13-4CF5-82F3-8C8D4FDBE0AC}" destId="{C44CF851-F4D8-419A-B42D-41850836AE27}" srcOrd="2" destOrd="0" presId="urn:microsoft.com/office/officeart/2018/2/layout/IconCircleList"/>
    <dgm:cxn modelId="{C5F69D4E-A6E3-4013-9DCD-B2F92FF08DEE}" type="presParOf" srcId="{72AD4F30-BB13-4CF5-82F3-8C8D4FDBE0AC}" destId="{552EF367-AE0D-46BC-AD45-02DAD9C21068}" srcOrd="3" destOrd="0" presId="urn:microsoft.com/office/officeart/2018/2/layout/IconCircleList"/>
    <dgm:cxn modelId="{82F91347-6D11-47D5-B493-D8F9C168F175}" type="presParOf" srcId="{D3BCBDEC-1979-44FE-AD4C-D52D1C974BBF}" destId="{6A728226-3A8D-4C28-9F1E-4DCAE1D5793C}" srcOrd="3" destOrd="0" presId="urn:microsoft.com/office/officeart/2018/2/layout/IconCircleList"/>
    <dgm:cxn modelId="{B0698238-243A-4748-936A-348042C58EE9}" type="presParOf" srcId="{D3BCBDEC-1979-44FE-AD4C-D52D1C974BBF}" destId="{605FA6CA-3684-408C-97B0-8CD17F0B4F50}" srcOrd="4" destOrd="0" presId="urn:microsoft.com/office/officeart/2018/2/layout/IconCircleList"/>
    <dgm:cxn modelId="{B42BB92D-5180-4CF9-A721-3FDEC53A0BC7}" type="presParOf" srcId="{605FA6CA-3684-408C-97B0-8CD17F0B4F50}" destId="{0D988C08-0ECE-48C8-B12C-158C17959630}" srcOrd="0" destOrd="0" presId="urn:microsoft.com/office/officeart/2018/2/layout/IconCircleList"/>
    <dgm:cxn modelId="{2DADC0C2-ED9B-47A1-8CF5-A098EAD1663F}" type="presParOf" srcId="{605FA6CA-3684-408C-97B0-8CD17F0B4F50}" destId="{494667AD-3712-457E-A414-6CE8F63978F1}" srcOrd="1" destOrd="0" presId="urn:microsoft.com/office/officeart/2018/2/layout/IconCircleList"/>
    <dgm:cxn modelId="{7651182F-3C3D-4DCF-9CD4-FF75FD8B4957}" type="presParOf" srcId="{605FA6CA-3684-408C-97B0-8CD17F0B4F50}" destId="{C6E099EE-E5FF-4436-B47F-917FD3578EA5}" srcOrd="2" destOrd="0" presId="urn:microsoft.com/office/officeart/2018/2/layout/IconCircleList"/>
    <dgm:cxn modelId="{0B0FBEDB-8AFF-4081-ACB1-343E4640F967}" type="presParOf" srcId="{605FA6CA-3684-408C-97B0-8CD17F0B4F50}" destId="{6A5E02E2-7E39-443A-8E01-1BBFCA9E03B7}" srcOrd="3" destOrd="0" presId="urn:microsoft.com/office/officeart/2018/2/layout/IconCircleList"/>
    <dgm:cxn modelId="{C4648BA3-7CFC-4B5D-93F5-DF8975586E2D}" type="presParOf" srcId="{D3BCBDEC-1979-44FE-AD4C-D52D1C974BBF}" destId="{B580DE36-C00A-4749-B7FA-89580C550530}" srcOrd="5" destOrd="0" presId="urn:microsoft.com/office/officeart/2018/2/layout/IconCircleList"/>
    <dgm:cxn modelId="{548BC6BB-CC8D-463E-BE53-A1B453AF13A9}" type="presParOf" srcId="{D3BCBDEC-1979-44FE-AD4C-D52D1C974BBF}" destId="{4EECAB3F-2852-438C-BD72-CD7B2A67525E}" srcOrd="6" destOrd="0" presId="urn:microsoft.com/office/officeart/2018/2/layout/IconCircleList"/>
    <dgm:cxn modelId="{D6146073-F256-4C43-8E98-7D29F9921816}" type="presParOf" srcId="{4EECAB3F-2852-438C-BD72-CD7B2A67525E}" destId="{5029EDD9-874F-4076-900B-5F2E688A1BB0}" srcOrd="0" destOrd="0" presId="urn:microsoft.com/office/officeart/2018/2/layout/IconCircleList"/>
    <dgm:cxn modelId="{4A87C380-D71E-404D-947A-8C0BEFED8196}" type="presParOf" srcId="{4EECAB3F-2852-438C-BD72-CD7B2A67525E}" destId="{7EC617CF-DB29-42EB-84C8-4EF78C41A9E2}" srcOrd="1" destOrd="0" presId="urn:microsoft.com/office/officeart/2018/2/layout/IconCircleList"/>
    <dgm:cxn modelId="{5E78470B-D9C1-467D-B9BF-0C93B727BBB5}" type="presParOf" srcId="{4EECAB3F-2852-438C-BD72-CD7B2A67525E}" destId="{D022BB25-53C0-48EB-9A37-95287E932C4C}" srcOrd="2" destOrd="0" presId="urn:microsoft.com/office/officeart/2018/2/layout/IconCircleList"/>
    <dgm:cxn modelId="{96905B6B-79F9-4A96-A4D4-B2254C196149}" type="presParOf" srcId="{4EECAB3F-2852-438C-BD72-CD7B2A67525E}" destId="{C6696D79-4525-46E9-B572-27551392AD1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EB50B0-372A-4B01-8F96-1C34B12F195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06CBE4C-465B-4CF5-ADB2-7D8A88503BCE}">
      <dgm:prSet/>
      <dgm:spPr/>
      <dgm:t>
        <a:bodyPr/>
        <a:lstStyle/>
        <a:p>
          <a:pPr>
            <a:lnSpc>
              <a:spcPct val="105000"/>
            </a:lnSpc>
          </a:pPr>
          <a:r>
            <a:rPr lang="en-US" b="1" dirty="0"/>
            <a:t>Listening: </a:t>
          </a:r>
          <a:r>
            <a:rPr lang="en-US" dirty="0"/>
            <a:t>Students will listen to a passage and then respond to questions about the passage.</a:t>
          </a:r>
        </a:p>
      </dgm:t>
    </dgm:pt>
    <dgm:pt modelId="{E4B8D00B-464E-4AEF-9B2F-6999D4B5B9F3}" type="parTrans" cxnId="{1F541F07-03A1-480F-9C85-3BC3EE3574CA}">
      <dgm:prSet/>
      <dgm:spPr/>
      <dgm:t>
        <a:bodyPr/>
        <a:lstStyle/>
        <a:p>
          <a:endParaRPr lang="en-US"/>
        </a:p>
      </dgm:t>
    </dgm:pt>
    <dgm:pt modelId="{E5DD65A2-D639-4289-BB1C-B085BE656E5A}" type="sibTrans" cxnId="{1F541F07-03A1-480F-9C85-3BC3EE3574CA}">
      <dgm:prSet/>
      <dgm:spPr/>
      <dgm:t>
        <a:bodyPr/>
        <a:lstStyle/>
        <a:p>
          <a:endParaRPr lang="en-US"/>
        </a:p>
      </dgm:t>
    </dgm:pt>
    <dgm:pt modelId="{C917F08B-F0D9-47E4-B83B-ABF036C4D795}">
      <dgm:prSet/>
      <dgm:spPr/>
      <dgm:t>
        <a:bodyPr/>
        <a:lstStyle/>
        <a:p>
          <a:pPr>
            <a:lnSpc>
              <a:spcPct val="105000"/>
            </a:lnSpc>
          </a:pPr>
          <a:r>
            <a:rPr lang="en-US" b="1" dirty="0"/>
            <a:t>Extended written-response: </a:t>
          </a:r>
          <a:r>
            <a:rPr lang="en-US" dirty="0"/>
            <a:t>Students will produce an on-demand writing sample related to a reading passage.</a:t>
          </a:r>
        </a:p>
      </dgm:t>
    </dgm:pt>
    <dgm:pt modelId="{C5DCBD4D-C0C1-46F7-96A6-9A7EB9B2985C}" type="parTrans" cxnId="{5E3823B4-0542-4043-B818-C49F0A0C4C4A}">
      <dgm:prSet/>
      <dgm:spPr/>
      <dgm:t>
        <a:bodyPr/>
        <a:lstStyle/>
        <a:p>
          <a:endParaRPr lang="en-US"/>
        </a:p>
      </dgm:t>
    </dgm:pt>
    <dgm:pt modelId="{D46C65D6-6E4D-4264-B334-FC8DB28F5E15}" type="sibTrans" cxnId="{5E3823B4-0542-4043-B818-C49F0A0C4C4A}">
      <dgm:prSet/>
      <dgm:spPr/>
      <dgm:t>
        <a:bodyPr/>
        <a:lstStyle/>
        <a:p>
          <a:endParaRPr lang="en-US"/>
        </a:p>
      </dgm:t>
    </dgm:pt>
    <dgm:pt modelId="{0B8ED492-032C-452F-A463-FED98B8E0DF3}" type="pres">
      <dgm:prSet presAssocID="{E5EB50B0-372A-4B01-8F96-1C34B12F1953}" presName="root" presStyleCnt="0">
        <dgm:presLayoutVars>
          <dgm:dir/>
          <dgm:resizeHandles val="exact"/>
        </dgm:presLayoutVars>
      </dgm:prSet>
      <dgm:spPr/>
    </dgm:pt>
    <dgm:pt modelId="{C21F9CD8-F848-4815-B154-D37131BE86AA}" type="pres">
      <dgm:prSet presAssocID="{206CBE4C-465B-4CF5-ADB2-7D8A88503BCE}" presName="compNode" presStyleCnt="0"/>
      <dgm:spPr/>
    </dgm:pt>
    <dgm:pt modelId="{D9348A98-D1B2-45B0-9B8C-5C3E86EF4372}" type="pres">
      <dgm:prSet presAssocID="{206CBE4C-465B-4CF5-ADB2-7D8A88503BCE}" presName="bgRect" presStyleLbl="bgShp" presStyleIdx="0" presStyleCnt="2"/>
      <dgm:spPr>
        <a:solidFill>
          <a:schemeClr val="accent2">
            <a:lumMod val="40000"/>
            <a:lumOff val="60000"/>
          </a:schemeClr>
        </a:solidFill>
      </dgm:spPr>
    </dgm:pt>
    <dgm:pt modelId="{41290A7D-6D6E-4145-B303-38467F04767F}" type="pres">
      <dgm:prSet presAssocID="{206CBE4C-465B-4CF5-ADB2-7D8A88503BC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r"/>
        </a:ext>
      </dgm:extLst>
    </dgm:pt>
    <dgm:pt modelId="{2A8ADAA7-7C96-406C-87B5-5B0BAAF22BD8}" type="pres">
      <dgm:prSet presAssocID="{206CBE4C-465B-4CF5-ADB2-7D8A88503BCE}" presName="spaceRect" presStyleCnt="0"/>
      <dgm:spPr/>
    </dgm:pt>
    <dgm:pt modelId="{82B8AB87-BA8F-4AA4-B182-408748D8D0CF}" type="pres">
      <dgm:prSet presAssocID="{206CBE4C-465B-4CF5-ADB2-7D8A88503BCE}" presName="parTx" presStyleLbl="revTx" presStyleIdx="0" presStyleCnt="2">
        <dgm:presLayoutVars>
          <dgm:chMax val="0"/>
          <dgm:chPref val="0"/>
        </dgm:presLayoutVars>
      </dgm:prSet>
      <dgm:spPr/>
    </dgm:pt>
    <dgm:pt modelId="{28966AF7-6E8C-4B16-B990-D70EF32FAFFB}" type="pres">
      <dgm:prSet presAssocID="{E5DD65A2-D639-4289-BB1C-B085BE656E5A}" presName="sibTrans" presStyleCnt="0"/>
      <dgm:spPr/>
    </dgm:pt>
    <dgm:pt modelId="{90182578-A5BD-4EC1-BBE8-127F05DE560D}" type="pres">
      <dgm:prSet presAssocID="{C917F08B-F0D9-47E4-B83B-ABF036C4D795}" presName="compNode" presStyleCnt="0"/>
      <dgm:spPr/>
    </dgm:pt>
    <dgm:pt modelId="{D1D8496D-F28E-41CE-8E99-A6FDE8F36D39}" type="pres">
      <dgm:prSet presAssocID="{C917F08B-F0D9-47E4-B83B-ABF036C4D795}" presName="bgRect" presStyleLbl="bgShp" presStyleIdx="1" presStyleCnt="2"/>
      <dgm:spPr>
        <a:solidFill>
          <a:schemeClr val="accent5">
            <a:lumMod val="40000"/>
            <a:lumOff val="60000"/>
          </a:schemeClr>
        </a:solidFill>
      </dgm:spPr>
    </dgm:pt>
    <dgm:pt modelId="{F461698B-EA1D-4DC4-B1EF-BF9C4E794358}" type="pres">
      <dgm:prSet presAssocID="{C917F08B-F0D9-47E4-B83B-ABF036C4D795}" presName="iconRect" presStyleLbl="node1" presStyleIdx="1" presStyleCnt="2"/>
      <dgm:spPr>
        <a:blipFill>
          <a:blip xmlns:r="http://schemas.openxmlformats.org/officeDocument/2006/relationships" r:embed="rId3">
            <a:lum bright="-40000" contrast="40000"/>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ypewriter outline"/>
        </a:ext>
      </dgm:extLst>
    </dgm:pt>
    <dgm:pt modelId="{F47C6292-DFE0-4C59-AD20-45EFE79A0989}" type="pres">
      <dgm:prSet presAssocID="{C917F08B-F0D9-47E4-B83B-ABF036C4D795}" presName="spaceRect" presStyleCnt="0"/>
      <dgm:spPr/>
    </dgm:pt>
    <dgm:pt modelId="{E30D4F1F-3A90-47DB-B793-D25E89572C8E}" type="pres">
      <dgm:prSet presAssocID="{C917F08B-F0D9-47E4-B83B-ABF036C4D795}" presName="parTx" presStyleLbl="revTx" presStyleIdx="1" presStyleCnt="2">
        <dgm:presLayoutVars>
          <dgm:chMax val="0"/>
          <dgm:chPref val="0"/>
        </dgm:presLayoutVars>
      </dgm:prSet>
      <dgm:spPr/>
    </dgm:pt>
  </dgm:ptLst>
  <dgm:cxnLst>
    <dgm:cxn modelId="{36BE9B03-4DA1-468C-9410-3618D9017026}" type="presOf" srcId="{E5EB50B0-372A-4B01-8F96-1C34B12F1953}" destId="{0B8ED492-032C-452F-A463-FED98B8E0DF3}" srcOrd="0" destOrd="0" presId="urn:microsoft.com/office/officeart/2018/2/layout/IconVerticalSolidList"/>
    <dgm:cxn modelId="{1F541F07-03A1-480F-9C85-3BC3EE3574CA}" srcId="{E5EB50B0-372A-4B01-8F96-1C34B12F1953}" destId="{206CBE4C-465B-4CF5-ADB2-7D8A88503BCE}" srcOrd="0" destOrd="0" parTransId="{E4B8D00B-464E-4AEF-9B2F-6999D4B5B9F3}" sibTransId="{E5DD65A2-D639-4289-BB1C-B085BE656E5A}"/>
    <dgm:cxn modelId="{EE5A5A08-6204-466F-B1D6-0AA6ED88CF45}" type="presOf" srcId="{C917F08B-F0D9-47E4-B83B-ABF036C4D795}" destId="{E30D4F1F-3A90-47DB-B793-D25E89572C8E}" srcOrd="0" destOrd="0" presId="urn:microsoft.com/office/officeart/2018/2/layout/IconVerticalSolidList"/>
    <dgm:cxn modelId="{5E3823B4-0542-4043-B818-C49F0A0C4C4A}" srcId="{E5EB50B0-372A-4B01-8F96-1C34B12F1953}" destId="{C917F08B-F0D9-47E4-B83B-ABF036C4D795}" srcOrd="1" destOrd="0" parTransId="{C5DCBD4D-C0C1-46F7-96A6-9A7EB9B2985C}" sibTransId="{D46C65D6-6E4D-4264-B334-FC8DB28F5E15}"/>
    <dgm:cxn modelId="{F7C781BF-B252-4086-BCC5-2E77CDEB0CE1}" type="presOf" srcId="{206CBE4C-465B-4CF5-ADB2-7D8A88503BCE}" destId="{82B8AB87-BA8F-4AA4-B182-408748D8D0CF}" srcOrd="0" destOrd="0" presId="urn:microsoft.com/office/officeart/2018/2/layout/IconVerticalSolidList"/>
    <dgm:cxn modelId="{254CA888-F697-4EB4-911C-B3379236DD9D}" type="presParOf" srcId="{0B8ED492-032C-452F-A463-FED98B8E0DF3}" destId="{C21F9CD8-F848-4815-B154-D37131BE86AA}" srcOrd="0" destOrd="0" presId="urn:microsoft.com/office/officeart/2018/2/layout/IconVerticalSolidList"/>
    <dgm:cxn modelId="{CE0A930C-9779-4B91-A8CA-66C3D65EFC05}" type="presParOf" srcId="{C21F9CD8-F848-4815-B154-D37131BE86AA}" destId="{D9348A98-D1B2-45B0-9B8C-5C3E86EF4372}" srcOrd="0" destOrd="0" presId="urn:microsoft.com/office/officeart/2018/2/layout/IconVerticalSolidList"/>
    <dgm:cxn modelId="{43C98262-4F36-4207-B170-696EF00B488C}" type="presParOf" srcId="{C21F9CD8-F848-4815-B154-D37131BE86AA}" destId="{41290A7D-6D6E-4145-B303-38467F04767F}" srcOrd="1" destOrd="0" presId="urn:microsoft.com/office/officeart/2018/2/layout/IconVerticalSolidList"/>
    <dgm:cxn modelId="{3959FD37-F45D-4DDD-BB9B-9D90E30D3A62}" type="presParOf" srcId="{C21F9CD8-F848-4815-B154-D37131BE86AA}" destId="{2A8ADAA7-7C96-406C-87B5-5B0BAAF22BD8}" srcOrd="2" destOrd="0" presId="urn:microsoft.com/office/officeart/2018/2/layout/IconVerticalSolidList"/>
    <dgm:cxn modelId="{1233CBB9-49B9-4708-A4CE-53D00347C2A4}" type="presParOf" srcId="{C21F9CD8-F848-4815-B154-D37131BE86AA}" destId="{82B8AB87-BA8F-4AA4-B182-408748D8D0CF}" srcOrd="3" destOrd="0" presId="urn:microsoft.com/office/officeart/2018/2/layout/IconVerticalSolidList"/>
    <dgm:cxn modelId="{453893CB-00B0-4D53-84B1-1F232217165F}" type="presParOf" srcId="{0B8ED492-032C-452F-A463-FED98B8E0DF3}" destId="{28966AF7-6E8C-4B16-B990-D70EF32FAFFB}" srcOrd="1" destOrd="0" presId="urn:microsoft.com/office/officeart/2018/2/layout/IconVerticalSolidList"/>
    <dgm:cxn modelId="{8147E4F8-8E8D-4C2C-9D25-0F4DAFA32C19}" type="presParOf" srcId="{0B8ED492-032C-452F-A463-FED98B8E0DF3}" destId="{90182578-A5BD-4EC1-BBE8-127F05DE560D}" srcOrd="2" destOrd="0" presId="urn:microsoft.com/office/officeart/2018/2/layout/IconVerticalSolidList"/>
    <dgm:cxn modelId="{D8B0E5E5-5738-4666-9DC9-35C23F5685D8}" type="presParOf" srcId="{90182578-A5BD-4EC1-BBE8-127F05DE560D}" destId="{D1D8496D-F28E-41CE-8E99-A6FDE8F36D39}" srcOrd="0" destOrd="0" presId="urn:microsoft.com/office/officeart/2018/2/layout/IconVerticalSolidList"/>
    <dgm:cxn modelId="{CC4C75D7-488B-45BE-B335-BE9BFDDC4911}" type="presParOf" srcId="{90182578-A5BD-4EC1-BBE8-127F05DE560D}" destId="{F461698B-EA1D-4DC4-B1EF-BF9C4E794358}" srcOrd="1" destOrd="0" presId="urn:microsoft.com/office/officeart/2018/2/layout/IconVerticalSolidList"/>
    <dgm:cxn modelId="{B4C683BF-FBF8-4C64-ADBE-07778F5DE55E}" type="presParOf" srcId="{90182578-A5BD-4EC1-BBE8-127F05DE560D}" destId="{F47C6292-DFE0-4C59-AD20-45EFE79A0989}" srcOrd="2" destOrd="0" presId="urn:microsoft.com/office/officeart/2018/2/layout/IconVerticalSolidList"/>
    <dgm:cxn modelId="{2708EFE7-EF78-404E-9415-24B7AE5A6E44}" type="presParOf" srcId="{90182578-A5BD-4EC1-BBE8-127F05DE560D}" destId="{E30D4F1F-3A90-47DB-B793-D25E89572C8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BFDBA-A8AA-4A52-A8AA-23B275DB6448}">
      <dsp:nvSpPr>
        <dsp:cNvPr id="0" name=""/>
        <dsp:cNvSpPr/>
      </dsp:nvSpPr>
      <dsp:spPr>
        <a:xfrm>
          <a:off x="131564" y="383995"/>
          <a:ext cx="1335915" cy="1335915"/>
        </a:xfrm>
        <a:prstGeom prst="ellipse">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dsp:style>
    </dsp:sp>
    <dsp:sp modelId="{379E2EEB-22BE-42FC-8DAA-ED1D035312E4}">
      <dsp:nvSpPr>
        <dsp:cNvPr id="0" name=""/>
        <dsp:cNvSpPr/>
      </dsp:nvSpPr>
      <dsp:spPr>
        <a:xfrm>
          <a:off x="412107" y="664537"/>
          <a:ext cx="774830" cy="774830"/>
        </a:xfrm>
        <a:prstGeom prst="rect">
          <a:avLst/>
        </a:prstGeom>
        <a:blipFill>
          <a:blip xmlns:r="http://schemas.openxmlformats.org/officeDocument/2006/relationships" r:embed="rId1">
            <a:lum bright="-20000" contrast="-40000"/>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C6BA1E-93CD-4061-85A3-26BBA1FDAD61}">
      <dsp:nvSpPr>
        <dsp:cNvPr id="0" name=""/>
        <dsp:cNvSpPr/>
      </dsp:nvSpPr>
      <dsp:spPr>
        <a:xfrm>
          <a:off x="1753747" y="46869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b="1" kern="1200" dirty="0"/>
            <a:t>Multiple-choice response: </a:t>
          </a:r>
          <a:r>
            <a:rPr lang="en-US" sz="1900" kern="1200" dirty="0"/>
            <a:t>four response options with only one correct answer.</a:t>
          </a:r>
        </a:p>
      </dsp:txBody>
      <dsp:txXfrm>
        <a:off x="1753747" y="468692"/>
        <a:ext cx="3148942" cy="1335915"/>
      </dsp:txXfrm>
    </dsp:sp>
    <dsp:sp modelId="{F38C030D-6251-4967-8C0A-88B81C609576}">
      <dsp:nvSpPr>
        <dsp:cNvPr id="0" name=""/>
        <dsp:cNvSpPr/>
      </dsp:nvSpPr>
      <dsp:spPr>
        <a:xfrm>
          <a:off x="5214217" y="468692"/>
          <a:ext cx="1335915" cy="1335915"/>
        </a:xfrm>
        <a:prstGeom prst="ellipse">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dsp:style>
    </dsp:sp>
    <dsp:sp modelId="{9810D758-AACC-4FA4-B3C1-EFC704DE1731}">
      <dsp:nvSpPr>
        <dsp:cNvPr id="0" name=""/>
        <dsp:cNvSpPr/>
      </dsp:nvSpPr>
      <dsp:spPr>
        <a:xfrm>
          <a:off x="5494890" y="749188"/>
          <a:ext cx="774830" cy="774830"/>
        </a:xfrm>
        <a:prstGeom prst="rect">
          <a:avLst/>
        </a:prstGeom>
        <a:blipFill>
          <a:blip xmlns:r="http://schemas.openxmlformats.org/officeDocument/2006/relationships" r:embed="rId3">
            <a:lum bright="-20000" contrast="-40000"/>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2EF367-AE0D-46BC-AD45-02DAD9C21068}">
      <dsp:nvSpPr>
        <dsp:cNvPr id="0" name=""/>
        <dsp:cNvSpPr/>
      </dsp:nvSpPr>
      <dsp:spPr>
        <a:xfrm>
          <a:off x="6912011" y="84697"/>
          <a:ext cx="3472024" cy="2103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b="1" kern="1200" dirty="0"/>
            <a:t>Multiple-select response: </a:t>
          </a:r>
          <a:r>
            <a:rPr lang="en-US" sz="1900" kern="1200" dirty="0"/>
            <a:t>multiple-response options with one or more correct answers. The test question does not always tell how many options should be chosen.</a:t>
          </a:r>
        </a:p>
      </dsp:txBody>
      <dsp:txXfrm>
        <a:off x="6912011" y="84697"/>
        <a:ext cx="3472024" cy="2103905"/>
      </dsp:txXfrm>
    </dsp:sp>
    <dsp:sp modelId="{0D988C08-0ECE-48C8-B12C-158C17959630}">
      <dsp:nvSpPr>
        <dsp:cNvPr id="0" name=""/>
        <dsp:cNvSpPr/>
      </dsp:nvSpPr>
      <dsp:spPr>
        <a:xfrm>
          <a:off x="131564" y="2947110"/>
          <a:ext cx="1335915" cy="1335915"/>
        </a:xfrm>
        <a:prstGeom prst="ellipse">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dsp:style>
    </dsp:sp>
    <dsp:sp modelId="{494667AD-3712-457E-A414-6CE8F63978F1}">
      <dsp:nvSpPr>
        <dsp:cNvPr id="0" name=""/>
        <dsp:cNvSpPr/>
      </dsp:nvSpPr>
      <dsp:spPr>
        <a:xfrm>
          <a:off x="412107" y="3227745"/>
          <a:ext cx="774830" cy="774830"/>
        </a:xfrm>
        <a:prstGeom prst="rect">
          <a:avLst/>
        </a:prstGeom>
        <a:blipFill>
          <a:blip xmlns:r="http://schemas.openxmlformats.org/officeDocument/2006/relationships" r:embed="rId5">
            <a:lum bright="-20000" contrast="-4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5E02E2-7E39-443A-8E01-1BBFCA9E03B7}">
      <dsp:nvSpPr>
        <dsp:cNvPr id="0" name=""/>
        <dsp:cNvSpPr/>
      </dsp:nvSpPr>
      <dsp:spPr>
        <a:xfrm>
          <a:off x="1753747" y="2822368"/>
          <a:ext cx="3148942" cy="1754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b="1" kern="1200" dirty="0"/>
            <a:t>Technology enhanced:</a:t>
          </a:r>
          <a:r>
            <a:rPr lang="en-US" sz="1900" kern="1200" dirty="0"/>
            <a:t> questions that may include drag-and-drop, graphing, drop-down menus, and matching. </a:t>
          </a:r>
        </a:p>
      </dsp:txBody>
      <dsp:txXfrm>
        <a:off x="1753747" y="2822368"/>
        <a:ext cx="3148942" cy="1754791"/>
      </dsp:txXfrm>
    </dsp:sp>
    <dsp:sp modelId="{5029EDD9-874F-4076-900B-5F2E688A1BB0}">
      <dsp:nvSpPr>
        <dsp:cNvPr id="0" name=""/>
        <dsp:cNvSpPr/>
      </dsp:nvSpPr>
      <dsp:spPr>
        <a:xfrm>
          <a:off x="5214217" y="2913231"/>
          <a:ext cx="1335915" cy="1335915"/>
        </a:xfrm>
        <a:prstGeom prst="ellipse">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sp>
    <dsp:sp modelId="{7EC617CF-DB29-42EB-84C8-4EF78C41A9E2}">
      <dsp:nvSpPr>
        <dsp:cNvPr id="0" name=""/>
        <dsp:cNvSpPr/>
      </dsp:nvSpPr>
      <dsp:spPr>
        <a:xfrm>
          <a:off x="5299362" y="3107271"/>
          <a:ext cx="1249011" cy="932655"/>
        </a:xfrm>
        <a:prstGeom prst="rect">
          <a:avLst/>
        </a:prstGeom>
        <a:blipFill>
          <a:blip xmlns:r="http://schemas.openxmlformats.org/officeDocument/2006/relationships" r:embed="rId7">
            <a:lum bright="-40000" contrast="40000"/>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696D79-4525-46E9-B572-27551392AD15}">
      <dsp:nvSpPr>
        <dsp:cNvPr id="0" name=""/>
        <dsp:cNvSpPr/>
      </dsp:nvSpPr>
      <dsp:spPr>
        <a:xfrm>
          <a:off x="6945877" y="2813271"/>
          <a:ext cx="3404290" cy="1772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b="1" kern="1200" dirty="0"/>
            <a:t>Written-response questions: </a:t>
          </a:r>
          <a:r>
            <a:rPr lang="en-US" sz="1900" kern="1200" dirty="0"/>
            <a:t>questions that will require the student to answer by typing their response in the space given. </a:t>
          </a:r>
        </a:p>
        <a:p>
          <a:pPr marL="0" lvl="0" indent="0" algn="l" defTabSz="844550">
            <a:lnSpc>
              <a:spcPct val="100000"/>
            </a:lnSpc>
            <a:spcBef>
              <a:spcPct val="0"/>
            </a:spcBef>
            <a:spcAft>
              <a:spcPct val="35000"/>
            </a:spcAft>
            <a:buNone/>
          </a:pPr>
          <a:r>
            <a:rPr lang="en-US" sz="1900" kern="1200" dirty="0">
              <a:solidFill>
                <a:srgbClr val="A50021"/>
              </a:solidFill>
            </a:rPr>
            <a:t>(none on HS Science)</a:t>
          </a:r>
        </a:p>
      </dsp:txBody>
      <dsp:txXfrm>
        <a:off x="6945877" y="2813271"/>
        <a:ext cx="3404290" cy="17729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48A98-D1B2-45B0-9B8C-5C3E86EF4372}">
      <dsp:nvSpPr>
        <dsp:cNvPr id="0" name=""/>
        <dsp:cNvSpPr/>
      </dsp:nvSpPr>
      <dsp:spPr>
        <a:xfrm>
          <a:off x="0" y="707092"/>
          <a:ext cx="10515600" cy="1305401"/>
        </a:xfrm>
        <a:prstGeom prst="roundRect">
          <a:avLst>
            <a:gd name="adj" fmla="val 1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41290A7D-6D6E-4145-B303-38467F04767F}">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B8AB87-BA8F-4AA4-B182-408748D8D0CF}">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5000"/>
            </a:lnSpc>
            <a:spcBef>
              <a:spcPct val="0"/>
            </a:spcBef>
            <a:spcAft>
              <a:spcPct val="35000"/>
            </a:spcAft>
            <a:buNone/>
          </a:pPr>
          <a:r>
            <a:rPr lang="en-US" sz="2500" b="1" kern="1200" dirty="0"/>
            <a:t>Listening: </a:t>
          </a:r>
          <a:r>
            <a:rPr lang="en-US" sz="2500" kern="1200" dirty="0"/>
            <a:t>Students will listen to a passage and then respond to questions about the passage.</a:t>
          </a:r>
        </a:p>
      </dsp:txBody>
      <dsp:txXfrm>
        <a:off x="1507738" y="707092"/>
        <a:ext cx="9007861" cy="1305401"/>
      </dsp:txXfrm>
    </dsp:sp>
    <dsp:sp modelId="{D1D8496D-F28E-41CE-8E99-A6FDE8F36D39}">
      <dsp:nvSpPr>
        <dsp:cNvPr id="0" name=""/>
        <dsp:cNvSpPr/>
      </dsp:nvSpPr>
      <dsp:spPr>
        <a:xfrm>
          <a:off x="0" y="2338844"/>
          <a:ext cx="10515600" cy="1305401"/>
        </a:xfrm>
        <a:prstGeom prst="roundRect">
          <a:avLst>
            <a:gd name="adj" fmla="val 1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sp>
    <dsp:sp modelId="{F461698B-EA1D-4DC4-B1EF-BF9C4E794358}">
      <dsp:nvSpPr>
        <dsp:cNvPr id="0" name=""/>
        <dsp:cNvSpPr/>
      </dsp:nvSpPr>
      <dsp:spPr>
        <a:xfrm>
          <a:off x="394883" y="2632559"/>
          <a:ext cx="717970" cy="717970"/>
        </a:xfrm>
        <a:prstGeom prst="rect">
          <a:avLst/>
        </a:prstGeom>
        <a:blipFill>
          <a:blip xmlns:r="http://schemas.openxmlformats.org/officeDocument/2006/relationships" r:embed="rId3">
            <a:lum bright="-40000" contrast="40000"/>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0D4F1F-3A90-47DB-B793-D25E89572C8E}">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5000"/>
            </a:lnSpc>
            <a:spcBef>
              <a:spcPct val="0"/>
            </a:spcBef>
            <a:spcAft>
              <a:spcPct val="35000"/>
            </a:spcAft>
            <a:buNone/>
          </a:pPr>
          <a:r>
            <a:rPr lang="en-US" sz="2500" b="1" kern="1200" dirty="0"/>
            <a:t>Extended written-response: </a:t>
          </a:r>
          <a:r>
            <a:rPr lang="en-US" sz="2500" kern="1200" dirty="0"/>
            <a:t>Students will produce an on-demand writing sample related to a reading passage.</a:t>
          </a:r>
        </a:p>
      </dsp:txBody>
      <dsp:txXfrm>
        <a:off x="1507738" y="2338844"/>
        <a:ext cx="9007861" cy="1305401"/>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D7EF34-F3ED-421B-BB7E-403BDDB8C4F3}"/>
              </a:ext>
            </a:extLst>
          </p:cNvPr>
          <p:cNvSpPr>
            <a:spLocks noGrp="1"/>
          </p:cNvSpPr>
          <p:nvPr>
            <p:ph type="hdr" sz="quarter"/>
          </p:nvPr>
        </p:nvSpPr>
        <p:spPr>
          <a:xfrm>
            <a:off x="458302" y="240864"/>
            <a:ext cx="6345715" cy="481727"/>
          </a:xfrm>
          <a:prstGeom prst="rect">
            <a:avLst/>
          </a:prstGeom>
        </p:spPr>
        <p:txBody>
          <a:bodyPr vert="horz" lIns="96661" tIns="48331" rIns="96661" bIns="48331" rtlCol="0"/>
          <a:lstStyle>
            <a:lvl1pPr algn="l">
              <a:defRPr sz="1300"/>
            </a:lvl1pPr>
          </a:lstStyle>
          <a:p>
            <a:pPr algn="ctr"/>
            <a:r>
              <a:rPr lang="en-US"/>
              <a:t>WCSD STC Training - Nevada CRT &amp; NAA Spring 2025</a:t>
            </a:r>
            <a:endParaRPr lang="en-US" dirty="0"/>
          </a:p>
        </p:txBody>
      </p:sp>
      <p:sp>
        <p:nvSpPr>
          <p:cNvPr id="5" name="Slide Number Placeholder 4">
            <a:extLst>
              <a:ext uri="{FF2B5EF4-FFF2-40B4-BE49-F238E27FC236}">
                <a16:creationId xmlns:a16="http://schemas.microsoft.com/office/drawing/2014/main" id="{6965F381-253C-46C1-8984-7DC9A20303AC}"/>
              </a:ext>
            </a:extLst>
          </p:cNvPr>
          <p:cNvSpPr>
            <a:spLocks noGrp="1"/>
          </p:cNvSpPr>
          <p:nvPr>
            <p:ph type="sldNum" sz="quarter" idx="3"/>
          </p:nvPr>
        </p:nvSpPr>
        <p:spPr>
          <a:xfrm>
            <a:off x="4143588" y="9119474"/>
            <a:ext cx="2660430" cy="481726"/>
          </a:xfrm>
          <a:prstGeom prst="rect">
            <a:avLst/>
          </a:prstGeom>
        </p:spPr>
        <p:txBody>
          <a:bodyPr vert="horz" lIns="96661" tIns="48331" rIns="96661" bIns="48331" rtlCol="0" anchor="t" anchorCtr="0"/>
          <a:lstStyle>
            <a:lvl1pPr algn="r">
              <a:defRPr sz="1300"/>
            </a:lvl1pPr>
          </a:lstStyle>
          <a:p>
            <a:r>
              <a:rPr lang="en-US" dirty="0"/>
              <a:t>Page </a:t>
            </a:r>
            <a:fld id="{1B007CBE-ADE6-4B83-92FB-933A355EDD40}" type="slidenum">
              <a:rPr lang="en-US" smtClean="0"/>
              <a:t>‹#›</a:t>
            </a:fld>
            <a:endParaRPr lang="en-US" dirty="0"/>
          </a:p>
        </p:txBody>
      </p:sp>
      <p:sp>
        <p:nvSpPr>
          <p:cNvPr id="4" name="Footer Placeholder 3">
            <a:extLst>
              <a:ext uri="{FF2B5EF4-FFF2-40B4-BE49-F238E27FC236}">
                <a16:creationId xmlns:a16="http://schemas.microsoft.com/office/drawing/2014/main" id="{C7DBC0E5-9A59-FAEA-714A-861689F607BE}"/>
              </a:ext>
            </a:extLst>
          </p:cNvPr>
          <p:cNvSpPr>
            <a:spLocks noGrp="1"/>
          </p:cNvSpPr>
          <p:nvPr>
            <p:ph type="ftr" sz="quarter" idx="2"/>
          </p:nvPr>
        </p:nvSpPr>
        <p:spPr>
          <a:xfrm>
            <a:off x="552312" y="9119474"/>
            <a:ext cx="2617607" cy="481726"/>
          </a:xfrm>
          <a:prstGeom prst="rect">
            <a:avLst/>
          </a:prstGeom>
        </p:spPr>
        <p:txBody>
          <a:bodyPr vert="horz" lIns="96661" tIns="48331" rIns="96661" bIns="48331" rtlCol="0" anchor="t" anchorCtr="0"/>
          <a:lstStyle>
            <a:lvl1pPr algn="l">
              <a:defRPr sz="1300"/>
            </a:lvl1pPr>
          </a:lstStyle>
          <a:p>
            <a:r>
              <a:rPr lang="en-US" dirty="0"/>
              <a:t>Spring 2025</a:t>
            </a:r>
          </a:p>
        </p:txBody>
      </p:sp>
    </p:spTree>
    <p:extLst>
      <p:ext uri="{BB962C8B-B14F-4D97-AF65-F5344CB8AC3E}">
        <p14:creationId xmlns:p14="http://schemas.microsoft.com/office/powerpoint/2010/main" val="2621596173"/>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BA649C-6FA9-0947-84C6-4220B76777DC}"/>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eaLnBrk="1" fontAlgn="auto" hangingPunct="1">
              <a:spcBef>
                <a:spcPts val="0"/>
              </a:spcBef>
              <a:spcAft>
                <a:spcPts val="0"/>
              </a:spcAft>
              <a:defRPr sz="1300">
                <a:latin typeface="+mn-lt"/>
              </a:defRPr>
            </a:lvl1pPr>
          </a:lstStyle>
          <a:p>
            <a:pPr>
              <a:defRPr/>
            </a:pPr>
            <a:r>
              <a:rPr lang="en-US"/>
              <a:t>WCSD STC Training - Nevada CRT &amp; NAA Spring 2025</a:t>
            </a:r>
            <a:endParaRPr lang="en-US" dirty="0"/>
          </a:p>
        </p:txBody>
      </p:sp>
      <p:sp>
        <p:nvSpPr>
          <p:cNvPr id="3" name="Date Placeholder 2">
            <a:extLst>
              <a:ext uri="{FF2B5EF4-FFF2-40B4-BE49-F238E27FC236}">
                <a16:creationId xmlns:a16="http://schemas.microsoft.com/office/drawing/2014/main" id="{46067CB4-55D0-2C41-992B-B2370D55D3A6}"/>
              </a:ext>
            </a:extLst>
          </p:cNvPr>
          <p:cNvSpPr>
            <a:spLocks noGrp="1"/>
          </p:cNvSpPr>
          <p:nvPr>
            <p:ph type="dt" idx="1"/>
          </p:nvPr>
        </p:nvSpPr>
        <p:spPr>
          <a:xfrm>
            <a:off x="4143587" y="0"/>
            <a:ext cx="3169920" cy="481727"/>
          </a:xfrm>
          <a:prstGeom prst="rect">
            <a:avLst/>
          </a:prstGeom>
        </p:spPr>
        <p:txBody>
          <a:bodyPr vert="horz" lIns="96661" tIns="48331" rIns="96661" bIns="48331" rtlCol="0"/>
          <a:lstStyle>
            <a:lvl1pPr algn="r" eaLnBrk="1" fontAlgn="auto" hangingPunct="1">
              <a:spcBef>
                <a:spcPts val="0"/>
              </a:spcBef>
              <a:spcAft>
                <a:spcPts val="0"/>
              </a:spcAft>
              <a:defRPr sz="1300">
                <a:latin typeface="+mn-lt"/>
              </a:defRPr>
            </a:lvl1pPr>
          </a:lstStyle>
          <a:p>
            <a:pPr>
              <a:defRPr/>
            </a:pPr>
            <a:r>
              <a:rPr lang="en-US"/>
              <a:t>February 2025</a:t>
            </a:r>
            <a:endParaRPr lang="en-US" dirty="0"/>
          </a:p>
        </p:txBody>
      </p:sp>
      <p:sp>
        <p:nvSpPr>
          <p:cNvPr id="4" name="Slide Image Placeholder 3">
            <a:extLst>
              <a:ext uri="{FF2B5EF4-FFF2-40B4-BE49-F238E27FC236}">
                <a16:creationId xmlns:a16="http://schemas.microsoft.com/office/drawing/2014/main" id="{F49C74DA-070D-5B45-BCF2-1FA5CDEBCF35}"/>
              </a:ext>
            </a:extLst>
          </p:cNvPr>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a:extLst>
              <a:ext uri="{FF2B5EF4-FFF2-40B4-BE49-F238E27FC236}">
                <a16:creationId xmlns:a16="http://schemas.microsoft.com/office/drawing/2014/main" id="{B180E5DD-BCE4-AF41-A4C3-F5B2797BB5D7}"/>
              </a:ext>
            </a:extLst>
          </p:cNvPr>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2AF3DAC-8D92-DA4E-9308-53C112AD3CBC}"/>
              </a:ext>
            </a:extLst>
          </p:cNvPr>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64E9C82F-603A-004E-852A-656D38EEC7A7}"/>
              </a:ext>
            </a:extLst>
          </p:cNvPr>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eaLnBrk="1" fontAlgn="auto" hangingPunct="1">
              <a:spcBef>
                <a:spcPts val="0"/>
              </a:spcBef>
              <a:spcAft>
                <a:spcPts val="0"/>
              </a:spcAft>
              <a:defRPr sz="1300">
                <a:latin typeface="+mn-lt"/>
              </a:defRPr>
            </a:lvl1pPr>
          </a:lstStyle>
          <a:p>
            <a:pPr>
              <a:defRPr/>
            </a:pPr>
            <a:fld id="{EEAD5179-4E31-3342-AEEB-07BCC66EB87E}" type="slidenum">
              <a:rPr lang="en-US"/>
              <a:pPr>
                <a:defRPr/>
              </a:pPr>
              <a:t>‹#›</a:t>
            </a:fld>
            <a:endParaRPr lang="en-US" dirty="0"/>
          </a:p>
        </p:txBody>
      </p:sp>
    </p:spTree>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washoeschools.net/Page/14303"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doe.nv.gov/offices/inclusive-education/technical-assistance-and-professional-development/nevada-academic-content-standard-connectors"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washoeschools.net/Page/1247"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i="1" dirty="0"/>
              <a:t>Testing Staff</a:t>
            </a:r>
          </a:p>
          <a:p>
            <a:r>
              <a:rPr lang="en-US" sz="1300" i="1" dirty="0"/>
              <a:t>2025 WCSD Presentation Slides</a:t>
            </a:r>
            <a:endParaRPr lang="en-US" sz="1300" dirty="0"/>
          </a:p>
          <a:p>
            <a:endParaRPr lang="en-US" dirty="0"/>
          </a:p>
        </p:txBody>
      </p:sp>
      <p:sp>
        <p:nvSpPr>
          <p:cNvPr id="5" name="Slide Number Placeholder 4"/>
          <p:cNvSpPr>
            <a:spLocks noGrp="1"/>
          </p:cNvSpPr>
          <p:nvPr>
            <p:ph type="sldNum" sz="quarter" idx="5"/>
          </p:nvPr>
        </p:nvSpPr>
        <p:spPr/>
        <p:txBody>
          <a:bodyPr/>
          <a:lstStyle/>
          <a:p>
            <a:pPr>
              <a:defRPr/>
            </a:pPr>
            <a:fld id="{EEAD5179-4E31-3342-AEEB-07BCC66EB87E}" type="slidenum">
              <a:rPr lang="en-US" smtClean="0"/>
              <a:pPr>
                <a:defRPr/>
              </a:pPr>
              <a:t>1</a:t>
            </a:fld>
            <a:endParaRPr lang="en-US" dirty="0"/>
          </a:p>
        </p:txBody>
      </p:sp>
      <p:sp>
        <p:nvSpPr>
          <p:cNvPr id="8" name="Header Placeholder 7">
            <a:extLst>
              <a:ext uri="{FF2B5EF4-FFF2-40B4-BE49-F238E27FC236}">
                <a16:creationId xmlns:a16="http://schemas.microsoft.com/office/drawing/2014/main" id="{7183FB00-1A65-A86A-6436-1374576480FE}"/>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48FCC58B-41F7-67C0-EF3C-C446B79E0036}"/>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1533617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Testing Staff</a:t>
            </a:r>
          </a:p>
          <a:p>
            <a:endParaRPr lang="en-US" i="0" dirty="0"/>
          </a:p>
          <a:p>
            <a:pPr marL="0" indent="0">
              <a:buFont typeface="+mj-lt"/>
              <a:buNone/>
            </a:pPr>
            <a:r>
              <a:rPr lang="en-US" i="0" dirty="0"/>
              <a:t>Testing staff and authorized district or state visitors must participate in test security training. Please view the Nevada Department of Education presentation on NDE Test Security and Administration Training.</a:t>
            </a:r>
          </a:p>
          <a:p>
            <a:pPr marL="0" indent="0">
              <a:buFont typeface="+mj-lt"/>
              <a:buNone/>
            </a:pPr>
            <a:endParaRPr lang="en-US" i="0" dirty="0"/>
          </a:p>
          <a:p>
            <a:pPr marL="0" indent="0">
              <a:buFont typeface="+mj-lt"/>
              <a:buNone/>
            </a:pPr>
            <a:r>
              <a:rPr lang="en-US" i="0" dirty="0"/>
              <a:t>Video, 11 minutes</a:t>
            </a:r>
          </a:p>
          <a:p>
            <a:pPr marL="0" indent="0">
              <a:buFont typeface="+mj-lt"/>
              <a:buNone/>
            </a:pPr>
            <a:r>
              <a:rPr lang="en-US" i="0" dirty="0"/>
              <a:t>Link: </a:t>
            </a:r>
            <a:r>
              <a:rPr lang="en-US" b="1" i="0" dirty="0"/>
              <a:t>https://youtu.be/5WDSHXC1rOQ</a:t>
            </a:r>
          </a:p>
        </p:txBody>
      </p:sp>
      <p:sp>
        <p:nvSpPr>
          <p:cNvPr id="4" name="Header Placeholder 3"/>
          <p:cNvSpPr>
            <a:spLocks noGrp="1"/>
          </p:cNvSpPr>
          <p:nvPr>
            <p:ph type="hdr" sz="quarter"/>
          </p:nvPr>
        </p:nvSpPr>
        <p:spPr/>
        <p:txBody>
          <a:bodyPr/>
          <a:lstStyle/>
          <a:p>
            <a:pPr defTabSz="966612">
              <a:defRPr/>
            </a:pPr>
            <a:r>
              <a:rPr lang="en-US" dirty="0">
                <a:solidFill>
                  <a:prstClr val="black"/>
                </a:solidFill>
                <a:latin typeface="Calibri"/>
              </a:rPr>
              <a:t>Nevada Administration Training Sessions</a:t>
            </a:r>
          </a:p>
        </p:txBody>
      </p:sp>
      <p:sp>
        <p:nvSpPr>
          <p:cNvPr id="5" name="Date Placeholder 4"/>
          <p:cNvSpPr>
            <a:spLocks noGrp="1"/>
          </p:cNvSpPr>
          <p:nvPr>
            <p:ph type="dt" idx="1"/>
          </p:nvPr>
        </p:nvSpPr>
        <p:spPr/>
        <p:txBody>
          <a:bodyPr/>
          <a:lstStyle/>
          <a:p>
            <a:pPr defTabSz="966612">
              <a:defRPr/>
            </a:pPr>
            <a:r>
              <a:rPr lang="en-US">
                <a:solidFill>
                  <a:prstClr val="black"/>
                </a:solidFill>
                <a:latin typeface="Calibri"/>
              </a:rPr>
              <a:t>Spring CRT-NAA</a:t>
            </a:r>
            <a:endParaRPr lang="en-US" dirty="0">
              <a:solidFill>
                <a:prstClr val="black"/>
              </a:solidFill>
              <a:latin typeface="Calibri"/>
            </a:endParaRPr>
          </a:p>
        </p:txBody>
      </p:sp>
      <p:sp>
        <p:nvSpPr>
          <p:cNvPr id="6" name="Footer Placeholder 5"/>
          <p:cNvSpPr>
            <a:spLocks noGrp="1"/>
          </p:cNvSpPr>
          <p:nvPr>
            <p:ph type="ftr" sz="quarter" idx="4"/>
          </p:nvPr>
        </p:nvSpPr>
        <p:spPr/>
        <p:txBody>
          <a:bodyPr/>
          <a:lstStyle/>
          <a:p>
            <a:pPr defTabSz="966612">
              <a:defRPr/>
            </a:pPr>
            <a:r>
              <a:rPr lang="en-US" dirty="0">
                <a:solidFill>
                  <a:prstClr val="black"/>
                </a:solidFill>
                <a:latin typeface="Calibri"/>
              </a:rPr>
              <a:t>Spring 2023</a:t>
            </a:r>
          </a:p>
        </p:txBody>
      </p:sp>
      <p:sp>
        <p:nvSpPr>
          <p:cNvPr id="7" name="Slide Number Placeholder 6"/>
          <p:cNvSpPr>
            <a:spLocks noGrp="1"/>
          </p:cNvSpPr>
          <p:nvPr>
            <p:ph type="sldNum" sz="quarter" idx="5"/>
          </p:nvPr>
        </p:nvSpPr>
        <p:spPr/>
        <p:txBody>
          <a:bodyPr/>
          <a:lstStyle/>
          <a:p>
            <a:pPr defTabSz="966612">
              <a:defRPr/>
            </a:pPr>
            <a:fld id="{2DD9EC2F-F474-46B9-BC6A-C84C3C89F661}" type="slidenum">
              <a:rPr lang="en-US">
                <a:solidFill>
                  <a:prstClr val="black"/>
                </a:solidFill>
                <a:latin typeface="Calibri"/>
              </a:rPr>
              <a:pPr defTabSz="966612">
                <a:defRPr/>
              </a:pPr>
              <a:t>10</a:t>
            </a:fld>
            <a:endParaRPr lang="en-US" dirty="0">
              <a:solidFill>
                <a:prstClr val="black"/>
              </a:solidFill>
              <a:latin typeface="Calibri"/>
            </a:endParaRPr>
          </a:p>
        </p:txBody>
      </p:sp>
    </p:spTree>
    <p:extLst>
      <p:ext uri="{BB962C8B-B14F-4D97-AF65-F5344CB8AC3E}">
        <p14:creationId xmlns:p14="http://schemas.microsoft.com/office/powerpoint/2010/main" val="3107481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i="1" dirty="0"/>
              <a:t>Testing Staff</a:t>
            </a:r>
          </a:p>
          <a:p>
            <a:pPr defTabSz="966612">
              <a:defRPr/>
            </a:pPr>
            <a:endParaRPr lang="en-US" i="1" dirty="0"/>
          </a:p>
          <a:p>
            <a:pPr defTabSz="966612">
              <a:defRPr/>
            </a:pPr>
            <a:r>
              <a:rPr lang="en-US" b="1" i="1" dirty="0"/>
              <a:t>SAY:</a:t>
            </a:r>
          </a:p>
          <a:p>
            <a:pPr defTabSz="966612">
              <a:defRPr/>
            </a:pPr>
            <a:r>
              <a:rPr lang="en-US" i="1" dirty="0"/>
              <a:t>When an irregularity is suspected, an appropriate first course of action is to pause all impacted tests until the incident is reported, investigated, and resolved. Do not dismiss students! Immediate reporting gives the student the best opportunity to continue testing with no impact. </a:t>
            </a:r>
          </a:p>
          <a:p>
            <a:pPr defTabSz="966612">
              <a:defRPr/>
            </a:pPr>
            <a:endParaRPr lang="en-US" i="1" dirty="0"/>
          </a:p>
          <a:p>
            <a:pPr defTabSz="966612">
              <a:defRPr/>
            </a:pPr>
            <a:r>
              <a:rPr lang="en-US" i="1" dirty="0"/>
              <a:t>If there is any doubt about whether an incident or behavior is permissible, either for students or adults, always check the Test Administrator’s Manual and seek clarification.</a:t>
            </a:r>
          </a:p>
          <a:p>
            <a:pPr defTabSz="966612">
              <a:defRPr/>
            </a:pPr>
            <a:endParaRPr lang="en-US" dirty="0"/>
          </a:p>
          <a:p>
            <a:pPr marL="0" marR="0" lvl="0" indent="0" algn="l" defTabSz="966612" rtl="0" eaLnBrk="0" fontAlgn="base" latinLnBrk="0" hangingPunct="0">
              <a:lnSpc>
                <a:spcPct val="100000"/>
              </a:lnSpc>
              <a:spcBef>
                <a:spcPct val="30000"/>
              </a:spcBef>
              <a:spcAft>
                <a:spcPct val="0"/>
              </a:spcAft>
              <a:buClrTx/>
              <a:buSzTx/>
              <a:buFontTx/>
              <a:buNone/>
              <a:tabLst/>
              <a:defRPr/>
            </a:pPr>
            <a:endParaRPr lang="en-US" sz="1200" i="0" dirty="0"/>
          </a:p>
          <a:p>
            <a:pPr marL="0" marR="0" lvl="0" indent="0" algn="l" defTabSz="966612" rtl="0" eaLnBrk="0" fontAlgn="base" latinLnBrk="0" hangingPunct="0">
              <a:lnSpc>
                <a:spcPct val="100000"/>
              </a:lnSpc>
              <a:spcBef>
                <a:spcPct val="30000"/>
              </a:spcBef>
              <a:spcAft>
                <a:spcPct val="0"/>
              </a:spcAft>
              <a:buClrTx/>
              <a:buSzTx/>
              <a:buFontTx/>
              <a:buNone/>
              <a:tabLst/>
              <a:defRPr/>
            </a:pPr>
            <a:endParaRPr lang="en-US" sz="1200" i="0" dirty="0"/>
          </a:p>
          <a:p>
            <a:pPr marL="0" marR="0" lvl="0" indent="0" algn="l" defTabSz="966612" rtl="0" eaLnBrk="0" fontAlgn="base" latinLnBrk="0" hangingPunct="0">
              <a:lnSpc>
                <a:spcPct val="100000"/>
              </a:lnSpc>
              <a:spcBef>
                <a:spcPct val="30000"/>
              </a:spcBef>
              <a:spcAft>
                <a:spcPct val="0"/>
              </a:spcAft>
              <a:buClrTx/>
              <a:buSzTx/>
              <a:buFontTx/>
              <a:buNone/>
              <a:tabLst/>
              <a:defRPr/>
            </a:pPr>
            <a:r>
              <a:rPr lang="en-US" sz="1200" i="0" dirty="0"/>
              <a:t>FORM: Report of Testing Irregularity (WCSD): </a:t>
            </a:r>
            <a:r>
              <a:rPr lang="en-US" sz="1200" i="0" dirty="0">
                <a:hlinkClick r:id="rId3"/>
              </a:rPr>
              <a:t>https://www.washoeschools.net/Page/14303</a:t>
            </a:r>
            <a:endParaRPr lang="en-US" sz="1200" i="0" dirty="0"/>
          </a:p>
          <a:p>
            <a:pPr defTabSz="966612">
              <a:defRPr/>
            </a:pPr>
            <a:endParaRPr lang="en-US" dirty="0"/>
          </a:p>
        </p:txBody>
      </p:sp>
      <p:sp>
        <p:nvSpPr>
          <p:cNvPr id="4" name="Slide Number Placeholder 3"/>
          <p:cNvSpPr>
            <a:spLocks noGrp="1"/>
          </p:cNvSpPr>
          <p:nvPr>
            <p:ph type="sldNum" sz="quarter" idx="10"/>
          </p:nvPr>
        </p:nvSpPr>
        <p:spPr/>
        <p:txBody>
          <a:bodyPr/>
          <a:lstStyle/>
          <a:p>
            <a:pPr defTabSz="966612">
              <a:defRPr/>
            </a:pPr>
            <a:fld id="{958DD73E-7160-4C4E-ABC8-F73100EC20A4}" type="slidenum">
              <a:rPr lang="en-US">
                <a:solidFill>
                  <a:prstClr val="black"/>
                </a:solidFill>
                <a:latin typeface="Calibri"/>
              </a:rPr>
              <a:pPr defTabSz="966612">
                <a:defRPr/>
              </a:pPr>
              <a:t>11</a:t>
            </a:fld>
            <a:endParaRPr lang="en-US" dirty="0">
              <a:solidFill>
                <a:prstClr val="black"/>
              </a:solidFill>
              <a:latin typeface="Calibri"/>
            </a:endParaRPr>
          </a:p>
        </p:txBody>
      </p:sp>
      <p:sp>
        <p:nvSpPr>
          <p:cNvPr id="7" name="Header Placeholder 6"/>
          <p:cNvSpPr>
            <a:spLocks noGrp="1"/>
          </p:cNvSpPr>
          <p:nvPr>
            <p:ph type="hdr" sz="quarter" idx="13"/>
          </p:nvPr>
        </p:nvSpPr>
        <p:spPr/>
        <p:txBody>
          <a:bodyPr/>
          <a:lstStyle/>
          <a:p>
            <a:pPr defTabSz="966612">
              <a:defRPr/>
            </a:pPr>
            <a:r>
              <a:rPr lang="en-US" dirty="0">
                <a:solidFill>
                  <a:prstClr val="black"/>
                </a:solidFill>
                <a:latin typeface="Calibri"/>
              </a:rPr>
              <a:t>Nevada Administration Training Sessions</a:t>
            </a:r>
          </a:p>
        </p:txBody>
      </p:sp>
      <p:sp>
        <p:nvSpPr>
          <p:cNvPr id="8" name="Date Placeholder 7"/>
          <p:cNvSpPr>
            <a:spLocks noGrp="1"/>
          </p:cNvSpPr>
          <p:nvPr>
            <p:ph type="dt" idx="14"/>
          </p:nvPr>
        </p:nvSpPr>
        <p:spPr/>
        <p:txBody>
          <a:bodyPr/>
          <a:lstStyle/>
          <a:p>
            <a:pPr defTabSz="966612">
              <a:defRPr/>
            </a:pPr>
            <a:r>
              <a:rPr lang="en-US">
                <a:solidFill>
                  <a:prstClr val="black"/>
                </a:solidFill>
                <a:latin typeface="Calibri"/>
              </a:rPr>
              <a:t>Spring CRT-NAA</a:t>
            </a:r>
            <a:endParaRPr lang="en-US" dirty="0">
              <a:solidFill>
                <a:prstClr val="black"/>
              </a:solidFill>
              <a:latin typeface="Calibri"/>
            </a:endParaRPr>
          </a:p>
        </p:txBody>
      </p:sp>
      <p:sp>
        <p:nvSpPr>
          <p:cNvPr id="5" name="Footer Placeholder 4">
            <a:extLst>
              <a:ext uri="{FF2B5EF4-FFF2-40B4-BE49-F238E27FC236}">
                <a16:creationId xmlns:a16="http://schemas.microsoft.com/office/drawing/2014/main" id="{339C38E7-3D39-403D-8471-6DEC7EEC1F47}"/>
              </a:ext>
            </a:extLst>
          </p:cNvPr>
          <p:cNvSpPr>
            <a:spLocks noGrp="1"/>
          </p:cNvSpPr>
          <p:nvPr>
            <p:ph type="ftr" sz="quarter" idx="4"/>
          </p:nvPr>
        </p:nvSpPr>
        <p:spPr/>
        <p:txBody>
          <a:bodyPr/>
          <a:lstStyle/>
          <a:p>
            <a:pPr defTabSz="966612">
              <a:defRPr/>
            </a:pPr>
            <a:r>
              <a:rPr lang="en-US" dirty="0">
                <a:solidFill>
                  <a:prstClr val="black"/>
                </a:solidFill>
                <a:latin typeface="Calibri"/>
              </a:rPr>
              <a:t>Spring 2023</a:t>
            </a:r>
          </a:p>
        </p:txBody>
      </p:sp>
    </p:spTree>
    <p:extLst>
      <p:ext uri="{BB962C8B-B14F-4D97-AF65-F5344CB8AC3E}">
        <p14:creationId xmlns:p14="http://schemas.microsoft.com/office/powerpoint/2010/main" val="1847415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i="1" dirty="0"/>
              <a:t>Testing Staff</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1" dirty="0"/>
              <a:t>SAY:</a:t>
            </a:r>
          </a:p>
          <a:p>
            <a:r>
              <a:rPr lang="en-US" i="1" dirty="0"/>
              <a:t>The primary goal of test security is to protect the integrity of the assessment and to ensure that results are accurate and meaningful.</a:t>
            </a:r>
          </a:p>
          <a:p>
            <a:r>
              <a:rPr lang="en-US" i="1" dirty="0"/>
              <a:t>Uniform procedures are essential to a standardized testing program, and strictly following these procedures gives students the best guarantee of fair testing.</a:t>
            </a:r>
          </a:p>
          <a:p>
            <a:pPr defTabSz="966612"/>
            <a:endParaRPr lang="en-US" i="0" dirty="0"/>
          </a:p>
          <a:p>
            <a:pPr defTabSz="966612"/>
            <a:endParaRPr lang="en-US" i="0" dirty="0"/>
          </a:p>
          <a:p>
            <a:pPr defTabSz="966612"/>
            <a:r>
              <a:rPr lang="en-US" i="0" dirty="0"/>
              <a:t>Additional Notes:</a:t>
            </a:r>
          </a:p>
          <a:p>
            <a:pPr defTabSz="966612"/>
            <a:r>
              <a:rPr lang="en-US" i="0" dirty="0"/>
              <a:t>--Test security is integral in ensuring that no student has an unfair advantage or disadvantage in their assessment performance.</a:t>
            </a:r>
          </a:p>
          <a:p>
            <a:pPr defTabSz="966612"/>
            <a:r>
              <a:rPr lang="en-US" i="0" dirty="0"/>
              <a:t>--Good test security protects the investment of resources, time, and energy put into the creation, distribution, and administration of the assessments. </a:t>
            </a:r>
          </a:p>
          <a:p>
            <a:pPr defTabSz="966612"/>
            <a:r>
              <a:rPr lang="en-US" i="0" dirty="0"/>
              <a:t>--Testing staff must follow the same testing procedures and give instructions exactly as they appear in the TAM/TCM to ensure comparable scores.</a:t>
            </a:r>
          </a:p>
          <a:p>
            <a:endParaRPr lang="en-US" dirty="0"/>
          </a:p>
        </p:txBody>
      </p:sp>
      <p:sp>
        <p:nvSpPr>
          <p:cNvPr id="4" name="Slide Number Placeholder 3"/>
          <p:cNvSpPr>
            <a:spLocks noGrp="1"/>
          </p:cNvSpPr>
          <p:nvPr>
            <p:ph type="sldNum" sz="quarter" idx="10"/>
          </p:nvPr>
        </p:nvSpPr>
        <p:spPr/>
        <p:txBody>
          <a:bodyPr/>
          <a:lstStyle/>
          <a:p>
            <a:pPr defTabSz="966612">
              <a:defRPr/>
            </a:pPr>
            <a:fld id="{958DD73E-7160-4C4E-ABC8-F73100EC20A4}" type="slidenum">
              <a:rPr lang="en-US">
                <a:solidFill>
                  <a:prstClr val="black"/>
                </a:solidFill>
                <a:latin typeface="Calibri"/>
              </a:rPr>
              <a:pPr defTabSz="966612">
                <a:defRPr/>
              </a:pPr>
              <a:t>12</a:t>
            </a:fld>
            <a:endParaRPr lang="en-US" dirty="0">
              <a:solidFill>
                <a:prstClr val="black"/>
              </a:solidFill>
              <a:latin typeface="Calibri"/>
            </a:endParaRPr>
          </a:p>
        </p:txBody>
      </p:sp>
      <p:sp>
        <p:nvSpPr>
          <p:cNvPr id="6" name="Header Placeholder 5">
            <a:extLst>
              <a:ext uri="{FF2B5EF4-FFF2-40B4-BE49-F238E27FC236}">
                <a16:creationId xmlns:a16="http://schemas.microsoft.com/office/drawing/2014/main" id="{F2A42877-A049-1BA2-395F-165CCA8A985D}"/>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167F980A-93A2-9EF1-73F4-4093C22D812B}"/>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2606357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i="1" dirty="0"/>
              <a:t>Testing Staff</a:t>
            </a:r>
            <a:endParaRPr lang="en-US" sz="1300" dirty="0"/>
          </a:p>
          <a:p>
            <a:endParaRPr lang="en-US" dirty="0"/>
          </a:p>
          <a:p>
            <a:r>
              <a:rPr lang="en-US" b="1" i="1" dirty="0"/>
              <a:t>SAY:</a:t>
            </a:r>
            <a:endParaRPr lang="en-US" i="1" dirty="0"/>
          </a:p>
          <a:p>
            <a:pPr defTabSz="966612">
              <a:defRPr/>
            </a:pPr>
            <a:r>
              <a:rPr lang="en-US" i="1" dirty="0"/>
              <a:t>Ultimately, the goal of maintaining a secure testing environment ensures that no students have an unfair advantage or disadvantage during testing. </a:t>
            </a:r>
          </a:p>
          <a:p>
            <a:pPr defTabSz="966612">
              <a:defRPr/>
            </a:pPr>
            <a:endParaRPr lang="en-US" i="1" dirty="0"/>
          </a:p>
          <a:p>
            <a:r>
              <a:rPr lang="en-US" i="1" dirty="0"/>
              <a:t>Security refers to:</a:t>
            </a:r>
          </a:p>
          <a:p>
            <a:r>
              <a:rPr lang="en-US" i="1" dirty="0"/>
              <a:t>Who has access to secure test materials</a:t>
            </a:r>
          </a:p>
          <a:p>
            <a:r>
              <a:rPr lang="en-US" i="1" dirty="0"/>
              <a:t>What students can see and hear while testing</a:t>
            </a:r>
          </a:p>
          <a:p>
            <a:r>
              <a:rPr lang="en-US" i="1" dirty="0"/>
              <a:t>What resources students can access while testing</a:t>
            </a:r>
          </a:p>
          <a:p>
            <a:endParaRPr lang="en-US" i="1" dirty="0"/>
          </a:p>
          <a:p>
            <a:r>
              <a:rPr lang="en-US" b="1" i="1" dirty="0"/>
              <a:t>Before Testing: </a:t>
            </a:r>
            <a:r>
              <a:rPr lang="en-US" i="1" dirty="0"/>
              <a:t>remove or cover materials around the room and on desks, assign seating, post signs at every entrance to the testing room (“testing – do not disturb”)</a:t>
            </a:r>
          </a:p>
          <a:p>
            <a:endParaRPr lang="en-US" i="1" dirty="0"/>
          </a:p>
          <a:p>
            <a:r>
              <a:rPr lang="en-US" b="1" i="1" dirty="0"/>
              <a:t>During Testing: </a:t>
            </a:r>
            <a:r>
              <a:rPr lang="en-US" b="0" i="1" dirty="0"/>
              <a:t>maintain a quiet environment and closely supervise students </a:t>
            </a:r>
          </a:p>
          <a:p>
            <a:endParaRPr lang="en-US" dirty="0"/>
          </a:p>
        </p:txBody>
      </p:sp>
      <p:sp>
        <p:nvSpPr>
          <p:cNvPr id="4" name="Date Placeholder 3"/>
          <p:cNvSpPr>
            <a:spLocks noGrp="1"/>
          </p:cNvSpPr>
          <p:nvPr>
            <p:ph type="dt" idx="1"/>
          </p:nvPr>
        </p:nvSpPr>
        <p:spPr/>
        <p:txBody>
          <a:bodyPr/>
          <a:lstStyle/>
          <a:p>
            <a:pPr>
              <a:defRPr/>
            </a:pPr>
            <a:r>
              <a:rPr lang="en-US"/>
              <a:t>Spring CRT-NAA</a:t>
            </a:r>
            <a:endParaRPr lang="en-US" dirty="0"/>
          </a:p>
        </p:txBody>
      </p:sp>
      <p:sp>
        <p:nvSpPr>
          <p:cNvPr id="5" name="Slide Number Placeholder 4"/>
          <p:cNvSpPr>
            <a:spLocks noGrp="1"/>
          </p:cNvSpPr>
          <p:nvPr>
            <p:ph type="sldNum" sz="quarter" idx="5"/>
          </p:nvPr>
        </p:nvSpPr>
        <p:spPr/>
        <p:txBody>
          <a:bodyPr/>
          <a:lstStyle/>
          <a:p>
            <a:pPr>
              <a:defRPr/>
            </a:pPr>
            <a:fld id="{EEAD5179-4E31-3342-AEEB-07BCC66EB87E}" type="slidenum">
              <a:rPr lang="en-US" smtClean="0"/>
              <a:pPr>
                <a:defRPr/>
              </a:pPr>
              <a:t>13</a:t>
            </a:fld>
            <a:endParaRPr lang="en-US" dirty="0"/>
          </a:p>
        </p:txBody>
      </p:sp>
    </p:spTree>
    <p:extLst>
      <p:ext uri="{BB962C8B-B14F-4D97-AF65-F5344CB8AC3E}">
        <p14:creationId xmlns:p14="http://schemas.microsoft.com/office/powerpoint/2010/main" val="2249253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i="1" dirty="0"/>
              <a:t>Testing Staff</a:t>
            </a:r>
            <a:endParaRPr lang="en-US" sz="1300" dirty="0"/>
          </a:p>
          <a:p>
            <a:endParaRPr lang="en-US" dirty="0"/>
          </a:p>
          <a:p>
            <a:r>
              <a:rPr lang="en-US" b="1" i="1" dirty="0"/>
              <a:t>SAY:</a:t>
            </a:r>
          </a:p>
          <a:p>
            <a:pPr defTabSz="966612">
              <a:defRPr/>
            </a:pPr>
            <a:r>
              <a:rPr lang="en-US" i="1" dirty="0"/>
              <a:t>Each day of testing, test administrators will check out materials from the school coordinator. Secure test materials must remain in the custody of a licensed educator trained in test security and test administration. </a:t>
            </a:r>
          </a:p>
          <a:p>
            <a:pPr defTabSz="966612">
              <a:defRPr/>
            </a:pPr>
            <a:endParaRPr lang="en-US" i="1" dirty="0"/>
          </a:p>
          <a:p>
            <a:pPr defTabSz="966612">
              <a:defRPr/>
            </a:pPr>
            <a:r>
              <a:rPr lang="en-US" i="1" dirty="0"/>
              <a:t>Before starting, scan the testing room and student workstations to ensure no materials were left behind by a previous class. Post a testing sign to prevent interruptions.</a:t>
            </a:r>
          </a:p>
          <a:p>
            <a:endParaRPr lang="en-US" dirty="0"/>
          </a:p>
        </p:txBody>
      </p:sp>
      <p:sp>
        <p:nvSpPr>
          <p:cNvPr id="4" name="Header Placeholder 3"/>
          <p:cNvSpPr>
            <a:spLocks noGrp="1"/>
          </p:cNvSpPr>
          <p:nvPr>
            <p:ph type="hdr" sz="quarter"/>
          </p:nvPr>
        </p:nvSpPr>
        <p:spPr/>
        <p:txBody>
          <a:bodyPr/>
          <a:lstStyle/>
          <a:p>
            <a:pPr defTabSz="966612">
              <a:defRPr/>
            </a:pPr>
            <a:r>
              <a:rPr lang="en-US" dirty="0">
                <a:solidFill>
                  <a:prstClr val="black"/>
                </a:solidFill>
                <a:latin typeface="Calibri"/>
              </a:rPr>
              <a:t>Nevada Administration Training Sessions</a:t>
            </a:r>
          </a:p>
        </p:txBody>
      </p:sp>
      <p:sp>
        <p:nvSpPr>
          <p:cNvPr id="5" name="Date Placeholder 4"/>
          <p:cNvSpPr>
            <a:spLocks noGrp="1"/>
          </p:cNvSpPr>
          <p:nvPr>
            <p:ph type="dt" idx="1"/>
          </p:nvPr>
        </p:nvSpPr>
        <p:spPr/>
        <p:txBody>
          <a:bodyPr/>
          <a:lstStyle/>
          <a:p>
            <a:pPr defTabSz="966612">
              <a:defRPr/>
            </a:pPr>
            <a:r>
              <a:rPr lang="en-US">
                <a:solidFill>
                  <a:prstClr val="black"/>
                </a:solidFill>
                <a:latin typeface="Calibri"/>
              </a:rPr>
              <a:t>Spring CRT-NAA</a:t>
            </a:r>
            <a:endParaRPr lang="en-US" dirty="0">
              <a:solidFill>
                <a:prstClr val="black"/>
              </a:solidFill>
              <a:latin typeface="Calibri"/>
            </a:endParaRPr>
          </a:p>
        </p:txBody>
      </p:sp>
      <p:sp>
        <p:nvSpPr>
          <p:cNvPr id="6" name="Footer Placeholder 5"/>
          <p:cNvSpPr>
            <a:spLocks noGrp="1"/>
          </p:cNvSpPr>
          <p:nvPr>
            <p:ph type="ftr" sz="quarter" idx="4"/>
          </p:nvPr>
        </p:nvSpPr>
        <p:spPr/>
        <p:txBody>
          <a:bodyPr/>
          <a:lstStyle/>
          <a:p>
            <a:pPr defTabSz="966612">
              <a:defRPr/>
            </a:pPr>
            <a:r>
              <a:rPr lang="en-US" dirty="0">
                <a:solidFill>
                  <a:prstClr val="black"/>
                </a:solidFill>
                <a:latin typeface="Calibri"/>
              </a:rPr>
              <a:t>Spring 2023</a:t>
            </a:r>
          </a:p>
        </p:txBody>
      </p:sp>
      <p:sp>
        <p:nvSpPr>
          <p:cNvPr id="7" name="Slide Number Placeholder 6"/>
          <p:cNvSpPr>
            <a:spLocks noGrp="1"/>
          </p:cNvSpPr>
          <p:nvPr>
            <p:ph type="sldNum" sz="quarter" idx="5"/>
          </p:nvPr>
        </p:nvSpPr>
        <p:spPr/>
        <p:txBody>
          <a:bodyPr/>
          <a:lstStyle/>
          <a:p>
            <a:pPr defTabSz="966612">
              <a:defRPr/>
            </a:pPr>
            <a:fld id="{2DD9EC2F-F474-46B9-BC6A-C84C3C89F661}" type="slidenum">
              <a:rPr lang="en-US">
                <a:solidFill>
                  <a:prstClr val="black"/>
                </a:solidFill>
                <a:latin typeface="Calibri"/>
              </a:rPr>
              <a:pPr defTabSz="966612">
                <a:defRPr/>
              </a:pPr>
              <a:t>14</a:t>
            </a:fld>
            <a:endParaRPr lang="en-US" dirty="0">
              <a:solidFill>
                <a:prstClr val="black"/>
              </a:solidFill>
              <a:latin typeface="Calibri"/>
            </a:endParaRPr>
          </a:p>
        </p:txBody>
      </p:sp>
    </p:spTree>
    <p:extLst>
      <p:ext uri="{BB962C8B-B14F-4D97-AF65-F5344CB8AC3E}">
        <p14:creationId xmlns:p14="http://schemas.microsoft.com/office/powerpoint/2010/main" val="1061109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sz="1400" i="1" dirty="0"/>
              <a:t>Testing Staff</a:t>
            </a:r>
            <a:endParaRPr lang="en-US" sz="1400" dirty="0"/>
          </a:p>
          <a:p>
            <a:endParaRPr lang="en-US" dirty="0"/>
          </a:p>
          <a:p>
            <a:r>
              <a:rPr lang="en-US" b="1" i="1" dirty="0"/>
              <a:t>SAY:</a:t>
            </a:r>
          </a:p>
          <a:p>
            <a:pPr defTabSz="1021806">
              <a:defRPr/>
            </a:pPr>
            <a:r>
              <a:rPr lang="en-US" i="1" dirty="0"/>
              <a:t>--"CAT" sessions for ELA &amp; Math will remain "open" until the student finishes the last item. </a:t>
            </a:r>
          </a:p>
          <a:p>
            <a:pPr defTabSz="1021806">
              <a:defRPr/>
            </a:pPr>
            <a:r>
              <a:rPr lang="en-US" i="1" dirty="0"/>
              <a:t>--Students cannot log back into a test after it is submitted. If a student unintentionally submits a test part before responding to all questions, the part can be re-opened only if the student has been continuously supervised and not dismissed from the testing period. </a:t>
            </a:r>
          </a:p>
          <a:p>
            <a:pPr defTabSz="1021806">
              <a:defRPr/>
            </a:pPr>
            <a:r>
              <a:rPr lang="en-US" i="1" dirty="0"/>
              <a:t>--If not submitted the same day they are started, parts for fixed-form test sessions will lock overnight to maintain security. </a:t>
            </a:r>
          </a:p>
          <a:p>
            <a:pPr defTabSz="1021806">
              <a:defRPr/>
            </a:pPr>
            <a:r>
              <a:rPr lang="en-US" i="1" dirty="0"/>
              <a:t>--Subject tests for the NAA will also lock after being submitted. </a:t>
            </a:r>
          </a:p>
          <a:p>
            <a:pPr defTabSz="1021806">
              <a:defRPr/>
            </a:pPr>
            <a:r>
              <a:rPr lang="en-US" i="1" dirty="0"/>
              <a:t>--Assessment Support may unlock tests for justifiable reasons under certain circumstances. </a:t>
            </a:r>
          </a:p>
        </p:txBody>
      </p:sp>
      <p:sp>
        <p:nvSpPr>
          <p:cNvPr id="7" name="Slide Number Placeholder 6"/>
          <p:cNvSpPr>
            <a:spLocks noGrp="1"/>
          </p:cNvSpPr>
          <p:nvPr>
            <p:ph type="sldNum" sz="quarter" idx="5"/>
          </p:nvPr>
        </p:nvSpPr>
        <p:spPr/>
        <p:txBody>
          <a:bodyPr/>
          <a:lstStyle/>
          <a:p>
            <a:pPr defTabSz="1021806">
              <a:defRPr/>
            </a:pPr>
            <a:fld id="{2DD9EC2F-F474-46B9-BC6A-C84C3C89F661}" type="slidenum">
              <a:rPr lang="en-US">
                <a:solidFill>
                  <a:prstClr val="black"/>
                </a:solidFill>
                <a:latin typeface="Calibri"/>
              </a:rPr>
              <a:pPr defTabSz="1021806">
                <a:defRPr/>
              </a:pPr>
              <a:t>15</a:t>
            </a:fld>
            <a:endParaRPr lang="en-US" dirty="0">
              <a:solidFill>
                <a:prstClr val="black"/>
              </a:solidFill>
              <a:latin typeface="Calibri"/>
            </a:endParaRPr>
          </a:p>
        </p:txBody>
      </p:sp>
      <p:sp>
        <p:nvSpPr>
          <p:cNvPr id="8" name="Header Placeholder 7">
            <a:extLst>
              <a:ext uri="{FF2B5EF4-FFF2-40B4-BE49-F238E27FC236}">
                <a16:creationId xmlns:a16="http://schemas.microsoft.com/office/drawing/2014/main" id="{DBB0B69E-51A1-9761-B481-AF19E5AF9916}"/>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460FD285-3BDF-3CBA-01F2-E40E89758952}"/>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2385452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sz="1400" i="1" dirty="0"/>
              <a:t>Testing Staff</a:t>
            </a:r>
            <a:endParaRPr lang="en-US" b="0"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1" dirty="0"/>
              <a:t>SAY: </a:t>
            </a:r>
            <a:r>
              <a:rPr lang="en-US" b="0" i="1" dirty="0"/>
              <a:t>(read slide)</a:t>
            </a:r>
            <a:endParaRPr lang="en-US" i="1" dirty="0"/>
          </a:p>
          <a:p>
            <a:endParaRPr lang="en-US" dirty="0"/>
          </a:p>
        </p:txBody>
      </p:sp>
      <p:sp>
        <p:nvSpPr>
          <p:cNvPr id="7" name="Slide Number Placeholder 6"/>
          <p:cNvSpPr>
            <a:spLocks noGrp="1"/>
          </p:cNvSpPr>
          <p:nvPr>
            <p:ph type="sldNum" sz="quarter" idx="5"/>
          </p:nvPr>
        </p:nvSpPr>
        <p:spPr/>
        <p:txBody>
          <a:bodyPr/>
          <a:lstStyle/>
          <a:p>
            <a:pPr defTabSz="1021806">
              <a:defRPr/>
            </a:pPr>
            <a:fld id="{2DD9EC2F-F474-46B9-BC6A-C84C3C89F661}" type="slidenum">
              <a:rPr lang="en-US">
                <a:solidFill>
                  <a:prstClr val="black"/>
                </a:solidFill>
                <a:latin typeface="Calibri"/>
              </a:rPr>
              <a:pPr defTabSz="1021806">
                <a:defRPr/>
              </a:pPr>
              <a:t>16</a:t>
            </a:fld>
            <a:endParaRPr lang="en-US" dirty="0">
              <a:solidFill>
                <a:prstClr val="black"/>
              </a:solidFill>
              <a:latin typeface="Calibri"/>
            </a:endParaRPr>
          </a:p>
        </p:txBody>
      </p:sp>
      <p:sp>
        <p:nvSpPr>
          <p:cNvPr id="8" name="Header Placeholder 7">
            <a:extLst>
              <a:ext uri="{FF2B5EF4-FFF2-40B4-BE49-F238E27FC236}">
                <a16:creationId xmlns:a16="http://schemas.microsoft.com/office/drawing/2014/main" id="{F1ABD2E4-BFC3-1B26-CB89-0F107D0EA767}"/>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BDC56B9C-32C7-386B-48A6-FA352354D25D}"/>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777122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sz="1400" i="1" dirty="0"/>
              <a:t>Testing Staff</a:t>
            </a:r>
          </a:p>
          <a:p>
            <a:endParaRPr lang="en-US" i="1" dirty="0"/>
          </a:p>
          <a:p>
            <a:r>
              <a:rPr lang="en-US" b="1" i="1" dirty="0"/>
              <a:t>SAY: </a:t>
            </a:r>
            <a:r>
              <a:rPr lang="en-US" b="0" i="1" dirty="0"/>
              <a:t>(read slide)</a:t>
            </a:r>
            <a:endParaRPr lang="en-US" i="1" dirty="0"/>
          </a:p>
          <a:p>
            <a:pPr defTabSz="1021806">
              <a:defRPr/>
            </a:pPr>
            <a:r>
              <a:rPr lang="en-US" i="1" dirty="0"/>
              <a:t>Decisions to unlock a test are considered on a case-by-case basis. There is no “universal” procedure that guarantees a test will be unlocked following an incident.</a:t>
            </a:r>
          </a:p>
          <a:p>
            <a:endParaRPr lang="en-US" dirty="0"/>
          </a:p>
        </p:txBody>
      </p:sp>
      <p:sp>
        <p:nvSpPr>
          <p:cNvPr id="7" name="Slide Number Placeholder 6"/>
          <p:cNvSpPr>
            <a:spLocks noGrp="1"/>
          </p:cNvSpPr>
          <p:nvPr>
            <p:ph type="sldNum" sz="quarter" idx="13"/>
          </p:nvPr>
        </p:nvSpPr>
        <p:spPr/>
        <p:txBody>
          <a:bodyPr/>
          <a:lstStyle/>
          <a:p>
            <a:pPr defTabSz="1021806">
              <a:defRPr/>
            </a:pPr>
            <a:fld id="{2DD9EC2F-F474-46B9-BC6A-C84C3C89F661}" type="slidenum">
              <a:rPr lang="en-US">
                <a:solidFill>
                  <a:prstClr val="black"/>
                </a:solidFill>
                <a:latin typeface="Calibri"/>
              </a:rPr>
              <a:pPr defTabSz="1021806">
                <a:defRPr/>
              </a:pPr>
              <a:t>17</a:t>
            </a:fld>
            <a:endParaRPr lang="en-US" dirty="0">
              <a:solidFill>
                <a:prstClr val="black"/>
              </a:solidFill>
              <a:latin typeface="Calibri"/>
            </a:endParaRPr>
          </a:p>
        </p:txBody>
      </p:sp>
      <p:sp>
        <p:nvSpPr>
          <p:cNvPr id="6" name="Header Placeholder 5">
            <a:extLst>
              <a:ext uri="{FF2B5EF4-FFF2-40B4-BE49-F238E27FC236}">
                <a16:creationId xmlns:a16="http://schemas.microsoft.com/office/drawing/2014/main" id="{8517C54B-BD1D-7EB3-433B-CC8F80575D84}"/>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E2112BFB-767F-E267-D32D-E18DDECE053D}"/>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3790729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BDBB0-AAC8-C7F5-F0F6-C282DB4FC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8DFA64-2914-972E-B0AE-F11A1D50CA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8AEACF-B36F-85A0-316C-10E81AF8CEE5}"/>
              </a:ext>
            </a:extLst>
          </p:cNvPr>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200" i="1" dirty="0"/>
              <a:t>Testing Staff</a:t>
            </a:r>
          </a:p>
          <a:p>
            <a:endParaRPr lang="en-US" dirty="0"/>
          </a:p>
        </p:txBody>
      </p:sp>
      <p:sp>
        <p:nvSpPr>
          <p:cNvPr id="5" name="Slide Number Placeholder 4">
            <a:extLst>
              <a:ext uri="{FF2B5EF4-FFF2-40B4-BE49-F238E27FC236}">
                <a16:creationId xmlns:a16="http://schemas.microsoft.com/office/drawing/2014/main" id="{2A1102D3-7749-76F6-16C2-CC8BC36815CB}"/>
              </a:ext>
            </a:extLst>
          </p:cNvPr>
          <p:cNvSpPr>
            <a:spLocks noGrp="1"/>
          </p:cNvSpPr>
          <p:nvPr>
            <p:ph type="sldNum" sz="quarter" idx="5"/>
          </p:nvPr>
        </p:nvSpPr>
        <p:spPr/>
        <p:txBody>
          <a:bodyPr/>
          <a:lstStyle/>
          <a:p>
            <a:pPr>
              <a:defRPr/>
            </a:pPr>
            <a:fld id="{EEAD5179-4E31-3342-AEEB-07BCC66EB87E}" type="slidenum">
              <a:rPr lang="en-US" smtClean="0"/>
              <a:pPr>
                <a:defRPr/>
              </a:pPr>
              <a:t>18</a:t>
            </a:fld>
            <a:endParaRPr lang="en-US" dirty="0"/>
          </a:p>
        </p:txBody>
      </p:sp>
      <p:sp>
        <p:nvSpPr>
          <p:cNvPr id="8" name="Header Placeholder 7">
            <a:extLst>
              <a:ext uri="{FF2B5EF4-FFF2-40B4-BE49-F238E27FC236}">
                <a16:creationId xmlns:a16="http://schemas.microsoft.com/office/drawing/2014/main" id="{953F9088-6FA5-37A7-43D8-5CFD76BE37F2}"/>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C971C798-49A0-4994-B8B9-D30E59865F43}"/>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1717847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400" i="1" dirty="0"/>
              <a:t>Testing Staff</a:t>
            </a:r>
          </a:p>
          <a:p>
            <a:endParaRPr lang="en-US" dirty="0"/>
          </a:p>
          <a:p>
            <a:r>
              <a:rPr lang="en-US" b="1" dirty="0"/>
              <a:t>SAY: </a:t>
            </a:r>
            <a:r>
              <a:rPr lang="en-US" b="0" dirty="0"/>
              <a:t>(read slide)</a:t>
            </a:r>
          </a:p>
          <a:p>
            <a:endParaRPr lang="en-US" dirty="0"/>
          </a:p>
        </p:txBody>
      </p:sp>
      <p:sp>
        <p:nvSpPr>
          <p:cNvPr id="7" name="Slide Number Placeholder 6"/>
          <p:cNvSpPr>
            <a:spLocks noGrp="1"/>
          </p:cNvSpPr>
          <p:nvPr>
            <p:ph type="sldNum" sz="quarter" idx="5"/>
          </p:nvPr>
        </p:nvSpPr>
        <p:spPr/>
        <p:txBody>
          <a:bodyPr/>
          <a:lstStyle/>
          <a:p>
            <a:pPr defTabSz="1021806">
              <a:defRPr/>
            </a:pPr>
            <a:fld id="{2DD9EC2F-F474-46B9-BC6A-C84C3C89F661}" type="slidenum">
              <a:rPr lang="en-US">
                <a:solidFill>
                  <a:prstClr val="black"/>
                </a:solidFill>
                <a:latin typeface="Calibri"/>
              </a:rPr>
              <a:pPr defTabSz="1021806">
                <a:defRPr/>
              </a:pPr>
              <a:t>19</a:t>
            </a:fld>
            <a:endParaRPr lang="en-US" dirty="0">
              <a:solidFill>
                <a:prstClr val="black"/>
              </a:solidFill>
              <a:latin typeface="Calibri"/>
            </a:endParaRPr>
          </a:p>
        </p:txBody>
      </p:sp>
      <p:sp>
        <p:nvSpPr>
          <p:cNvPr id="8" name="Header Placeholder 7">
            <a:extLst>
              <a:ext uri="{FF2B5EF4-FFF2-40B4-BE49-F238E27FC236}">
                <a16:creationId xmlns:a16="http://schemas.microsoft.com/office/drawing/2014/main" id="{FB41C477-F28E-7941-C38F-FEA609F4BD37}"/>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2FED334F-778C-0333-B9C7-E4891ADD78F1}"/>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1610778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sz="1400" i="1" dirty="0"/>
              <a:t>Testing Staff</a:t>
            </a:r>
            <a:endParaRPr lang="en-US" sz="1400" b="0" dirty="0"/>
          </a:p>
          <a:p>
            <a:pPr defTabSz="1021806">
              <a:spcBef>
                <a:spcPts val="0"/>
              </a:spcBef>
              <a:spcAft>
                <a:spcPts val="0"/>
              </a:spcAft>
              <a:defRPr/>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400" b="1" i="1" dirty="0">
                <a:latin typeface="Calibri" panose="020F0502020204030204" pitchFamily="34" charset="0"/>
                <a:ea typeface="Calibri" panose="020F0502020204030204" pitchFamily="34" charset="0"/>
                <a:cs typeface="Times New Roman" panose="02020603050405020304" pitchFamily="18" charset="0"/>
              </a:rPr>
              <a:t>SAY:</a:t>
            </a:r>
          </a:p>
          <a:p>
            <a:pPr>
              <a:spcBef>
                <a:spcPts val="0"/>
              </a:spcBef>
              <a:spcAft>
                <a:spcPts val="0"/>
              </a:spcAft>
            </a:pPr>
            <a:r>
              <a:rPr lang="en-US" sz="1400" i="1" dirty="0">
                <a:latin typeface="Calibri" panose="020F0502020204030204" pitchFamily="34" charset="0"/>
                <a:ea typeface="Calibri" panose="020F0502020204030204" pitchFamily="34" charset="0"/>
                <a:cs typeface="Times New Roman" panose="02020603050405020304" pitchFamily="18" charset="0"/>
              </a:rPr>
              <a:t>Here are some key dates for spring administrations of the Nevada CRT and NAA. Notice the first day of testing for all administrations. No testing may begin prior to this date, including for the NAA and other paper administrations. </a:t>
            </a:r>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2</a:t>
            </a:fld>
            <a:endParaRPr lang="en-US" dirty="0"/>
          </a:p>
        </p:txBody>
      </p:sp>
      <p:sp>
        <p:nvSpPr>
          <p:cNvPr id="8" name="Header Placeholder 7">
            <a:extLst>
              <a:ext uri="{FF2B5EF4-FFF2-40B4-BE49-F238E27FC236}">
                <a16:creationId xmlns:a16="http://schemas.microsoft.com/office/drawing/2014/main" id="{4CC0A94C-6853-92AE-0BB2-413A6C988D70}"/>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33683EA8-EC7E-4DAC-51C4-5E82AE2C33CD}"/>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3704206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400" i="1" dirty="0"/>
              <a:t>Testing Staff</a:t>
            </a:r>
          </a:p>
          <a:p>
            <a:pPr defTabSz="1021806">
              <a:defRPr/>
            </a:pPr>
            <a:endParaRPr lang="en-US" sz="1300" i="1" dirty="0"/>
          </a:p>
          <a:p>
            <a:pPr defTabSz="1021806">
              <a:defRPr/>
            </a:pPr>
            <a:r>
              <a:rPr lang="en-US" sz="1300" b="1" i="1" dirty="0"/>
              <a:t>SAY:</a:t>
            </a:r>
          </a:p>
          <a:p>
            <a:pPr defTabSz="1021806">
              <a:defRPr/>
            </a:pPr>
            <a:r>
              <a:rPr lang="en-US" sz="1300" i="1" dirty="0"/>
              <a:t>The Online Tools Training and practice tests can be accessed from any school computer with the DRC INSIGHT test engine installed. This is the same browser used for WIDA ACCESS. A web-based version is available for public use. Students should practice with the OTT prior to the test date because no assistance may be given during testing. </a:t>
            </a:r>
          </a:p>
          <a:p>
            <a:pPr defTabSz="1021806">
              <a:defRPr/>
            </a:pPr>
            <a:endParaRPr lang="en-US" sz="1300" i="1" dirty="0"/>
          </a:p>
          <a:p>
            <a:pPr defTabSz="1021806">
              <a:defRPr/>
            </a:pPr>
            <a:r>
              <a:rPr lang="en-US" sz="1300" i="1" dirty="0"/>
              <a:t>The practice tests can provide data that may be useful in determining whether a student might benefit from the use of a particular designated support or accommodation. Students should have ample opportunities to use designated supports and accommodations in daily instruction that they will use during testing.</a:t>
            </a:r>
          </a:p>
          <a:p>
            <a:pPr defTabSz="1021806">
              <a:defRPr/>
            </a:pPr>
            <a:endParaRPr lang="en-US" sz="1400" i="1" dirty="0"/>
          </a:p>
        </p:txBody>
      </p:sp>
      <p:sp>
        <p:nvSpPr>
          <p:cNvPr id="7" name="Slide Number Placeholder 6"/>
          <p:cNvSpPr>
            <a:spLocks noGrp="1"/>
          </p:cNvSpPr>
          <p:nvPr>
            <p:ph type="sldNum" sz="quarter" idx="5"/>
          </p:nvPr>
        </p:nvSpPr>
        <p:spPr/>
        <p:txBody>
          <a:bodyPr/>
          <a:lstStyle/>
          <a:p>
            <a:pPr defTabSz="1021806">
              <a:defRPr/>
            </a:pPr>
            <a:fld id="{2DD9EC2F-F474-46B9-BC6A-C84C3C89F661}" type="slidenum">
              <a:rPr lang="en-US">
                <a:solidFill>
                  <a:prstClr val="black"/>
                </a:solidFill>
                <a:latin typeface="Calibri"/>
              </a:rPr>
              <a:pPr defTabSz="1021806">
                <a:defRPr/>
              </a:pPr>
              <a:t>20</a:t>
            </a:fld>
            <a:endParaRPr lang="en-US" dirty="0">
              <a:solidFill>
                <a:prstClr val="black"/>
              </a:solidFill>
              <a:latin typeface="Calibri"/>
            </a:endParaRPr>
          </a:p>
        </p:txBody>
      </p:sp>
      <p:sp>
        <p:nvSpPr>
          <p:cNvPr id="8" name="Header Placeholder 7">
            <a:extLst>
              <a:ext uri="{FF2B5EF4-FFF2-40B4-BE49-F238E27FC236}">
                <a16:creationId xmlns:a16="http://schemas.microsoft.com/office/drawing/2014/main" id="{0D9F498E-E9D5-0D3E-572B-41AEEB00EF01}"/>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4B8BD8A1-8F13-B89C-8D98-DF2BD10040E9}"/>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3910561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i="1" dirty="0"/>
              <a:t>Testing Staff</a:t>
            </a:r>
          </a:p>
          <a:p>
            <a:endParaRPr lang="en-US" i="1" dirty="0"/>
          </a:p>
          <a:p>
            <a:r>
              <a:rPr lang="en-US" b="1" i="1" dirty="0"/>
              <a:t>SAY:</a:t>
            </a:r>
          </a:p>
          <a:p>
            <a:r>
              <a:rPr lang="en-US" i="1" dirty="0"/>
              <a:t>The Usability, Accessibility, and Accommodations Guide describes test tools, features, supports, and accommodations allowed on the Nevada general assessments.</a:t>
            </a:r>
          </a:p>
          <a:p>
            <a:pPr defTabSz="1021806">
              <a:defRPr/>
            </a:pPr>
            <a:endParaRPr lang="en-US" i="1" dirty="0"/>
          </a:p>
          <a:p>
            <a:pPr defTabSz="1021806">
              <a:defRPr/>
            </a:pPr>
            <a:r>
              <a:rPr lang="en-US" i="1" dirty="0"/>
              <a:t>When used in a manner consistent with the UAAG, universal tools, designated supports, and accommodations all yield valid scores that count as participation in assessments that meet the requirements of ESSA.</a:t>
            </a:r>
          </a:p>
        </p:txBody>
      </p:sp>
      <p:sp>
        <p:nvSpPr>
          <p:cNvPr id="7" name="Slide Number Placeholder 6"/>
          <p:cNvSpPr>
            <a:spLocks noGrp="1"/>
          </p:cNvSpPr>
          <p:nvPr>
            <p:ph type="sldNum" sz="quarter" idx="5"/>
          </p:nvPr>
        </p:nvSpPr>
        <p:spPr/>
        <p:txBody>
          <a:bodyPr/>
          <a:lstStyle/>
          <a:p>
            <a:pPr defTabSz="1021806">
              <a:defRPr/>
            </a:pPr>
            <a:fld id="{2DD9EC2F-F474-46B9-BC6A-C84C3C89F661}" type="slidenum">
              <a:rPr lang="en-US">
                <a:solidFill>
                  <a:prstClr val="black"/>
                </a:solidFill>
                <a:latin typeface="Calibri"/>
              </a:rPr>
              <a:pPr defTabSz="1021806">
                <a:defRPr/>
              </a:pPr>
              <a:t>21</a:t>
            </a:fld>
            <a:endParaRPr lang="en-US" dirty="0">
              <a:solidFill>
                <a:prstClr val="black"/>
              </a:solidFill>
              <a:latin typeface="Calibri"/>
            </a:endParaRPr>
          </a:p>
        </p:txBody>
      </p:sp>
      <p:sp>
        <p:nvSpPr>
          <p:cNvPr id="8" name="Header Placeholder 7">
            <a:extLst>
              <a:ext uri="{FF2B5EF4-FFF2-40B4-BE49-F238E27FC236}">
                <a16:creationId xmlns:a16="http://schemas.microsoft.com/office/drawing/2014/main" id="{010791B1-4311-C89E-2265-5DEBB5764246}"/>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0A2BA878-C226-6268-00AA-A30067E32F50}"/>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3087821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Testing Staff</a:t>
            </a:r>
          </a:p>
          <a:p>
            <a:endParaRPr lang="en-US" i="1" dirty="0"/>
          </a:p>
          <a:p>
            <a:r>
              <a:rPr lang="en-US" b="1" i="1" dirty="0"/>
              <a:t>SAY:</a:t>
            </a:r>
          </a:p>
          <a:p>
            <a:r>
              <a:rPr lang="en-US" i="1" dirty="0"/>
              <a:t>Online and presentation accommodations and designated supports must be selected in DRC INSIGHT before printing test tickets. Students must not begin a test if their online or presentation accommodations or designated supports are not indicated on their test ticket.</a:t>
            </a:r>
          </a:p>
          <a:p>
            <a:endParaRPr lang="en-US" i="1" dirty="0"/>
          </a:p>
          <a:p>
            <a:r>
              <a:rPr lang="en-US" i="1" dirty="0"/>
              <a:t>Test administrators should verify the accommodation or designated support on a student’s login ticket. If the ticket is not correct, do not allow the student to log in/start and notify the school test coordinator. The test coordinator will contact Assessment Support and request a new test login ticket for the student.</a:t>
            </a:r>
          </a:p>
        </p:txBody>
      </p:sp>
      <p:sp>
        <p:nvSpPr>
          <p:cNvPr id="7" name="Slide Number Placeholder 6"/>
          <p:cNvSpPr>
            <a:spLocks noGrp="1"/>
          </p:cNvSpPr>
          <p:nvPr>
            <p:ph type="sldNum" sz="quarter" idx="5"/>
          </p:nvPr>
        </p:nvSpPr>
        <p:spPr/>
        <p:txBody>
          <a:bodyPr/>
          <a:lstStyle/>
          <a:p>
            <a:pPr defTabSz="1021806">
              <a:defRPr/>
            </a:pPr>
            <a:fld id="{2DD9EC2F-F474-46B9-BC6A-C84C3C89F661}" type="slidenum">
              <a:rPr lang="en-US">
                <a:solidFill>
                  <a:prstClr val="black"/>
                </a:solidFill>
                <a:latin typeface="Calibri"/>
              </a:rPr>
              <a:pPr defTabSz="1021806">
                <a:defRPr/>
              </a:pPr>
              <a:t>22</a:t>
            </a:fld>
            <a:endParaRPr lang="en-US" dirty="0">
              <a:solidFill>
                <a:prstClr val="black"/>
              </a:solidFill>
              <a:latin typeface="Calibri"/>
            </a:endParaRPr>
          </a:p>
        </p:txBody>
      </p:sp>
      <p:sp>
        <p:nvSpPr>
          <p:cNvPr id="8" name="Header Placeholder 7">
            <a:extLst>
              <a:ext uri="{FF2B5EF4-FFF2-40B4-BE49-F238E27FC236}">
                <a16:creationId xmlns:a16="http://schemas.microsoft.com/office/drawing/2014/main" id="{6C78244B-6D22-8EA6-F08B-DF4DE536CEDE}"/>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E2BBA043-99CF-C9F7-42C1-0EC3B84CC45C}"/>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554594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sz="1400" i="1" dirty="0"/>
              <a:t>Testing Staff</a:t>
            </a:r>
          </a:p>
          <a:p>
            <a:endParaRPr lang="en-US" i="1" dirty="0"/>
          </a:p>
          <a:p>
            <a:r>
              <a:rPr lang="en-US" b="1" i="1" dirty="0"/>
              <a:t>SAY:</a:t>
            </a:r>
          </a:p>
          <a:p>
            <a:r>
              <a:rPr lang="en-US" i="1" dirty="0"/>
              <a:t>Students should ONLY use testing accommodations and other accessibility supports that they have experience with and that align with those used regularly to access classroom instruction and assessments.</a:t>
            </a:r>
          </a:p>
          <a:p>
            <a:pPr defTabSz="1021806">
              <a:defRPr/>
            </a:pPr>
            <a:endParaRPr lang="en-US" i="1" dirty="0"/>
          </a:p>
          <a:p>
            <a:pPr defTabSz="1021806">
              <a:defRPr/>
            </a:pPr>
            <a:r>
              <a:rPr lang="en-US" i="1" dirty="0"/>
              <a:t>Failure to provide the testing accommodations required by the student’s IEP/504 plan may result in the invalidation of the student’s test score.</a:t>
            </a:r>
          </a:p>
        </p:txBody>
      </p:sp>
      <p:sp>
        <p:nvSpPr>
          <p:cNvPr id="7" name="Slide Number Placeholder 6"/>
          <p:cNvSpPr>
            <a:spLocks noGrp="1"/>
          </p:cNvSpPr>
          <p:nvPr>
            <p:ph type="sldNum" sz="quarter" idx="5"/>
          </p:nvPr>
        </p:nvSpPr>
        <p:spPr/>
        <p:txBody>
          <a:bodyPr/>
          <a:lstStyle/>
          <a:p>
            <a:pPr defTabSz="1021806">
              <a:defRPr/>
            </a:pPr>
            <a:fld id="{2DD9EC2F-F474-46B9-BC6A-C84C3C89F661}" type="slidenum">
              <a:rPr lang="en-US">
                <a:solidFill>
                  <a:prstClr val="black"/>
                </a:solidFill>
                <a:latin typeface="Calibri"/>
              </a:rPr>
              <a:pPr defTabSz="1021806">
                <a:defRPr/>
              </a:pPr>
              <a:t>23</a:t>
            </a:fld>
            <a:endParaRPr lang="en-US" dirty="0">
              <a:solidFill>
                <a:prstClr val="black"/>
              </a:solidFill>
              <a:latin typeface="Calibri"/>
            </a:endParaRPr>
          </a:p>
        </p:txBody>
      </p:sp>
      <p:sp>
        <p:nvSpPr>
          <p:cNvPr id="8" name="Header Placeholder 7">
            <a:extLst>
              <a:ext uri="{FF2B5EF4-FFF2-40B4-BE49-F238E27FC236}">
                <a16:creationId xmlns:a16="http://schemas.microsoft.com/office/drawing/2014/main" id="{A8EE562D-DC73-DC01-93D8-30A0A511F1F5}"/>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C087B86D-57BE-96F2-0ACE-D98F7599A322}"/>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17142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400" i="1" dirty="0"/>
              <a:t>Testing Staff</a:t>
            </a:r>
          </a:p>
          <a:p>
            <a:endParaRPr lang="en-US" i="1" dirty="0"/>
          </a:p>
          <a:p>
            <a:r>
              <a:rPr lang="en-US" b="1" i="1" dirty="0"/>
              <a:t>SAY:</a:t>
            </a:r>
          </a:p>
          <a:p>
            <a:pPr defTabSz="966612">
              <a:defRPr/>
            </a:pPr>
            <a:r>
              <a:rPr lang="en-US" i="1" dirty="0"/>
              <a:t>Designated supports are tools and features permissible for use by a student for whom the need has been identified. Educators should follow a consistent process in determining designated supports for individual students.</a:t>
            </a:r>
          </a:p>
          <a:p>
            <a:endParaRPr lang="en-US" i="1" dirty="0"/>
          </a:p>
          <a:p>
            <a:r>
              <a:rPr lang="en-US" i="1" dirty="0"/>
              <a:t>Students should ONLY use designated supports that they have experience with and that align with classroom supports used regularly to access instruction and assessments.</a:t>
            </a:r>
          </a:p>
        </p:txBody>
      </p:sp>
      <p:sp>
        <p:nvSpPr>
          <p:cNvPr id="7" name="Slide Number Placeholder 6"/>
          <p:cNvSpPr>
            <a:spLocks noGrp="1"/>
          </p:cNvSpPr>
          <p:nvPr>
            <p:ph type="sldNum" sz="quarter" idx="5"/>
          </p:nvPr>
        </p:nvSpPr>
        <p:spPr/>
        <p:txBody>
          <a:bodyPr/>
          <a:lstStyle/>
          <a:p>
            <a:pPr defTabSz="1021806">
              <a:defRPr/>
            </a:pPr>
            <a:fld id="{2DD9EC2F-F474-46B9-BC6A-C84C3C89F661}" type="slidenum">
              <a:rPr lang="en-US">
                <a:solidFill>
                  <a:prstClr val="black"/>
                </a:solidFill>
                <a:latin typeface="Calibri"/>
              </a:rPr>
              <a:pPr defTabSz="1021806">
                <a:defRPr/>
              </a:pPr>
              <a:t>24</a:t>
            </a:fld>
            <a:endParaRPr lang="en-US" dirty="0">
              <a:solidFill>
                <a:prstClr val="black"/>
              </a:solidFill>
              <a:latin typeface="Calibri"/>
            </a:endParaRPr>
          </a:p>
        </p:txBody>
      </p:sp>
      <p:sp>
        <p:nvSpPr>
          <p:cNvPr id="8" name="Header Placeholder 7">
            <a:extLst>
              <a:ext uri="{FF2B5EF4-FFF2-40B4-BE49-F238E27FC236}">
                <a16:creationId xmlns:a16="http://schemas.microsoft.com/office/drawing/2014/main" id="{2A497A91-484C-5DA4-8696-6A5D6ED0863E}"/>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B0A677BD-98A7-4BE8-AD4A-E0911250A324}"/>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4151174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sz="1400" i="1" dirty="0"/>
              <a:t>Testing Staff</a:t>
            </a:r>
          </a:p>
          <a:p>
            <a:endParaRPr lang="en-US" i="1" dirty="0"/>
          </a:p>
          <a:p>
            <a:r>
              <a:rPr lang="en-US" b="1" i="1" dirty="0"/>
              <a:t>SAY:</a:t>
            </a:r>
          </a:p>
          <a:p>
            <a:r>
              <a:rPr lang="en-US" i="1" dirty="0"/>
              <a:t>Accommodations must be documented in a student’s IEP or 504 plan and on the current year NDE testing accommodations form.</a:t>
            </a:r>
          </a:p>
        </p:txBody>
      </p:sp>
      <p:sp>
        <p:nvSpPr>
          <p:cNvPr id="7" name="Slide Number Placeholder 6"/>
          <p:cNvSpPr>
            <a:spLocks noGrp="1"/>
          </p:cNvSpPr>
          <p:nvPr>
            <p:ph type="sldNum" sz="quarter" idx="5"/>
          </p:nvPr>
        </p:nvSpPr>
        <p:spPr/>
        <p:txBody>
          <a:bodyPr/>
          <a:lstStyle/>
          <a:p>
            <a:pPr defTabSz="1021806">
              <a:defRPr/>
            </a:pPr>
            <a:fld id="{2DD9EC2F-F474-46B9-BC6A-C84C3C89F661}" type="slidenum">
              <a:rPr lang="en-US">
                <a:solidFill>
                  <a:prstClr val="black"/>
                </a:solidFill>
                <a:latin typeface="Calibri"/>
              </a:rPr>
              <a:pPr defTabSz="1021806">
                <a:defRPr/>
              </a:pPr>
              <a:t>25</a:t>
            </a:fld>
            <a:endParaRPr lang="en-US" dirty="0">
              <a:solidFill>
                <a:prstClr val="black"/>
              </a:solidFill>
              <a:latin typeface="Calibri"/>
            </a:endParaRPr>
          </a:p>
        </p:txBody>
      </p:sp>
      <p:sp>
        <p:nvSpPr>
          <p:cNvPr id="8" name="Header Placeholder 7">
            <a:extLst>
              <a:ext uri="{FF2B5EF4-FFF2-40B4-BE49-F238E27FC236}">
                <a16:creationId xmlns:a16="http://schemas.microsoft.com/office/drawing/2014/main" id="{B04C3B74-C37B-09CD-AFFC-238E62AFD583}"/>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C9591936-B34F-9458-0E74-5E65BB796DD4}"/>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700365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1" dirty="0"/>
              <a:t>Testing Staff</a:t>
            </a:r>
          </a:p>
          <a:p>
            <a:endParaRPr lang="en-US" i="1" dirty="0"/>
          </a:p>
          <a:p>
            <a:r>
              <a:rPr lang="en-US" b="1" i="1" dirty="0"/>
              <a:t>SAY:</a:t>
            </a:r>
          </a:p>
          <a:p>
            <a:r>
              <a:rPr lang="en-US" i="1" dirty="0"/>
              <a:t>Integrated or non-embedded speech to text is available for students using this accommodation.</a:t>
            </a:r>
          </a:p>
        </p:txBody>
      </p:sp>
      <p:sp>
        <p:nvSpPr>
          <p:cNvPr id="5" name="Slide Number Placeholder 4"/>
          <p:cNvSpPr>
            <a:spLocks noGrp="1"/>
          </p:cNvSpPr>
          <p:nvPr>
            <p:ph type="sldNum" sz="quarter" idx="5"/>
          </p:nvPr>
        </p:nvSpPr>
        <p:spPr/>
        <p:txBody>
          <a:bodyPr/>
          <a:lstStyle/>
          <a:p>
            <a:pPr>
              <a:defRPr/>
            </a:pPr>
            <a:fld id="{EEAD5179-4E31-3342-AEEB-07BCC66EB87E}" type="slidenum">
              <a:rPr lang="en-US" smtClean="0"/>
              <a:pPr>
                <a:defRPr/>
              </a:pPr>
              <a:t>26</a:t>
            </a:fld>
            <a:endParaRPr lang="en-US" dirty="0"/>
          </a:p>
        </p:txBody>
      </p:sp>
      <p:sp>
        <p:nvSpPr>
          <p:cNvPr id="8" name="Header Placeholder 7">
            <a:extLst>
              <a:ext uri="{FF2B5EF4-FFF2-40B4-BE49-F238E27FC236}">
                <a16:creationId xmlns:a16="http://schemas.microsoft.com/office/drawing/2014/main" id="{42D3533B-19D2-4272-F3D1-991E1A9DD9D3}"/>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1ED2D912-B98B-9537-EB94-12187928A9A4}"/>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2954781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sz="1800" i="1" dirty="0"/>
              <a:t>Testing Staff</a:t>
            </a:r>
          </a:p>
          <a:p>
            <a:pPr defTabSz="1021806">
              <a:defRPr/>
            </a:pPr>
            <a:endParaRPr lang="en-US" sz="1500" dirty="0"/>
          </a:p>
          <a:p>
            <a:r>
              <a:rPr lang="en-US" sz="1500" b="1" i="1" dirty="0"/>
              <a:t>SAY: </a:t>
            </a:r>
          </a:p>
          <a:p>
            <a:r>
              <a:rPr lang="en-US" i="1" dirty="0"/>
              <a:t>Text to speech or “TTS” is an embedded feature where text on the screen is read by human voice audio in English. This embedded feature is available for all content areas. TTS is available as a designated support for ELA, Math and Science directions, questions, and answer options but not ELA reading passages. A limited number of students may qualify for TTS accommodation on the ELA assessment in grades 6-8 which includes passages. </a:t>
            </a:r>
          </a:p>
          <a:p>
            <a:endParaRPr lang="en-US" i="1" dirty="0"/>
          </a:p>
          <a:p>
            <a:r>
              <a:rPr lang="en-US" i="1" dirty="0"/>
              <a:t>Students using text to speech should practice with this feature through the OTT training tests.</a:t>
            </a:r>
          </a:p>
        </p:txBody>
      </p:sp>
      <p:sp>
        <p:nvSpPr>
          <p:cNvPr id="7" name="Slide Number Placeholder 6"/>
          <p:cNvSpPr>
            <a:spLocks noGrp="1"/>
          </p:cNvSpPr>
          <p:nvPr>
            <p:ph type="sldNum" sz="quarter" idx="5"/>
          </p:nvPr>
        </p:nvSpPr>
        <p:spPr/>
        <p:txBody>
          <a:bodyPr/>
          <a:lstStyle/>
          <a:p>
            <a:pPr defTabSz="1021806">
              <a:defRPr/>
            </a:pPr>
            <a:fld id="{2DD9EC2F-F474-46B9-BC6A-C84C3C89F661}" type="slidenum">
              <a:rPr lang="en-US">
                <a:solidFill>
                  <a:prstClr val="black"/>
                </a:solidFill>
                <a:latin typeface="Calibri"/>
              </a:rPr>
              <a:pPr defTabSz="1021806">
                <a:defRPr/>
              </a:pPr>
              <a:t>27</a:t>
            </a:fld>
            <a:endParaRPr lang="en-US" dirty="0">
              <a:solidFill>
                <a:prstClr val="black"/>
              </a:solidFill>
              <a:latin typeface="Calibri"/>
            </a:endParaRPr>
          </a:p>
        </p:txBody>
      </p:sp>
      <p:sp>
        <p:nvSpPr>
          <p:cNvPr id="8" name="Header Placeholder 7">
            <a:extLst>
              <a:ext uri="{FF2B5EF4-FFF2-40B4-BE49-F238E27FC236}">
                <a16:creationId xmlns:a16="http://schemas.microsoft.com/office/drawing/2014/main" id="{B165DD63-3A8C-047F-AF79-BF7A015037A4}"/>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4C1F92B1-A47B-D430-24AD-FCE1B368DF40}"/>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2837618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400" i="1" dirty="0"/>
              <a:t>Testing Staff</a:t>
            </a:r>
          </a:p>
          <a:p>
            <a:pPr defTabSz="1021806">
              <a:defRPr/>
            </a:pPr>
            <a:endParaRPr lang="en-US" dirty="0"/>
          </a:p>
          <a:p>
            <a:r>
              <a:rPr lang="en-US" b="1" i="1" dirty="0"/>
              <a:t>SAY:</a:t>
            </a:r>
          </a:p>
          <a:p>
            <a:pPr defTabSz="1021806">
              <a:defRPr/>
            </a:pPr>
            <a:r>
              <a:rPr lang="en-US" i="1" dirty="0"/>
              <a:t>Language translation supports are available for Math and Science assessments only. Students respond in English.</a:t>
            </a:r>
          </a:p>
          <a:p>
            <a:pPr defTabSz="1021806">
              <a:defRPr/>
            </a:pPr>
            <a:endParaRPr lang="en-US" i="1" dirty="0"/>
          </a:p>
          <a:p>
            <a:pPr defTabSz="1021806">
              <a:defRPr/>
            </a:pPr>
            <a:r>
              <a:rPr lang="en-US" i="1" dirty="0"/>
              <a:t>Dual language Spanish translation is a designated support where text appears in Spanish and English. This may be appropriate for students proficient in reading Spanish.</a:t>
            </a:r>
          </a:p>
          <a:p>
            <a:pPr defTabSz="1021806">
              <a:defRPr/>
            </a:pPr>
            <a:endParaRPr lang="en-US" i="1" dirty="0"/>
          </a:p>
          <a:p>
            <a:pPr defTabSz="1021806">
              <a:defRPr/>
            </a:pPr>
            <a:r>
              <a:rPr lang="en-US" i="1" dirty="0"/>
              <a:t>Human voice audio in Spanish is available with the dual language Spanish designated support. Audio is enabled for the Spanish text only.</a:t>
            </a:r>
          </a:p>
          <a:p>
            <a:pPr defTabSz="1021806">
              <a:defRPr/>
            </a:pPr>
            <a:endParaRPr lang="en-US" i="1" dirty="0"/>
          </a:p>
          <a:p>
            <a:pPr defTabSz="1021806">
              <a:defRPr/>
            </a:pPr>
            <a:r>
              <a:rPr lang="en-US" i="1" dirty="0"/>
              <a:t>Glossing is available in Cantonese, Spanish, or Tagalog languages only. </a:t>
            </a:r>
          </a:p>
        </p:txBody>
      </p:sp>
      <p:sp>
        <p:nvSpPr>
          <p:cNvPr id="7" name="Slide Number Placeholder 6"/>
          <p:cNvSpPr>
            <a:spLocks noGrp="1"/>
          </p:cNvSpPr>
          <p:nvPr>
            <p:ph type="sldNum" sz="quarter" idx="5"/>
          </p:nvPr>
        </p:nvSpPr>
        <p:spPr/>
        <p:txBody>
          <a:bodyPr/>
          <a:lstStyle/>
          <a:p>
            <a:pPr defTabSz="1021806">
              <a:defRPr/>
            </a:pPr>
            <a:fld id="{2DD9EC2F-F474-46B9-BC6A-C84C3C89F661}" type="slidenum">
              <a:rPr lang="en-US">
                <a:solidFill>
                  <a:prstClr val="black"/>
                </a:solidFill>
                <a:latin typeface="Calibri"/>
              </a:rPr>
              <a:pPr defTabSz="1021806">
                <a:defRPr/>
              </a:pPr>
              <a:t>28</a:t>
            </a:fld>
            <a:endParaRPr lang="en-US" dirty="0">
              <a:solidFill>
                <a:prstClr val="black"/>
              </a:solidFill>
              <a:latin typeface="Calibri"/>
            </a:endParaRPr>
          </a:p>
        </p:txBody>
      </p:sp>
      <p:sp>
        <p:nvSpPr>
          <p:cNvPr id="8" name="Header Placeholder 7">
            <a:extLst>
              <a:ext uri="{FF2B5EF4-FFF2-40B4-BE49-F238E27FC236}">
                <a16:creationId xmlns:a16="http://schemas.microsoft.com/office/drawing/2014/main" id="{7273DB0A-BEC1-1E27-284A-45B02F1597B8}"/>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DE366DE2-22DA-CD10-323C-9F8354D6E45E}"/>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2860209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400" i="1" dirty="0"/>
              <a:t>Testing Staff</a:t>
            </a:r>
          </a:p>
          <a:p>
            <a:pPr defTabSz="1021806">
              <a:defRPr/>
            </a:pPr>
            <a:endParaRPr lang="en-US" i="1" dirty="0"/>
          </a:p>
          <a:p>
            <a:pPr defTabSz="1021806">
              <a:defRPr/>
            </a:pPr>
            <a:r>
              <a:rPr lang="en-US" b="1" i="1" dirty="0"/>
              <a:t>SAY:</a:t>
            </a:r>
          </a:p>
          <a:p>
            <a:pPr defTabSz="1021806">
              <a:defRPr/>
            </a:pPr>
            <a:r>
              <a:rPr lang="en-US" i="1" dirty="0"/>
              <a:t>Some materials will be required for all students. The test administrator’s manual (TAM) describes materials and supplies allowed or not allowed during a test session.</a:t>
            </a:r>
          </a:p>
          <a:p>
            <a:pPr defTabSz="1021806">
              <a:defRPr/>
            </a:pPr>
            <a:endParaRPr lang="en-US" i="1" dirty="0"/>
          </a:p>
          <a:p>
            <a:pPr defTabSz="1021806">
              <a:defRPr/>
            </a:pPr>
            <a:r>
              <a:rPr lang="en-US" i="1" dirty="0"/>
              <a:t>1)_Tests with Audio: Make sure audio is functional and headphones are working before a student starts their test.</a:t>
            </a:r>
          </a:p>
          <a:p>
            <a:pPr defTabSz="1021806">
              <a:defRPr/>
            </a:pPr>
            <a:r>
              <a:rPr lang="en-US" i="1" dirty="0"/>
              <a:t>--All students will need headphones for the ELA CAT session. </a:t>
            </a:r>
          </a:p>
          <a:p>
            <a:pPr defTabSz="1021806">
              <a:defRPr/>
            </a:pPr>
            <a:r>
              <a:rPr lang="en-US" i="1" dirty="0"/>
              <a:t>--Students using text-to-speech or the Spanish dual language with audio will require headphones for those assessments. </a:t>
            </a:r>
          </a:p>
          <a:p>
            <a:pPr defTabSz="1021806">
              <a:defRPr/>
            </a:pPr>
            <a:endParaRPr lang="en-US" i="1" dirty="0"/>
          </a:p>
          <a:p>
            <a:pPr defTabSz="1021806">
              <a:defRPr/>
            </a:pPr>
            <a:r>
              <a:rPr lang="en-US" i="1" dirty="0"/>
              <a:t>2)_Scratch Paper: All students should be provided clean scratch paper at the start of each scheduled testing period. Test administrators and room proctors must closely monitor use of scratch paper. Used scratch paper must be kept secured and is collected and returned to the school test coordinator for shredding.</a:t>
            </a:r>
          </a:p>
          <a:p>
            <a:pPr defTabSz="1021806">
              <a:defRPr/>
            </a:pPr>
            <a:r>
              <a:rPr lang="en-US" i="1" dirty="0"/>
              <a:t>--Graph paper or grid only paper is required for the math test sessions in grades 6, 7, and 8. </a:t>
            </a:r>
          </a:p>
          <a:p>
            <a:pPr defTabSz="1021806">
              <a:defRPr/>
            </a:pPr>
            <a:r>
              <a:rPr lang="en-US" i="1" dirty="0"/>
              <a:t>--Return used scratch paper to the school test coordinator for secure disposal.</a:t>
            </a:r>
          </a:p>
        </p:txBody>
      </p:sp>
      <p:sp>
        <p:nvSpPr>
          <p:cNvPr id="4" name="Slide Number Placeholder 3"/>
          <p:cNvSpPr>
            <a:spLocks noGrp="1"/>
          </p:cNvSpPr>
          <p:nvPr>
            <p:ph type="sldNum" sz="quarter" idx="10"/>
          </p:nvPr>
        </p:nvSpPr>
        <p:spPr/>
        <p:txBody>
          <a:bodyPr/>
          <a:lstStyle/>
          <a:p>
            <a:pPr defTabSz="1021806">
              <a:defRPr/>
            </a:pPr>
            <a:fld id="{958DD73E-7160-4C4E-ABC8-F73100EC20A4}" type="slidenum">
              <a:rPr lang="en-US">
                <a:solidFill>
                  <a:prstClr val="black"/>
                </a:solidFill>
                <a:latin typeface="Calibri"/>
              </a:rPr>
              <a:pPr defTabSz="1021806">
                <a:defRPr/>
              </a:pPr>
              <a:t>29</a:t>
            </a:fld>
            <a:endParaRPr lang="en-US" dirty="0">
              <a:solidFill>
                <a:prstClr val="black"/>
              </a:solidFill>
              <a:latin typeface="Calibri"/>
            </a:endParaRPr>
          </a:p>
        </p:txBody>
      </p:sp>
      <p:sp>
        <p:nvSpPr>
          <p:cNvPr id="6" name="Header Placeholder 5">
            <a:extLst>
              <a:ext uri="{FF2B5EF4-FFF2-40B4-BE49-F238E27FC236}">
                <a16:creationId xmlns:a16="http://schemas.microsoft.com/office/drawing/2014/main" id="{22839836-BACE-3309-79F5-9F865CDFD860}"/>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F5F0D3B8-5A87-B528-6AD6-74E39F05E1EF}"/>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4104005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i="1" dirty="0"/>
              <a:t>Testing Staff</a:t>
            </a:r>
          </a:p>
          <a:p>
            <a:endParaRPr lang="en-US" dirty="0"/>
          </a:p>
          <a:p>
            <a:r>
              <a:rPr lang="en-US" b="1" i="1" dirty="0"/>
              <a:t>SAY:</a:t>
            </a:r>
          </a:p>
          <a:p>
            <a:r>
              <a:rPr lang="en-US" i="1" dirty="0"/>
              <a:t>All personnel assisting with assessment-related activities must receive appropriate training and sign the confidentiality agreement prior to testing.</a:t>
            </a:r>
          </a:p>
          <a:p>
            <a:endParaRPr lang="en-US" dirty="0"/>
          </a:p>
          <a:p>
            <a:endParaRPr lang="en-US" dirty="0"/>
          </a:p>
          <a:p>
            <a:r>
              <a:rPr lang="en-US" i="0" dirty="0"/>
              <a:t>Note: The Nevada Department of Education training video on test security and administration should be viewed by all testing staff as a “refresher” in test security and by medical aides and sign language interpreters assigned to individual students in the testing room.</a:t>
            </a:r>
          </a:p>
          <a:p>
            <a:endParaRPr lang="en-US" dirty="0"/>
          </a:p>
        </p:txBody>
      </p:sp>
      <p:sp>
        <p:nvSpPr>
          <p:cNvPr id="7" name="Slide Number Placeholder 6"/>
          <p:cNvSpPr>
            <a:spLocks noGrp="1"/>
          </p:cNvSpPr>
          <p:nvPr>
            <p:ph type="sldNum" sz="quarter" idx="5"/>
          </p:nvPr>
        </p:nvSpPr>
        <p:spPr/>
        <p:txBody>
          <a:bodyPr/>
          <a:lstStyle/>
          <a:p>
            <a:pPr defTabSz="1021806">
              <a:defRPr/>
            </a:pPr>
            <a:fld id="{2DD9EC2F-F474-46B9-BC6A-C84C3C89F661}" type="slidenum">
              <a:rPr lang="en-US">
                <a:solidFill>
                  <a:prstClr val="black"/>
                </a:solidFill>
                <a:latin typeface="Calibri"/>
              </a:rPr>
              <a:pPr defTabSz="1021806">
                <a:defRPr/>
              </a:pPr>
              <a:t>3</a:t>
            </a:fld>
            <a:endParaRPr lang="en-US" dirty="0">
              <a:solidFill>
                <a:prstClr val="black"/>
              </a:solidFill>
              <a:latin typeface="Calibri"/>
            </a:endParaRPr>
          </a:p>
        </p:txBody>
      </p:sp>
      <p:sp>
        <p:nvSpPr>
          <p:cNvPr id="8" name="Header Placeholder 7">
            <a:extLst>
              <a:ext uri="{FF2B5EF4-FFF2-40B4-BE49-F238E27FC236}">
                <a16:creationId xmlns:a16="http://schemas.microsoft.com/office/drawing/2014/main" id="{384AFB62-D1D1-82D2-1215-BFF1DA49853B}"/>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02F716D2-DE75-EA11-3799-756EE5C2570C}"/>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1811200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400" i="1" dirty="0"/>
              <a:t>Testing Staff</a:t>
            </a:r>
          </a:p>
          <a:p>
            <a:endParaRPr lang="en-US" i="1" dirty="0"/>
          </a:p>
          <a:p>
            <a:r>
              <a:rPr lang="en-US" b="1" i="1" dirty="0"/>
              <a:t>SAY:</a:t>
            </a:r>
          </a:p>
          <a:p>
            <a:r>
              <a:rPr lang="en-US" i="1" dirty="0"/>
              <a:t>Practice opportunities help expose students to the different types of test questions. Students may see multiple choice, multiple select, technology enhanced, and written response questions.</a:t>
            </a:r>
          </a:p>
          <a:p>
            <a:endParaRPr lang="en-US" i="1" dirty="0"/>
          </a:p>
          <a:p>
            <a:r>
              <a:rPr lang="en-US" i="1" dirty="0"/>
              <a:t>Science includes sets of items tied to a scenario. ELA includes items tied to a set of reading passages.</a:t>
            </a:r>
          </a:p>
          <a:p>
            <a:endParaRPr lang="en-US" i="1" dirty="0"/>
          </a:p>
          <a:p>
            <a:r>
              <a:rPr lang="en-US" i="1" dirty="0"/>
              <a:t>High school science does not include written-response questions.</a:t>
            </a:r>
          </a:p>
        </p:txBody>
      </p:sp>
      <p:sp>
        <p:nvSpPr>
          <p:cNvPr id="7" name="Slide Number Placeholder 6"/>
          <p:cNvSpPr>
            <a:spLocks noGrp="1"/>
          </p:cNvSpPr>
          <p:nvPr>
            <p:ph type="sldNum" sz="quarter" idx="5"/>
          </p:nvPr>
        </p:nvSpPr>
        <p:spPr/>
        <p:txBody>
          <a:bodyPr/>
          <a:lstStyle/>
          <a:p>
            <a:pPr defTabSz="1021806">
              <a:defRPr/>
            </a:pPr>
            <a:fld id="{2DD9EC2F-F474-46B9-BC6A-C84C3C89F661}" type="slidenum">
              <a:rPr lang="en-US">
                <a:solidFill>
                  <a:prstClr val="black"/>
                </a:solidFill>
                <a:latin typeface="Calibri"/>
              </a:rPr>
              <a:pPr defTabSz="1021806">
                <a:defRPr/>
              </a:pPr>
              <a:t>30</a:t>
            </a:fld>
            <a:endParaRPr lang="en-US" dirty="0">
              <a:solidFill>
                <a:prstClr val="black"/>
              </a:solidFill>
              <a:latin typeface="Calibri"/>
            </a:endParaRPr>
          </a:p>
        </p:txBody>
      </p:sp>
      <p:sp>
        <p:nvSpPr>
          <p:cNvPr id="8" name="Header Placeholder 7">
            <a:extLst>
              <a:ext uri="{FF2B5EF4-FFF2-40B4-BE49-F238E27FC236}">
                <a16:creationId xmlns:a16="http://schemas.microsoft.com/office/drawing/2014/main" id="{07660635-9391-2413-CE79-50055FDDA53E}"/>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999E8166-A35A-BCA7-0B79-26076CFC1060}"/>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1070803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400" i="1" dirty="0"/>
              <a:t>Testing Staff</a:t>
            </a:r>
          </a:p>
          <a:p>
            <a:endParaRPr lang="en-US" dirty="0"/>
          </a:p>
          <a:p>
            <a:r>
              <a:rPr lang="en-US" b="1" i="1" dirty="0"/>
              <a:t>SAY:</a:t>
            </a:r>
          </a:p>
          <a:p>
            <a:r>
              <a:rPr lang="en-US" i="1" dirty="0"/>
              <a:t>Universal tools are available to all students taking the assessments. Students can try out these tools when they go through the training tests. </a:t>
            </a:r>
          </a:p>
        </p:txBody>
      </p:sp>
      <p:sp>
        <p:nvSpPr>
          <p:cNvPr id="4" name="Slide Number Placeholder 3"/>
          <p:cNvSpPr>
            <a:spLocks noGrp="1"/>
          </p:cNvSpPr>
          <p:nvPr>
            <p:ph type="sldNum" sz="quarter" idx="10"/>
          </p:nvPr>
        </p:nvSpPr>
        <p:spPr/>
        <p:txBody>
          <a:bodyPr/>
          <a:lstStyle/>
          <a:p>
            <a:pPr defTabSz="1021806">
              <a:defRPr/>
            </a:pPr>
            <a:fld id="{958DD73E-7160-4C4E-ABC8-F73100EC20A4}" type="slidenum">
              <a:rPr lang="en-US">
                <a:solidFill>
                  <a:prstClr val="black"/>
                </a:solidFill>
                <a:latin typeface="Calibri"/>
              </a:rPr>
              <a:pPr defTabSz="1021806">
                <a:defRPr/>
              </a:pPr>
              <a:t>31</a:t>
            </a:fld>
            <a:endParaRPr lang="en-US" dirty="0">
              <a:solidFill>
                <a:prstClr val="black"/>
              </a:solidFill>
              <a:latin typeface="Calibri"/>
            </a:endParaRPr>
          </a:p>
        </p:txBody>
      </p:sp>
      <p:sp>
        <p:nvSpPr>
          <p:cNvPr id="6" name="Header Placeholder 5">
            <a:extLst>
              <a:ext uri="{FF2B5EF4-FFF2-40B4-BE49-F238E27FC236}">
                <a16:creationId xmlns:a16="http://schemas.microsoft.com/office/drawing/2014/main" id="{135BA8DB-5C91-AF55-921B-00621DAF52D4}"/>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394E73B3-873C-1BFF-B85B-D04A0AEDAAD0}"/>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3104449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400" i="1" dirty="0"/>
              <a:t>Testing Staff</a:t>
            </a:r>
          </a:p>
          <a:p>
            <a:pPr defTabSz="1021806">
              <a:defRPr/>
            </a:pPr>
            <a:endParaRPr lang="en-US" dirty="0"/>
          </a:p>
          <a:p>
            <a:r>
              <a:rPr lang="en-US" b="1" i="1" dirty="0"/>
              <a:t>SAY: </a:t>
            </a:r>
          </a:p>
          <a:p>
            <a:r>
              <a:rPr lang="en-US" i="1" dirty="0"/>
              <a:t>All students taking the same assessment will have use of these tools: Pointer, Cross-Off, Highlighter, Notepad, Magnifier, Line Guide, Masking, Passage Slider, Options (Color Preferences), Basic Calculator, Scientific Calculator, References</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32</a:t>
            </a:fld>
            <a:endParaRPr lang="en-US" dirty="0"/>
          </a:p>
        </p:txBody>
      </p:sp>
      <p:sp>
        <p:nvSpPr>
          <p:cNvPr id="8" name="Header Placeholder 7">
            <a:extLst>
              <a:ext uri="{FF2B5EF4-FFF2-40B4-BE49-F238E27FC236}">
                <a16:creationId xmlns:a16="http://schemas.microsoft.com/office/drawing/2014/main" id="{9C2562FF-8281-BC0F-CF0B-6DFF5C1768E6}"/>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C99F082E-A1DD-8743-6571-BDB4D55A4DAB}"/>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5511135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400" i="1" dirty="0"/>
              <a:t>Testing Staff</a:t>
            </a:r>
          </a:p>
          <a:p>
            <a:endParaRPr lang="en-US" dirty="0"/>
          </a:p>
          <a:p>
            <a:r>
              <a:rPr lang="en-US" b="1" i="1" dirty="0"/>
              <a:t>SAY:</a:t>
            </a:r>
          </a:p>
          <a:p>
            <a:pPr defTabSz="966612">
              <a:defRPr/>
            </a:pPr>
            <a:r>
              <a:rPr lang="en-US" i="1" dirty="0"/>
              <a:t>Students log in to live assessments with a unique username and password indicated on their secure test ticket. Verify the test ticket lists correct online or presentation accommodations for the student before distributing tickets.</a:t>
            </a:r>
          </a:p>
          <a:p>
            <a:endParaRPr lang="en-US" i="1" dirty="0"/>
          </a:p>
          <a:p>
            <a:r>
              <a:rPr lang="en-US" i="1" dirty="0"/>
              <a:t>If a test ticket login is not working, check that the correct administration is selected. A student’s test login for Science will not work in the Summative administration and vice versa.</a:t>
            </a:r>
          </a:p>
        </p:txBody>
      </p:sp>
      <p:sp>
        <p:nvSpPr>
          <p:cNvPr id="5" name="Slide Number Placeholder 4"/>
          <p:cNvSpPr>
            <a:spLocks noGrp="1"/>
          </p:cNvSpPr>
          <p:nvPr>
            <p:ph type="sldNum" sz="quarter" idx="5"/>
          </p:nvPr>
        </p:nvSpPr>
        <p:spPr/>
        <p:txBody>
          <a:bodyPr/>
          <a:lstStyle/>
          <a:p>
            <a:pPr>
              <a:defRPr/>
            </a:pPr>
            <a:fld id="{EEAD5179-4E31-3342-AEEB-07BCC66EB87E}" type="slidenum">
              <a:rPr lang="en-US" smtClean="0"/>
              <a:pPr>
                <a:defRPr/>
              </a:pPr>
              <a:t>33</a:t>
            </a:fld>
            <a:endParaRPr lang="en-US" dirty="0"/>
          </a:p>
        </p:txBody>
      </p:sp>
      <p:sp>
        <p:nvSpPr>
          <p:cNvPr id="8" name="Header Placeholder 7">
            <a:extLst>
              <a:ext uri="{FF2B5EF4-FFF2-40B4-BE49-F238E27FC236}">
                <a16:creationId xmlns:a16="http://schemas.microsoft.com/office/drawing/2014/main" id="{D4D009A1-D90D-019A-DE64-474E6ADEA316}"/>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FE1A73DE-2439-E462-89DC-F129E0000940}"/>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7381879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400" i="1" dirty="0"/>
              <a:t>Testing Staff</a:t>
            </a:r>
          </a:p>
          <a:p>
            <a:endParaRPr lang="en-US" i="1" dirty="0"/>
          </a:p>
          <a:p>
            <a:r>
              <a:rPr lang="en-US" b="1" i="1" dirty="0"/>
              <a:t>SAY:</a:t>
            </a:r>
          </a:p>
          <a:p>
            <a:r>
              <a:rPr lang="en-US" i="1" dirty="0"/>
              <a:t>The training and practice tests are set up just like the live assessments. When practicing with students, teachers can read aloud the directions just as if they were going through it in a secure testing scenario. </a:t>
            </a:r>
          </a:p>
        </p:txBody>
      </p:sp>
      <p:sp>
        <p:nvSpPr>
          <p:cNvPr id="4" name="Slide Number Placeholder 3"/>
          <p:cNvSpPr>
            <a:spLocks noGrp="1"/>
          </p:cNvSpPr>
          <p:nvPr>
            <p:ph type="sldNum" sz="quarter" idx="10"/>
          </p:nvPr>
        </p:nvSpPr>
        <p:spPr/>
        <p:txBody>
          <a:bodyPr/>
          <a:lstStyle/>
          <a:p>
            <a:pPr defTabSz="1021806">
              <a:defRPr/>
            </a:pPr>
            <a:fld id="{958DD73E-7160-4C4E-ABC8-F73100EC20A4}" type="slidenum">
              <a:rPr lang="en-US">
                <a:solidFill>
                  <a:prstClr val="black"/>
                </a:solidFill>
                <a:latin typeface="Calibri"/>
              </a:rPr>
              <a:pPr defTabSz="1021806">
                <a:defRPr/>
              </a:pPr>
              <a:t>34</a:t>
            </a:fld>
            <a:endParaRPr lang="en-US" dirty="0">
              <a:solidFill>
                <a:prstClr val="black"/>
              </a:solidFill>
              <a:latin typeface="Calibri"/>
            </a:endParaRPr>
          </a:p>
        </p:txBody>
      </p:sp>
      <p:sp>
        <p:nvSpPr>
          <p:cNvPr id="6" name="Header Placeholder 5">
            <a:extLst>
              <a:ext uri="{FF2B5EF4-FFF2-40B4-BE49-F238E27FC236}">
                <a16:creationId xmlns:a16="http://schemas.microsoft.com/office/drawing/2014/main" id="{239CD355-AAB6-BFC0-E427-A97ADF7E08E0}"/>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752A5CCA-1D9E-388F-87C5-4FD0C624958B}"/>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2878390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400" i="1" dirty="0"/>
              <a:t>Testing Staff</a:t>
            </a:r>
          </a:p>
          <a:p>
            <a:endParaRPr lang="en-US" i="1" dirty="0"/>
          </a:p>
          <a:p>
            <a:r>
              <a:rPr lang="en-US" b="1" i="1" dirty="0"/>
              <a:t>SAY:</a:t>
            </a:r>
          </a:p>
          <a:p>
            <a:pPr defTabSz="1021806">
              <a:defRPr/>
            </a:pPr>
            <a:r>
              <a:rPr lang="en-US" i="1" dirty="0"/>
              <a:t>During training and practice tests the information on each screen may be discussed with students. Teachers will read these directions from the test administrator’s manual (TAM) while students follow along on their computers. </a:t>
            </a:r>
          </a:p>
        </p:txBody>
      </p:sp>
      <p:sp>
        <p:nvSpPr>
          <p:cNvPr id="4" name="Slide Number Placeholder 3"/>
          <p:cNvSpPr>
            <a:spLocks noGrp="1"/>
          </p:cNvSpPr>
          <p:nvPr>
            <p:ph type="sldNum" sz="quarter" idx="10"/>
          </p:nvPr>
        </p:nvSpPr>
        <p:spPr/>
        <p:txBody>
          <a:bodyPr/>
          <a:lstStyle/>
          <a:p>
            <a:pPr defTabSz="1021806">
              <a:defRPr/>
            </a:pPr>
            <a:fld id="{958DD73E-7160-4C4E-ABC8-F73100EC20A4}" type="slidenum">
              <a:rPr lang="en-US">
                <a:solidFill>
                  <a:prstClr val="black"/>
                </a:solidFill>
                <a:latin typeface="Calibri"/>
              </a:rPr>
              <a:pPr defTabSz="1021806">
                <a:defRPr/>
              </a:pPr>
              <a:t>35</a:t>
            </a:fld>
            <a:endParaRPr lang="en-US" dirty="0">
              <a:solidFill>
                <a:prstClr val="black"/>
              </a:solidFill>
              <a:latin typeface="Calibri"/>
            </a:endParaRPr>
          </a:p>
        </p:txBody>
      </p:sp>
      <p:sp>
        <p:nvSpPr>
          <p:cNvPr id="6" name="Header Placeholder 5">
            <a:extLst>
              <a:ext uri="{FF2B5EF4-FFF2-40B4-BE49-F238E27FC236}">
                <a16:creationId xmlns:a16="http://schemas.microsoft.com/office/drawing/2014/main" id="{6E40EA8E-740F-761F-3BFE-0080E5BAEF78}"/>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05347BE7-FD1F-32EB-C565-42DC70A074CD}"/>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8401207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400" i="1" dirty="0"/>
              <a:t>Testing Staff</a:t>
            </a:r>
          </a:p>
          <a:p>
            <a:endParaRPr lang="en-US" dirty="0"/>
          </a:p>
          <a:p>
            <a:r>
              <a:rPr lang="en-US" b="1" i="1" dirty="0"/>
              <a:t>SAY: (read slide)</a:t>
            </a:r>
          </a:p>
          <a:p>
            <a:r>
              <a:rPr lang="en-US" i="1" dirty="0"/>
              <a:t>The OTT (training tests) model fixed form navigation. Tests that are fixed form include Science and the performance tasks in ELA and Math. </a:t>
            </a:r>
          </a:p>
          <a:p>
            <a:endParaRPr lang="en-US" i="1" dirty="0"/>
          </a:p>
          <a:p>
            <a:r>
              <a:rPr lang="en-US" i="1" dirty="0"/>
              <a:t>--Within a test part, students may navigate forward through questions and go back to review questions/answers.</a:t>
            </a:r>
          </a:p>
          <a:p>
            <a:r>
              <a:rPr lang="en-US" i="1" dirty="0"/>
              <a:t>--Students may skip to the next question without answering the current question.</a:t>
            </a:r>
          </a:p>
          <a:p>
            <a:r>
              <a:rPr lang="en-US" i="1" dirty="0"/>
              <a:t>--A Review Screen shows which questions have not been answered and students may go back those items.</a:t>
            </a:r>
          </a:p>
          <a:p>
            <a:r>
              <a:rPr lang="en-US" i="1" dirty="0"/>
              <a:t>--When finished, the student clicks on “End Test.”</a:t>
            </a:r>
          </a:p>
          <a:p>
            <a:r>
              <a:rPr lang="en-US" i="1" dirty="0"/>
              <a:t>--A pop-up box will ask the student to confirm they have completed the test and click on the “Submit” button.</a:t>
            </a:r>
          </a:p>
          <a:p>
            <a:r>
              <a:rPr lang="en-US" i="1" dirty="0"/>
              <a:t>--After submitting, the test or test part will be locked.</a:t>
            </a:r>
          </a:p>
        </p:txBody>
      </p:sp>
      <p:sp>
        <p:nvSpPr>
          <p:cNvPr id="5" name="Slide Number Placeholder 4"/>
          <p:cNvSpPr>
            <a:spLocks noGrp="1"/>
          </p:cNvSpPr>
          <p:nvPr>
            <p:ph type="sldNum" sz="quarter" idx="5"/>
          </p:nvPr>
        </p:nvSpPr>
        <p:spPr/>
        <p:txBody>
          <a:bodyPr/>
          <a:lstStyle/>
          <a:p>
            <a:pPr>
              <a:defRPr/>
            </a:pPr>
            <a:fld id="{EEAD5179-4E31-3342-AEEB-07BCC66EB87E}" type="slidenum">
              <a:rPr lang="en-US" smtClean="0"/>
              <a:pPr>
                <a:defRPr/>
              </a:pPr>
              <a:t>36</a:t>
            </a:fld>
            <a:endParaRPr lang="en-US" dirty="0"/>
          </a:p>
        </p:txBody>
      </p:sp>
      <p:sp>
        <p:nvSpPr>
          <p:cNvPr id="8" name="Header Placeholder 7">
            <a:extLst>
              <a:ext uri="{FF2B5EF4-FFF2-40B4-BE49-F238E27FC236}">
                <a16:creationId xmlns:a16="http://schemas.microsoft.com/office/drawing/2014/main" id="{85B90407-D9AB-B0B9-920E-E3C81D406CB2}"/>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52636AD9-8294-905E-53E3-40FB6D8C37E2}"/>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33945283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400" i="1" dirty="0"/>
              <a:t>Testing Staff</a:t>
            </a:r>
          </a:p>
          <a:p>
            <a:endParaRPr lang="en-US" i="1" dirty="0"/>
          </a:p>
          <a:p>
            <a:r>
              <a:rPr lang="en-US" b="1" i="1" dirty="0"/>
              <a:t>SAY:</a:t>
            </a:r>
          </a:p>
          <a:p>
            <a:r>
              <a:rPr lang="en-US" i="1" dirty="0"/>
              <a:t>Here’s an example of the review/end test screen and submit process for fixed form non-adaptive assessments. </a:t>
            </a:r>
          </a:p>
        </p:txBody>
      </p:sp>
      <p:sp>
        <p:nvSpPr>
          <p:cNvPr id="7" name="Slide Number Placeholder 6"/>
          <p:cNvSpPr>
            <a:spLocks noGrp="1"/>
          </p:cNvSpPr>
          <p:nvPr>
            <p:ph type="sldNum" sz="quarter" idx="5"/>
          </p:nvPr>
        </p:nvSpPr>
        <p:spPr/>
        <p:txBody>
          <a:bodyPr/>
          <a:lstStyle/>
          <a:p>
            <a:pPr defTabSz="1021806">
              <a:defRPr/>
            </a:pPr>
            <a:fld id="{2DD9EC2F-F474-46B9-BC6A-C84C3C89F661}" type="slidenum">
              <a:rPr lang="en-US">
                <a:solidFill>
                  <a:prstClr val="black"/>
                </a:solidFill>
                <a:latin typeface="Calibri"/>
              </a:rPr>
              <a:pPr defTabSz="1021806">
                <a:defRPr/>
              </a:pPr>
              <a:t>37</a:t>
            </a:fld>
            <a:endParaRPr lang="en-US" dirty="0">
              <a:solidFill>
                <a:prstClr val="black"/>
              </a:solidFill>
              <a:latin typeface="Calibri"/>
            </a:endParaRPr>
          </a:p>
        </p:txBody>
      </p:sp>
      <p:sp>
        <p:nvSpPr>
          <p:cNvPr id="8" name="Header Placeholder 7">
            <a:extLst>
              <a:ext uri="{FF2B5EF4-FFF2-40B4-BE49-F238E27FC236}">
                <a16:creationId xmlns:a16="http://schemas.microsoft.com/office/drawing/2014/main" id="{38FE8BC0-7ECB-9F7D-60E0-0FA9AEFFD084}"/>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293D78B6-39D7-80FB-BB22-709645F2E865}"/>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2870033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400" i="1" dirty="0"/>
              <a:t>Testing Staff</a:t>
            </a:r>
          </a:p>
          <a:p>
            <a:endParaRPr lang="en-US" dirty="0"/>
          </a:p>
          <a:p>
            <a:r>
              <a:rPr lang="en-US" b="1" i="1" dirty="0"/>
              <a:t>SAY:</a:t>
            </a:r>
          </a:p>
          <a:p>
            <a:r>
              <a:rPr lang="en-US" i="1" dirty="0"/>
              <a:t>Use the training tests to try out pause and resume actions…</a:t>
            </a:r>
          </a:p>
        </p:txBody>
      </p:sp>
      <p:sp>
        <p:nvSpPr>
          <p:cNvPr id="7" name="Slide Number Placeholder 6"/>
          <p:cNvSpPr>
            <a:spLocks noGrp="1"/>
          </p:cNvSpPr>
          <p:nvPr>
            <p:ph type="sldNum" sz="quarter" idx="5"/>
          </p:nvPr>
        </p:nvSpPr>
        <p:spPr/>
        <p:txBody>
          <a:bodyPr/>
          <a:lstStyle/>
          <a:p>
            <a:pPr defTabSz="1021806">
              <a:defRPr/>
            </a:pPr>
            <a:fld id="{2DD9EC2F-F474-46B9-BC6A-C84C3C89F661}" type="slidenum">
              <a:rPr lang="en-US">
                <a:solidFill>
                  <a:prstClr val="black"/>
                </a:solidFill>
                <a:latin typeface="Calibri"/>
              </a:rPr>
              <a:pPr defTabSz="1021806">
                <a:defRPr/>
              </a:pPr>
              <a:t>38</a:t>
            </a:fld>
            <a:endParaRPr lang="en-US" dirty="0">
              <a:solidFill>
                <a:prstClr val="black"/>
              </a:solidFill>
              <a:latin typeface="Calibri"/>
            </a:endParaRPr>
          </a:p>
        </p:txBody>
      </p:sp>
      <p:sp>
        <p:nvSpPr>
          <p:cNvPr id="8" name="Header Placeholder 7">
            <a:extLst>
              <a:ext uri="{FF2B5EF4-FFF2-40B4-BE49-F238E27FC236}">
                <a16:creationId xmlns:a16="http://schemas.microsoft.com/office/drawing/2014/main" id="{E752D41B-F03F-58D5-B66F-2C1F1B969F68}"/>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C612C755-81C6-4573-1367-B1CD9F9C52B8}"/>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6688657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200" i="1" dirty="0"/>
              <a:t>Testing Staff</a:t>
            </a:r>
          </a:p>
          <a:p>
            <a:endParaRPr lang="en-US" dirty="0"/>
          </a:p>
          <a:p>
            <a:r>
              <a:rPr lang="en-US" b="1" dirty="0"/>
              <a:t>SAY:</a:t>
            </a:r>
          </a:p>
          <a:p>
            <a:r>
              <a:rPr lang="en-US" i="1" dirty="0"/>
              <a:t>…and how to exit before completing a test.</a:t>
            </a:r>
            <a:endParaRPr lang="en-US" dirty="0"/>
          </a:p>
        </p:txBody>
      </p:sp>
      <p:sp>
        <p:nvSpPr>
          <p:cNvPr id="5" name="Slide Number Placeholder 4"/>
          <p:cNvSpPr>
            <a:spLocks noGrp="1"/>
          </p:cNvSpPr>
          <p:nvPr>
            <p:ph type="sldNum" sz="quarter" idx="5"/>
          </p:nvPr>
        </p:nvSpPr>
        <p:spPr/>
        <p:txBody>
          <a:bodyPr/>
          <a:lstStyle/>
          <a:p>
            <a:pPr>
              <a:defRPr/>
            </a:pPr>
            <a:fld id="{EEAD5179-4E31-3342-AEEB-07BCC66EB87E}" type="slidenum">
              <a:rPr lang="en-US" smtClean="0"/>
              <a:pPr>
                <a:defRPr/>
              </a:pPr>
              <a:t>39</a:t>
            </a:fld>
            <a:endParaRPr lang="en-US" dirty="0"/>
          </a:p>
        </p:txBody>
      </p:sp>
      <p:sp>
        <p:nvSpPr>
          <p:cNvPr id="8" name="Header Placeholder 7">
            <a:extLst>
              <a:ext uri="{FF2B5EF4-FFF2-40B4-BE49-F238E27FC236}">
                <a16:creationId xmlns:a16="http://schemas.microsoft.com/office/drawing/2014/main" id="{43A3867B-C430-F76B-4105-43AA33333B7F}"/>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55D0301B-44B0-A574-AC84-F1305E812933}"/>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3023477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sz="1300" i="1" dirty="0"/>
              <a:t>Testing Staff</a:t>
            </a:r>
            <a:endParaRPr lang="en-US" sz="1300" dirty="0"/>
          </a:p>
          <a:p>
            <a:endParaRPr lang="en-US" dirty="0"/>
          </a:p>
          <a:p>
            <a:r>
              <a:rPr lang="en-US" b="1" i="1" dirty="0"/>
              <a:t>SAY:</a:t>
            </a:r>
          </a:p>
          <a:p>
            <a:r>
              <a:rPr lang="en-US" i="1" dirty="0"/>
              <a:t>The school principal or school test coordinator will inform families, students, and staff about up-coming state assessments at least one month before the start of a testing window. School personnel and students participating in state assessments should understand expectations for the testing environment.</a:t>
            </a:r>
          </a:p>
        </p:txBody>
      </p:sp>
      <p:sp>
        <p:nvSpPr>
          <p:cNvPr id="5" name="Slide Number Placeholder 4"/>
          <p:cNvSpPr>
            <a:spLocks noGrp="1"/>
          </p:cNvSpPr>
          <p:nvPr>
            <p:ph type="sldNum" sz="quarter" idx="5"/>
          </p:nvPr>
        </p:nvSpPr>
        <p:spPr/>
        <p:txBody>
          <a:bodyPr/>
          <a:lstStyle/>
          <a:p>
            <a:pPr>
              <a:defRPr/>
            </a:pPr>
            <a:fld id="{EEAD5179-4E31-3342-AEEB-07BCC66EB87E}" type="slidenum">
              <a:rPr lang="en-US" smtClean="0"/>
              <a:pPr>
                <a:defRPr/>
              </a:pPr>
              <a:t>4</a:t>
            </a:fld>
            <a:endParaRPr lang="en-US" dirty="0"/>
          </a:p>
        </p:txBody>
      </p:sp>
      <p:sp>
        <p:nvSpPr>
          <p:cNvPr id="8" name="Header Placeholder 7">
            <a:extLst>
              <a:ext uri="{FF2B5EF4-FFF2-40B4-BE49-F238E27FC236}">
                <a16:creationId xmlns:a16="http://schemas.microsoft.com/office/drawing/2014/main" id="{475CF804-DBB0-BFD4-3D5F-5656429FB661}"/>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9B8A87DF-C369-C4AE-E6F8-B69661DEF74B}"/>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38358289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400" i="1" dirty="0"/>
              <a:t>Testing Staff</a:t>
            </a:r>
          </a:p>
          <a:p>
            <a:endParaRPr lang="en-US" dirty="0"/>
          </a:p>
          <a:p>
            <a:r>
              <a:rPr lang="en-US" b="1" dirty="0"/>
              <a:t>SAY:</a:t>
            </a:r>
          </a:p>
          <a:p>
            <a:pPr defTabSz="1021806">
              <a:defRPr/>
            </a:pPr>
            <a:r>
              <a:rPr lang="en-US" dirty="0"/>
              <a:t>Student scores and reported results are based on “operational” test items only. These are test questions that have been through rigorous performance and bias review. On the science assessment students will not know whether an item is an operational or field test question. </a:t>
            </a:r>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40</a:t>
            </a:fld>
            <a:endParaRPr lang="en-US" dirty="0"/>
          </a:p>
        </p:txBody>
      </p:sp>
      <p:sp>
        <p:nvSpPr>
          <p:cNvPr id="8" name="Header Placeholder 7">
            <a:extLst>
              <a:ext uri="{FF2B5EF4-FFF2-40B4-BE49-F238E27FC236}">
                <a16:creationId xmlns:a16="http://schemas.microsoft.com/office/drawing/2014/main" id="{1AD654E3-9B14-70A8-DD42-849745D3C38E}"/>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E4B5B21D-9CF1-B08A-8376-52874998A232}"/>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7905212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400" i="1" dirty="0"/>
              <a:t>Testing Staff</a:t>
            </a:r>
          </a:p>
          <a:p>
            <a:endParaRPr lang="en-US" dirty="0"/>
          </a:p>
          <a:p>
            <a:r>
              <a:rPr lang="en-US" b="1" i="1" dirty="0"/>
              <a:t>SAY:</a:t>
            </a:r>
          </a:p>
          <a:p>
            <a:r>
              <a:rPr lang="en-US" i="1" dirty="0"/>
              <a:t>Developed specifically for Nevada, the Science assessments emphasize applying understanding to scenarios and related questions.</a:t>
            </a:r>
          </a:p>
          <a:p>
            <a:endParaRPr lang="en-US" dirty="0"/>
          </a:p>
          <a:p>
            <a:r>
              <a:rPr lang="en-US" dirty="0"/>
              <a:t>Additional notes:</a:t>
            </a:r>
          </a:p>
          <a:p>
            <a:r>
              <a:rPr lang="en-US" dirty="0"/>
              <a:t>1._Developed by DRC, test questions are reviewed by Nevada Educators to ensure test content is aligned with the standards, accurate and appropriate for the grade level, and free of bias.</a:t>
            </a:r>
          </a:p>
          <a:p>
            <a:r>
              <a:rPr lang="en-US" dirty="0"/>
              <a:t>2._The test is aligned with the Nevada Academic Content Standards and Next Generation Science Standards</a:t>
            </a:r>
          </a:p>
          <a:p>
            <a:r>
              <a:rPr lang="en-US" b="1" dirty="0"/>
              <a:t>https://doe.nv.gov/offices/office-of-teaching-and-learning/science </a:t>
            </a:r>
            <a:r>
              <a:rPr lang="en-US" b="0" dirty="0"/>
              <a:t>(accessed JAN 2025)</a:t>
            </a:r>
          </a:p>
        </p:txBody>
      </p:sp>
      <p:sp>
        <p:nvSpPr>
          <p:cNvPr id="4" name="Slide Number Placeholder 3"/>
          <p:cNvSpPr>
            <a:spLocks noGrp="1"/>
          </p:cNvSpPr>
          <p:nvPr>
            <p:ph type="sldNum" sz="quarter" idx="10"/>
          </p:nvPr>
        </p:nvSpPr>
        <p:spPr/>
        <p:txBody>
          <a:bodyPr/>
          <a:lstStyle/>
          <a:p>
            <a:pPr defTabSz="1021806">
              <a:defRPr/>
            </a:pPr>
            <a:fld id="{958DD73E-7160-4C4E-ABC8-F73100EC20A4}" type="slidenum">
              <a:rPr lang="en-US">
                <a:solidFill>
                  <a:prstClr val="black"/>
                </a:solidFill>
                <a:latin typeface="Calibri"/>
              </a:rPr>
              <a:pPr defTabSz="1021806">
                <a:defRPr/>
              </a:pPr>
              <a:t>41</a:t>
            </a:fld>
            <a:endParaRPr lang="en-US" dirty="0">
              <a:solidFill>
                <a:prstClr val="black"/>
              </a:solidFill>
              <a:latin typeface="Calibri"/>
            </a:endParaRPr>
          </a:p>
        </p:txBody>
      </p:sp>
      <p:sp>
        <p:nvSpPr>
          <p:cNvPr id="6" name="Header Placeholder 5">
            <a:extLst>
              <a:ext uri="{FF2B5EF4-FFF2-40B4-BE49-F238E27FC236}">
                <a16:creationId xmlns:a16="http://schemas.microsoft.com/office/drawing/2014/main" id="{39793A9C-2C71-98BE-DDA4-ABFF99AEE4FD}"/>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D7B26346-75C5-4E7A-F0B4-7F66E144918B}"/>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38379454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100" i="1" dirty="0"/>
              <a:t>Testing Staff</a:t>
            </a:r>
          </a:p>
          <a:p>
            <a:endParaRPr lang="en-US" dirty="0"/>
          </a:p>
          <a:p>
            <a:r>
              <a:rPr lang="en-US" b="1" i="1" dirty="0"/>
              <a:t>SAY:</a:t>
            </a:r>
          </a:p>
          <a:p>
            <a:pPr defTabSz="1021806">
              <a:defRPr/>
            </a:pPr>
            <a:r>
              <a:rPr lang="en-US" i="1" dirty="0"/>
              <a:t>Science assessments are two parts. The parts may be completed on separate days, with a full break between, or back-to-back within the same supervised testing period. Once a part is started it must be completed in a single supervised testing period. Here again, students working productively should be given time to complete the test part or session.</a:t>
            </a:r>
          </a:p>
          <a:p>
            <a:endParaRPr lang="en-US" dirty="0"/>
          </a:p>
          <a:p>
            <a:r>
              <a:rPr lang="en-US" i="1" dirty="0"/>
              <a:t>TIP: If a student starts part 2 before starting part 1, let them finish the started part. The order doesn’t matter, only that the student finishes one part before starting the other part.</a:t>
            </a:r>
            <a:endParaRPr lang="en-US" dirty="0">
              <a:solidFill>
                <a:srgbClr val="000000"/>
              </a:solidFill>
              <a:latin typeface="Calibri" panose="020F0502020204030204" pitchFamily="34" charset="0"/>
            </a:endParaRPr>
          </a:p>
          <a:p>
            <a:pPr eaLnBrk="1" fontAlgn="t" hangingPunct="1">
              <a:lnSpc>
                <a:spcPct val="107000"/>
              </a:lnSpc>
              <a:spcBef>
                <a:spcPts val="0"/>
              </a:spcBef>
              <a:spcAft>
                <a:spcPts val="0"/>
              </a:spcAft>
            </a:pPr>
            <a:endParaRPr lang="en-US" sz="1400"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defTabSz="1021806">
              <a:defRPr/>
            </a:pPr>
            <a:fld id="{958DD73E-7160-4C4E-ABC8-F73100EC20A4}" type="slidenum">
              <a:rPr lang="en-US">
                <a:solidFill>
                  <a:prstClr val="black"/>
                </a:solidFill>
                <a:latin typeface="Calibri"/>
              </a:rPr>
              <a:pPr defTabSz="1021806">
                <a:defRPr/>
              </a:pPr>
              <a:t>42</a:t>
            </a:fld>
            <a:endParaRPr lang="en-US" dirty="0">
              <a:solidFill>
                <a:prstClr val="black"/>
              </a:solidFill>
              <a:latin typeface="Calibri"/>
            </a:endParaRPr>
          </a:p>
        </p:txBody>
      </p:sp>
      <p:sp>
        <p:nvSpPr>
          <p:cNvPr id="6" name="Header Placeholder 5">
            <a:extLst>
              <a:ext uri="{FF2B5EF4-FFF2-40B4-BE49-F238E27FC236}">
                <a16:creationId xmlns:a16="http://schemas.microsoft.com/office/drawing/2014/main" id="{DAC6EBBF-AAF2-F000-5A75-6C2B261E8D5A}"/>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F21F717E-16C0-754A-8F2F-5C82B429C7BF}"/>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21668706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400" i="1" dirty="0"/>
              <a:t>Testing Staff</a:t>
            </a:r>
          </a:p>
          <a:p>
            <a:pPr defTabSz="1021806">
              <a:defRPr/>
            </a:pPr>
            <a:endParaRPr lang="en-US" dirty="0"/>
          </a:p>
          <a:p>
            <a:r>
              <a:rPr lang="en-US" b="1" i="1" dirty="0"/>
              <a:t>SAY:</a:t>
            </a:r>
          </a:p>
          <a:p>
            <a:r>
              <a:rPr lang="en-US" i="1" dirty="0"/>
              <a:t>The grade 5 and grade 8 science assessments include written response items. An online reference page is an available tool for these tests. Paper copies are not permitted for online administrations. High school Science does not include written-response items. </a:t>
            </a:r>
          </a:p>
        </p:txBody>
      </p:sp>
      <p:sp>
        <p:nvSpPr>
          <p:cNvPr id="7" name="Slide Number Placeholder 6"/>
          <p:cNvSpPr>
            <a:spLocks noGrp="1"/>
          </p:cNvSpPr>
          <p:nvPr>
            <p:ph type="sldNum" sz="quarter" idx="5"/>
          </p:nvPr>
        </p:nvSpPr>
        <p:spPr/>
        <p:txBody>
          <a:bodyPr/>
          <a:lstStyle/>
          <a:p>
            <a:pPr defTabSz="1021806">
              <a:defRPr/>
            </a:pPr>
            <a:fld id="{2DD9EC2F-F474-46B9-BC6A-C84C3C89F661}" type="slidenum">
              <a:rPr lang="en-US">
                <a:solidFill>
                  <a:prstClr val="black"/>
                </a:solidFill>
                <a:latin typeface="Calibri"/>
              </a:rPr>
              <a:pPr defTabSz="1021806">
                <a:defRPr/>
              </a:pPr>
              <a:t>43</a:t>
            </a:fld>
            <a:endParaRPr lang="en-US" dirty="0">
              <a:solidFill>
                <a:prstClr val="black"/>
              </a:solidFill>
              <a:latin typeface="Calibri"/>
            </a:endParaRPr>
          </a:p>
        </p:txBody>
      </p:sp>
      <p:sp>
        <p:nvSpPr>
          <p:cNvPr id="8" name="Header Placeholder 7">
            <a:extLst>
              <a:ext uri="{FF2B5EF4-FFF2-40B4-BE49-F238E27FC236}">
                <a16:creationId xmlns:a16="http://schemas.microsoft.com/office/drawing/2014/main" id="{8A799C6B-9010-77FF-7810-D42172F51D9A}"/>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D70A7BC7-D0BC-C294-0463-890F42C030AA}"/>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19339908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400" i="1" dirty="0"/>
              <a:t>Testing Staff</a:t>
            </a:r>
          </a:p>
          <a:p>
            <a:endParaRPr lang="en-US" i="1" dirty="0"/>
          </a:p>
          <a:p>
            <a:r>
              <a:rPr lang="en-US" b="1" i="1" dirty="0"/>
              <a:t>SAY:</a:t>
            </a:r>
          </a:p>
          <a:p>
            <a:r>
              <a:rPr lang="en-US" i="1" dirty="0"/>
              <a:t>Embedded Desmos calculators are a universal tool when allowed for the test or test question. The calculator tool may not be available on all test items.</a:t>
            </a:r>
          </a:p>
          <a:p>
            <a:endParaRPr lang="en-US" i="1" dirty="0"/>
          </a:p>
          <a:p>
            <a:r>
              <a:rPr lang="en-US" i="1" dirty="0"/>
              <a:t>A basic calculator is available on the grade 5 Science test and for some items on the grade 6 Math test.</a:t>
            </a:r>
          </a:p>
          <a:p>
            <a:endParaRPr lang="en-US" i="1" dirty="0"/>
          </a:p>
          <a:p>
            <a:r>
              <a:rPr lang="en-US" i="1" dirty="0"/>
              <a:t>A scientific calculator is available on the grade 8 and high school Science tests and for some items on the grades 7 and 8 Math tests. </a:t>
            </a:r>
          </a:p>
          <a:p>
            <a:endParaRPr lang="en-US" i="1" dirty="0"/>
          </a:p>
          <a:p>
            <a:r>
              <a:rPr lang="en-US" i="1" dirty="0"/>
              <a:t>Students can practice using the embedded Desmos calculators within the training tests or by accessing the link shown.</a:t>
            </a:r>
          </a:p>
        </p:txBody>
      </p:sp>
      <p:sp>
        <p:nvSpPr>
          <p:cNvPr id="7" name="Slide Number Placeholder 6"/>
          <p:cNvSpPr>
            <a:spLocks noGrp="1"/>
          </p:cNvSpPr>
          <p:nvPr>
            <p:ph type="sldNum" sz="quarter" idx="5"/>
          </p:nvPr>
        </p:nvSpPr>
        <p:spPr/>
        <p:txBody>
          <a:bodyPr/>
          <a:lstStyle/>
          <a:p>
            <a:pPr defTabSz="1021806">
              <a:defRPr/>
            </a:pPr>
            <a:fld id="{2DD9EC2F-F474-46B9-BC6A-C84C3C89F661}" type="slidenum">
              <a:rPr lang="en-US">
                <a:solidFill>
                  <a:prstClr val="black"/>
                </a:solidFill>
                <a:latin typeface="Calibri"/>
              </a:rPr>
              <a:pPr defTabSz="1021806">
                <a:defRPr/>
              </a:pPr>
              <a:t>44</a:t>
            </a:fld>
            <a:endParaRPr lang="en-US" dirty="0">
              <a:solidFill>
                <a:prstClr val="black"/>
              </a:solidFill>
              <a:latin typeface="Calibri"/>
            </a:endParaRPr>
          </a:p>
        </p:txBody>
      </p:sp>
      <p:sp>
        <p:nvSpPr>
          <p:cNvPr id="8" name="Header Placeholder 7">
            <a:extLst>
              <a:ext uri="{FF2B5EF4-FFF2-40B4-BE49-F238E27FC236}">
                <a16:creationId xmlns:a16="http://schemas.microsoft.com/office/drawing/2014/main" id="{25ABDF67-CA86-FB93-76CC-4CFBF89022C9}"/>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EE1E79CD-13CA-EEF5-ABE8-081BF797642E}"/>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334466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200" i="1" dirty="0"/>
              <a:t>Testing Staff</a:t>
            </a:r>
          </a:p>
          <a:p>
            <a:pPr defTabSz="1021806">
              <a:defRPr/>
            </a:pPr>
            <a:endParaRPr lang="en-US" i="1" dirty="0"/>
          </a:p>
          <a:p>
            <a:r>
              <a:rPr lang="en-US" b="1" i="1" dirty="0"/>
              <a:t>SAY:</a:t>
            </a:r>
          </a:p>
          <a:p>
            <a:pPr defTabSz="1021806">
              <a:defRPr/>
            </a:pPr>
            <a:r>
              <a:rPr lang="en-US" i="1" dirty="0"/>
              <a:t>Nevada is one of several member states utilizing the Smarter Balanced assessments to measure academic achievement of students in grades 3 through 8. </a:t>
            </a:r>
          </a:p>
          <a:p>
            <a:pPr defTabSz="1021806">
              <a:defRPr/>
            </a:pPr>
            <a:endParaRPr lang="en-US" i="1" dirty="0"/>
          </a:p>
          <a:p>
            <a:pPr defTabSz="1021806">
              <a:defRPr/>
            </a:pPr>
            <a:r>
              <a:rPr lang="en-US" i="1" dirty="0"/>
              <a:t>**Content Explorer… </a:t>
            </a:r>
            <a:r>
              <a:rPr lang="en-US" b="1" i="1" dirty="0"/>
              <a:t>https://contentexplorer.smarterbalanced.org/  </a:t>
            </a:r>
            <a:r>
              <a:rPr lang="en-US" b="0" i="1" dirty="0"/>
              <a:t>(accessed JAN 2025)</a:t>
            </a:r>
            <a:endParaRPr lang="en-US" b="1" i="1" dirty="0"/>
          </a:p>
          <a:p>
            <a:pPr defTabSz="1021806">
              <a:defRPr/>
            </a:pPr>
            <a:r>
              <a:rPr lang="en-US" i="1" dirty="0"/>
              <a:t>Smarter Balanced is committed to an unprecedented level of transparency, so that anyone who is interested can see exactly how the test is made. </a:t>
            </a:r>
          </a:p>
          <a:p>
            <a:pPr defTabSz="1021806">
              <a:defRPr/>
            </a:pPr>
            <a:r>
              <a:rPr lang="en-US" i="1" dirty="0"/>
              <a:t>Content Explorer features:</a:t>
            </a:r>
          </a:p>
          <a:p>
            <a:pPr defTabSz="1021806">
              <a:defRPr/>
            </a:pPr>
            <a:r>
              <a:rPr lang="en-US" i="1" dirty="0"/>
              <a:t>--Tool for educators; available to public</a:t>
            </a:r>
          </a:p>
          <a:p>
            <a:pPr defTabSz="1021806">
              <a:defRPr/>
            </a:pPr>
            <a:r>
              <a:rPr lang="en-US" i="1" dirty="0"/>
              <a:t>--Filter by grade, subject, claim, target, and standard</a:t>
            </a:r>
          </a:p>
          <a:p>
            <a:pPr defTabSz="1021806">
              <a:defRPr/>
            </a:pPr>
            <a:r>
              <a:rPr lang="en-US" i="1" dirty="0"/>
              <a:t>--See how test items connect to academic standards</a:t>
            </a:r>
          </a:p>
          <a:p>
            <a:pPr defTabSz="1021806">
              <a:defRPr/>
            </a:pPr>
            <a:endParaRPr lang="en-US" i="1" dirty="0"/>
          </a:p>
          <a:p>
            <a:pPr defTabSz="1021806">
              <a:defRPr/>
            </a:pPr>
            <a:r>
              <a:rPr lang="en-US" i="1" dirty="0"/>
              <a:t>Additional notes:</a:t>
            </a:r>
          </a:p>
          <a:p>
            <a:pPr defTabSz="1021806">
              <a:defRPr/>
            </a:pPr>
            <a:r>
              <a:rPr lang="en-US" i="1" dirty="0"/>
              <a:t>1._The test is aligned with the Nevada Academic Content Standards based on CCSS</a:t>
            </a:r>
          </a:p>
          <a:p>
            <a:pPr defTabSz="1021806">
              <a:defRPr/>
            </a:pPr>
            <a:r>
              <a:rPr lang="en-US" b="1" i="1" dirty="0"/>
              <a:t>https://doe.nv.gov/offices/office-of-teaching-and-learning  </a:t>
            </a:r>
            <a:r>
              <a:rPr lang="en-US" b="0" i="1" dirty="0"/>
              <a:t>(accessed JAN 2025)</a:t>
            </a:r>
            <a:endParaRPr lang="en-US" b="1" i="1" dirty="0"/>
          </a:p>
          <a:p>
            <a:pPr defTabSz="1021806">
              <a:defRPr/>
            </a:pPr>
            <a:r>
              <a:rPr lang="en-US" i="1" dirty="0"/>
              <a:t>2._Test questions are provided by the Smarter Balanced Assessment Consortium</a:t>
            </a:r>
          </a:p>
          <a:p>
            <a:pPr defTabSz="1021806">
              <a:defRPr/>
            </a:pPr>
            <a:r>
              <a:rPr lang="en-US" i="1" dirty="0"/>
              <a:t>Smarter Balanced Members: California, Connecticut, Delaware, Hawaii, Idaho, Indiana, Michigan, Montana, Nevada, Oregon, South Dakota, Washington, US Virgin Islands, Bureau of Indian Education</a:t>
            </a:r>
          </a:p>
          <a:p>
            <a:pPr defTabSz="1021806">
              <a:defRPr/>
            </a:pPr>
            <a:r>
              <a:rPr lang="en-US" i="1" dirty="0"/>
              <a:t>3._Visit Smarter Balanced Content Explorer for test blueprints </a:t>
            </a:r>
          </a:p>
          <a:p>
            <a:pPr defTabSz="1021806">
              <a:defRPr/>
            </a:pPr>
            <a:r>
              <a:rPr lang="en-US" b="1" i="1" dirty="0"/>
              <a:t>https://contentexplorer.smarterbalanced.org/test-development#blueprints  </a:t>
            </a:r>
            <a:r>
              <a:rPr lang="en-US" b="0" i="1" dirty="0"/>
              <a:t>(accessed JAN 2025)</a:t>
            </a:r>
            <a:endParaRPr lang="en-US" b="1" i="1" dirty="0"/>
          </a:p>
          <a:p>
            <a:pPr defTabSz="1021806">
              <a:defRPr/>
            </a:pPr>
            <a:endParaRPr lang="en-US" dirty="0"/>
          </a:p>
        </p:txBody>
      </p:sp>
      <p:sp>
        <p:nvSpPr>
          <p:cNvPr id="4" name="Slide Number Placeholder 3"/>
          <p:cNvSpPr>
            <a:spLocks noGrp="1"/>
          </p:cNvSpPr>
          <p:nvPr>
            <p:ph type="sldNum" sz="quarter" idx="10"/>
          </p:nvPr>
        </p:nvSpPr>
        <p:spPr/>
        <p:txBody>
          <a:bodyPr/>
          <a:lstStyle/>
          <a:p>
            <a:pPr defTabSz="1021806">
              <a:defRPr/>
            </a:pPr>
            <a:fld id="{958DD73E-7160-4C4E-ABC8-F73100EC20A4}" type="slidenum">
              <a:rPr lang="en-US">
                <a:solidFill>
                  <a:prstClr val="black"/>
                </a:solidFill>
                <a:latin typeface="Calibri"/>
              </a:rPr>
              <a:pPr defTabSz="1021806">
                <a:defRPr/>
              </a:pPr>
              <a:t>45</a:t>
            </a:fld>
            <a:endParaRPr lang="en-US" dirty="0">
              <a:solidFill>
                <a:prstClr val="black"/>
              </a:solidFill>
              <a:latin typeface="Calibri"/>
            </a:endParaRPr>
          </a:p>
        </p:txBody>
      </p:sp>
      <p:sp>
        <p:nvSpPr>
          <p:cNvPr id="6" name="Header Placeholder 5">
            <a:extLst>
              <a:ext uri="{FF2B5EF4-FFF2-40B4-BE49-F238E27FC236}">
                <a16:creationId xmlns:a16="http://schemas.microsoft.com/office/drawing/2014/main" id="{4A3B2808-42A0-C7F7-AAAC-E7AB47076737}"/>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80E22368-5220-2E06-5B42-63301C77FCA1}"/>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19602064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100" i="1" dirty="0"/>
              <a:t>Testing Staff</a:t>
            </a:r>
          </a:p>
          <a:p>
            <a:pPr defTabSz="1021806">
              <a:defRPr/>
            </a:pPr>
            <a:endParaRPr lang="en-US" i="1" dirty="0"/>
          </a:p>
          <a:p>
            <a:r>
              <a:rPr lang="en-US" b="1" i="1" dirty="0"/>
              <a:t>SAY:</a:t>
            </a:r>
          </a:p>
          <a:p>
            <a:pPr defTabSz="1021806">
              <a:defRPr/>
            </a:pPr>
            <a:r>
              <a:rPr lang="en-US" i="1" dirty="0"/>
              <a:t>The ELA and Math content assessments are each split in two sessions, an adaptive (CAT) session and a performance task (PT) session. Within the ELA performance task there are two parts. </a:t>
            </a:r>
          </a:p>
          <a:p>
            <a:pPr defTabSz="1021806">
              <a:defRPr/>
            </a:pPr>
            <a:endParaRPr lang="en-US" i="1" dirty="0"/>
          </a:p>
          <a:p>
            <a:pPr defTabSz="1021806">
              <a:defRPr/>
            </a:pPr>
            <a:r>
              <a:rPr lang="en-US" i="1" dirty="0"/>
              <a:t>During the performance tasks students must be supervised from start to finish. The CAT sessions may be given over multiple days.</a:t>
            </a:r>
          </a:p>
          <a:p>
            <a:pPr defTabSz="1021806">
              <a:defRPr/>
            </a:pPr>
            <a:endParaRPr lang="en-US" i="1" dirty="0"/>
          </a:p>
          <a:p>
            <a:pPr defTabSz="1021806">
              <a:defRPr/>
            </a:pPr>
            <a:r>
              <a:rPr lang="en-US" i="1" dirty="0"/>
              <a:t>Test sessions are not timed and students who are working productively should be given time to complete the session. Estimated testing times are based on past administrations.</a:t>
            </a:r>
          </a:p>
          <a:p>
            <a:pPr defTabSz="1021806">
              <a:defRPr/>
            </a:pPr>
            <a:endParaRPr lang="en-US" i="1" dirty="0"/>
          </a:p>
          <a:p>
            <a:pPr defTabSz="1021806">
              <a:defRPr/>
            </a:pPr>
            <a:r>
              <a:rPr lang="en-US" i="1" dirty="0"/>
              <a:t>Schools may decide the order for the test sessions; however, on the ELA performance task, part one “reading” should be completed before starting part 2 “writing”. Remember, each part of the ELA performance task must be completed during a single supervised testing period. </a:t>
            </a:r>
          </a:p>
          <a:p>
            <a:pPr defTabSz="1021806">
              <a:defRPr/>
            </a:pPr>
            <a:endParaRPr lang="en-US" i="1" dirty="0"/>
          </a:p>
          <a:p>
            <a:pPr defTabSz="1021806">
              <a:defRPr/>
            </a:pPr>
            <a:r>
              <a:rPr lang="en-US" i="1" dirty="0"/>
              <a:t>Note, online assessments with video sign language or closed captioning, dual language Spanish, or glossing, and paper administrations are fixed form. Each “session” must be completed in one supervised testing period.</a:t>
            </a:r>
          </a:p>
        </p:txBody>
      </p:sp>
      <p:sp>
        <p:nvSpPr>
          <p:cNvPr id="4" name="Slide Number Placeholder 3"/>
          <p:cNvSpPr>
            <a:spLocks noGrp="1"/>
          </p:cNvSpPr>
          <p:nvPr>
            <p:ph type="sldNum" sz="quarter" idx="10"/>
          </p:nvPr>
        </p:nvSpPr>
        <p:spPr/>
        <p:txBody>
          <a:bodyPr/>
          <a:lstStyle/>
          <a:p>
            <a:pPr defTabSz="1021806">
              <a:defRPr/>
            </a:pPr>
            <a:fld id="{958DD73E-7160-4C4E-ABC8-F73100EC20A4}" type="slidenum">
              <a:rPr lang="en-US">
                <a:solidFill>
                  <a:prstClr val="black"/>
                </a:solidFill>
                <a:latin typeface="Calibri"/>
              </a:rPr>
              <a:pPr defTabSz="1021806">
                <a:defRPr/>
              </a:pPr>
              <a:t>46</a:t>
            </a:fld>
            <a:endParaRPr lang="en-US" dirty="0">
              <a:solidFill>
                <a:prstClr val="black"/>
              </a:solidFill>
              <a:latin typeface="Calibri"/>
            </a:endParaRPr>
          </a:p>
        </p:txBody>
      </p:sp>
      <p:sp>
        <p:nvSpPr>
          <p:cNvPr id="6" name="Header Placeholder 5">
            <a:extLst>
              <a:ext uri="{FF2B5EF4-FFF2-40B4-BE49-F238E27FC236}">
                <a16:creationId xmlns:a16="http://schemas.microsoft.com/office/drawing/2014/main" id="{326105B0-42FA-AD11-26D2-A03806C0F1A1}"/>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3C08C7A5-A323-2BB1-3E96-8332C520020D}"/>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41565418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sz="1400" i="1" dirty="0"/>
              <a:t>*</a:t>
            </a:r>
          </a:p>
          <a:p>
            <a:endParaRPr lang="en-US" i="1" dirty="0"/>
          </a:p>
          <a:p>
            <a:r>
              <a:rPr lang="en-US" b="1" i="1" dirty="0"/>
              <a:t>SAY:</a:t>
            </a:r>
          </a:p>
          <a:p>
            <a:r>
              <a:rPr lang="en-US" i="1" dirty="0"/>
              <a:t>The ELA and Math CAT sessions are adaptive. This type of testing experience is modeled in the Summative Practice Tests. </a:t>
            </a:r>
          </a:p>
          <a:p>
            <a:endParaRPr lang="en-US" i="1" dirty="0"/>
          </a:p>
          <a:p>
            <a:r>
              <a:rPr lang="en-US" i="1" dirty="0"/>
              <a:t>In the CAT, students cannot skip test questions and must answer each question or all questions in tied to a passage set before advancing to the next item. Students will see a pop-up message warning them they cannot go back to the previous test question once they move to the next question. This pop-up can be disabled by the student during the test. </a:t>
            </a:r>
          </a:p>
        </p:txBody>
      </p:sp>
      <p:sp>
        <p:nvSpPr>
          <p:cNvPr id="7" name="Slide Number Placeholder 6"/>
          <p:cNvSpPr>
            <a:spLocks noGrp="1"/>
          </p:cNvSpPr>
          <p:nvPr>
            <p:ph type="sldNum" sz="quarter" idx="5"/>
          </p:nvPr>
        </p:nvSpPr>
        <p:spPr/>
        <p:txBody>
          <a:bodyPr/>
          <a:lstStyle/>
          <a:p>
            <a:pPr defTabSz="1021806">
              <a:defRPr/>
            </a:pPr>
            <a:fld id="{2DD9EC2F-F474-46B9-BC6A-C84C3C89F661}" type="slidenum">
              <a:rPr lang="en-US">
                <a:solidFill>
                  <a:prstClr val="black"/>
                </a:solidFill>
                <a:latin typeface="Calibri"/>
              </a:rPr>
              <a:pPr defTabSz="1021806">
                <a:defRPr/>
              </a:pPr>
              <a:t>47</a:t>
            </a:fld>
            <a:endParaRPr lang="en-US" dirty="0">
              <a:solidFill>
                <a:prstClr val="black"/>
              </a:solidFill>
              <a:latin typeface="Calibri"/>
            </a:endParaRPr>
          </a:p>
        </p:txBody>
      </p:sp>
      <p:sp>
        <p:nvSpPr>
          <p:cNvPr id="8" name="Header Placeholder 7">
            <a:extLst>
              <a:ext uri="{FF2B5EF4-FFF2-40B4-BE49-F238E27FC236}">
                <a16:creationId xmlns:a16="http://schemas.microsoft.com/office/drawing/2014/main" id="{D7A0211C-9DDB-B922-3A2D-912FDB56F153}"/>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619DECF4-A2C1-5B78-4BE0-A00315DD7313}"/>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32250260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Testing Staff</a:t>
            </a:r>
          </a:p>
          <a:p>
            <a:endParaRPr lang="en-US" i="1" dirty="0"/>
          </a:p>
          <a:p>
            <a:r>
              <a:rPr lang="en-US" b="1" i="1" dirty="0"/>
              <a:t>SAY:</a:t>
            </a:r>
          </a:p>
          <a:p>
            <a:r>
              <a:rPr lang="en-US" i="1" dirty="0"/>
              <a:t>After the final question on the CAT, the test automatically ends, and the student cannot re-enter the test. Note, a student may close their test without realizing they finished. If the test ticket doesn’t allow a student to log back in, their test has been submitted. </a:t>
            </a:r>
          </a:p>
        </p:txBody>
      </p:sp>
      <p:sp>
        <p:nvSpPr>
          <p:cNvPr id="5" name="Slide Number Placeholder 4"/>
          <p:cNvSpPr>
            <a:spLocks noGrp="1"/>
          </p:cNvSpPr>
          <p:nvPr>
            <p:ph type="sldNum" sz="quarter" idx="5"/>
          </p:nvPr>
        </p:nvSpPr>
        <p:spPr/>
        <p:txBody>
          <a:bodyPr/>
          <a:lstStyle/>
          <a:p>
            <a:pPr>
              <a:defRPr/>
            </a:pPr>
            <a:fld id="{EEAD5179-4E31-3342-AEEB-07BCC66EB87E}" type="slidenum">
              <a:rPr lang="en-US" smtClean="0"/>
              <a:pPr>
                <a:defRPr/>
              </a:pPr>
              <a:t>48</a:t>
            </a:fld>
            <a:endParaRPr lang="en-US" dirty="0"/>
          </a:p>
        </p:txBody>
      </p:sp>
      <p:sp>
        <p:nvSpPr>
          <p:cNvPr id="8" name="Header Placeholder 7">
            <a:extLst>
              <a:ext uri="{FF2B5EF4-FFF2-40B4-BE49-F238E27FC236}">
                <a16:creationId xmlns:a16="http://schemas.microsoft.com/office/drawing/2014/main" id="{0F9E541F-D4E7-BD5B-91B6-C67C06C7DAA9}"/>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059B7441-0700-B722-4B64-2D16E2431089}"/>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11769328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400" i="1" dirty="0"/>
              <a:t>Testing Staff</a:t>
            </a:r>
          </a:p>
          <a:p>
            <a:pPr defTabSz="1021806">
              <a:defRPr/>
            </a:pPr>
            <a:endParaRPr lang="en-US" i="1" dirty="0"/>
          </a:p>
          <a:p>
            <a:r>
              <a:rPr lang="en-US" b="1" i="1" dirty="0"/>
              <a:t>SAY:</a:t>
            </a:r>
          </a:p>
          <a:p>
            <a:r>
              <a:rPr lang="en-US" i="1" dirty="0"/>
              <a:t>A protractor tool is available for specific items on the grade 4 Math assessment. This tool is available in the Grades 3 to 5 Math OTT (Online Tools Training).</a:t>
            </a:r>
          </a:p>
        </p:txBody>
      </p:sp>
      <p:sp>
        <p:nvSpPr>
          <p:cNvPr id="7" name="Slide Number Placeholder 6"/>
          <p:cNvSpPr>
            <a:spLocks noGrp="1"/>
          </p:cNvSpPr>
          <p:nvPr>
            <p:ph type="sldNum" sz="quarter" idx="5"/>
          </p:nvPr>
        </p:nvSpPr>
        <p:spPr/>
        <p:txBody>
          <a:bodyPr/>
          <a:lstStyle/>
          <a:p>
            <a:pPr defTabSz="1021806">
              <a:defRPr/>
            </a:pPr>
            <a:fld id="{2DD9EC2F-F474-46B9-BC6A-C84C3C89F661}" type="slidenum">
              <a:rPr lang="en-US">
                <a:solidFill>
                  <a:prstClr val="black"/>
                </a:solidFill>
                <a:latin typeface="Calibri"/>
              </a:rPr>
              <a:pPr defTabSz="1021806">
                <a:defRPr/>
              </a:pPr>
              <a:t>49</a:t>
            </a:fld>
            <a:endParaRPr lang="en-US" dirty="0">
              <a:solidFill>
                <a:prstClr val="black"/>
              </a:solidFill>
              <a:latin typeface="Calibri"/>
            </a:endParaRPr>
          </a:p>
        </p:txBody>
      </p:sp>
      <p:sp>
        <p:nvSpPr>
          <p:cNvPr id="8" name="Header Placeholder 7">
            <a:extLst>
              <a:ext uri="{FF2B5EF4-FFF2-40B4-BE49-F238E27FC236}">
                <a16:creationId xmlns:a16="http://schemas.microsoft.com/office/drawing/2014/main" id="{7EE3C903-85EF-46F8-EDB5-38AA1446D586}"/>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7AD00DB7-BF51-0C32-34A9-0B52540BC143}"/>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2465000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sz="1300" i="1" dirty="0"/>
              <a:t>Informational Slide</a:t>
            </a:r>
            <a:endParaRPr lang="en-US" sz="1300" dirty="0"/>
          </a:p>
          <a:p>
            <a:endParaRPr lang="en-US" dirty="0"/>
          </a:p>
          <a:p>
            <a:r>
              <a:rPr lang="en-US" dirty="0"/>
              <a:t>Notes:</a:t>
            </a:r>
          </a:p>
          <a:p>
            <a:r>
              <a:rPr lang="en-US" dirty="0"/>
              <a:t>NSPF Procedures Manual</a:t>
            </a:r>
            <a:r>
              <a:rPr lang="en-US" baseline="0" dirty="0"/>
              <a:t> (NDE website): https://nevadareportcard.nv.gov/DI/Resources</a:t>
            </a:r>
          </a:p>
          <a:p>
            <a:endParaRPr lang="en-US" baseline="0" dirty="0"/>
          </a:p>
          <a:p>
            <a:r>
              <a:rPr lang="en-US" baseline="0" dirty="0"/>
              <a:t>Academic Achievement: 25 points</a:t>
            </a:r>
          </a:p>
          <a:p>
            <a:endParaRPr lang="en-US" baseline="0" dirty="0"/>
          </a:p>
          <a:p>
            <a:r>
              <a:rPr lang="en-US" baseline="0" dirty="0"/>
              <a:t>Elementary School:</a:t>
            </a:r>
          </a:p>
          <a:p>
            <a:r>
              <a:rPr lang="en-US" baseline="0" dirty="0"/>
              <a:t>--</a:t>
            </a:r>
            <a:r>
              <a:rPr lang="en-US" dirty="0"/>
              <a:t>ES Pooled Proficiency Measure is worth a maximum of 20 points</a:t>
            </a:r>
          </a:p>
          <a:p>
            <a:pPr defTabSz="966612">
              <a:defRPr/>
            </a:pPr>
            <a:r>
              <a:rPr lang="en-US" dirty="0"/>
              <a:t>*ES Pooled Proficiency measure combines a school’s Math, ELA, and Science results based on student performance on the state CRTs</a:t>
            </a:r>
          </a:p>
          <a:p>
            <a:pPr defTabSz="966612">
              <a:defRPr/>
            </a:pPr>
            <a:r>
              <a:rPr lang="en-US" dirty="0"/>
              <a:t>--RBG3 Measure is worth a maximum of 5 points</a:t>
            </a:r>
          </a:p>
          <a:p>
            <a:pPr defTabSz="966612">
              <a:defRPr/>
            </a:pPr>
            <a:r>
              <a:rPr lang="en-US" dirty="0"/>
              <a:t>*RBG3 – based on the number of grade 3 students reaching proficiency on the CRT ELA assessment (includes Summative and NAA)</a:t>
            </a:r>
          </a:p>
          <a:p>
            <a:endParaRPr lang="en-US" dirty="0"/>
          </a:p>
          <a:p>
            <a:r>
              <a:rPr lang="en-US" dirty="0"/>
              <a:t>Middle School, 6-8:</a:t>
            </a:r>
          </a:p>
          <a:p>
            <a:r>
              <a:rPr lang="en-US" dirty="0"/>
              <a:t>Middle School Pooled Proficiency Measure is worth a maximum of 25 points</a:t>
            </a:r>
          </a:p>
          <a:p>
            <a:pPr defTabSz="966612">
              <a:defRPr/>
            </a:pPr>
            <a:r>
              <a:rPr lang="en-US" dirty="0"/>
              <a:t>*MS Pooled Proficiency measure combines a school’s Math, ELA, and Science results based on student performance on the state CRTs</a:t>
            </a:r>
          </a:p>
          <a:p>
            <a:endParaRPr lang="en-US" dirty="0"/>
          </a:p>
          <a:p>
            <a:r>
              <a:rPr lang="en-US" dirty="0"/>
              <a:t>High School, 9-12:</a:t>
            </a:r>
          </a:p>
          <a:p>
            <a:r>
              <a:rPr lang="en-US" dirty="0"/>
              <a:t>--Math and ELA proficiency (ACT with Writing) results will each contribute 10 points (total 20 points)</a:t>
            </a:r>
          </a:p>
          <a:p>
            <a:r>
              <a:rPr lang="en-US" dirty="0"/>
              <a:t>*HS ELA score measures overall performance on the ACT English, reading, and writing tests weighted approximately equally; reported only for students who take all three tests</a:t>
            </a:r>
          </a:p>
          <a:p>
            <a:r>
              <a:rPr lang="en-US" dirty="0"/>
              <a:t>--Science results from state CRT will contribute 5 points</a:t>
            </a:r>
          </a:p>
          <a:p>
            <a:endParaRPr lang="en-US" dirty="0"/>
          </a:p>
          <a:p>
            <a:endParaRPr lang="en-US" dirty="0"/>
          </a:p>
        </p:txBody>
      </p:sp>
      <p:sp>
        <p:nvSpPr>
          <p:cNvPr id="4" name="Slide Number Placeholder 3"/>
          <p:cNvSpPr>
            <a:spLocks noGrp="1"/>
          </p:cNvSpPr>
          <p:nvPr>
            <p:ph type="sldNum" sz="quarter" idx="10"/>
          </p:nvPr>
        </p:nvSpPr>
        <p:spPr/>
        <p:txBody>
          <a:bodyPr/>
          <a:lstStyle/>
          <a:p>
            <a:fld id="{40070099-B310-434B-83B3-0927A4AFAD9A}" type="slidenum">
              <a:rPr lang="en-US" smtClean="0"/>
              <a:t>5</a:t>
            </a:fld>
            <a:endParaRPr lang="en-US"/>
          </a:p>
        </p:txBody>
      </p:sp>
      <p:sp>
        <p:nvSpPr>
          <p:cNvPr id="8" name="Header Placeholder 7">
            <a:extLst>
              <a:ext uri="{FF2B5EF4-FFF2-40B4-BE49-F238E27FC236}">
                <a16:creationId xmlns:a16="http://schemas.microsoft.com/office/drawing/2014/main" id="{7CEBE2DD-CC4B-9280-4C20-1C4A01025CC4}"/>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02A9674E-E15E-A958-334E-559F28A4536C}"/>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7752423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400" i="1" dirty="0"/>
              <a:t>Testing Staff</a:t>
            </a:r>
          </a:p>
          <a:p>
            <a:pPr defTabSz="1021806">
              <a:defRPr/>
            </a:pPr>
            <a:endParaRPr lang="en-US" i="1" dirty="0"/>
          </a:p>
          <a:p>
            <a:pPr defTabSz="1021806">
              <a:defRPr/>
            </a:pPr>
            <a:r>
              <a:rPr lang="en-US" b="1" i="1" dirty="0"/>
              <a:t>SAY:</a:t>
            </a:r>
          </a:p>
          <a:p>
            <a:pPr defTabSz="1021806">
              <a:defRPr/>
            </a:pPr>
            <a:r>
              <a:rPr lang="en-US" i="1" dirty="0"/>
              <a:t>For ELA only, there will be listening items during the CAT session and one on-demand extended writing item in the PT (performance task) session. </a:t>
            </a:r>
          </a:p>
          <a:p>
            <a:pPr defTabSz="1021806">
              <a:defRPr/>
            </a:pPr>
            <a:endParaRPr lang="en-US" dirty="0"/>
          </a:p>
        </p:txBody>
      </p:sp>
      <p:sp>
        <p:nvSpPr>
          <p:cNvPr id="7" name="Slide Number Placeholder 6"/>
          <p:cNvSpPr>
            <a:spLocks noGrp="1"/>
          </p:cNvSpPr>
          <p:nvPr>
            <p:ph type="sldNum" sz="quarter" idx="5"/>
          </p:nvPr>
        </p:nvSpPr>
        <p:spPr/>
        <p:txBody>
          <a:bodyPr/>
          <a:lstStyle/>
          <a:p>
            <a:pPr defTabSz="1021806">
              <a:defRPr/>
            </a:pPr>
            <a:fld id="{2DD9EC2F-F474-46B9-BC6A-C84C3C89F661}" type="slidenum">
              <a:rPr lang="en-US">
                <a:solidFill>
                  <a:prstClr val="black"/>
                </a:solidFill>
                <a:latin typeface="Calibri"/>
              </a:rPr>
              <a:pPr defTabSz="1021806">
                <a:defRPr/>
              </a:pPr>
              <a:t>50</a:t>
            </a:fld>
            <a:endParaRPr lang="en-US" dirty="0">
              <a:solidFill>
                <a:prstClr val="black"/>
              </a:solidFill>
              <a:latin typeface="Calibri"/>
            </a:endParaRPr>
          </a:p>
        </p:txBody>
      </p:sp>
      <p:sp>
        <p:nvSpPr>
          <p:cNvPr id="8" name="Header Placeholder 7">
            <a:extLst>
              <a:ext uri="{FF2B5EF4-FFF2-40B4-BE49-F238E27FC236}">
                <a16:creationId xmlns:a16="http://schemas.microsoft.com/office/drawing/2014/main" id="{712672AC-D16D-CA06-7899-6A79C63099FC}"/>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71AF9F8F-A6FB-6598-FA7B-6666C97ED07D}"/>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27242546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sz="1400" i="1" dirty="0"/>
              <a:t>Testing Staff</a:t>
            </a:r>
          </a:p>
          <a:p>
            <a:endParaRPr lang="en-US" i="1" dirty="0"/>
          </a:p>
          <a:p>
            <a:r>
              <a:rPr lang="en-US" b="1" i="1" dirty="0"/>
              <a:t>SAY:</a:t>
            </a:r>
          </a:p>
          <a:p>
            <a:r>
              <a:rPr lang="en-US" i="1" dirty="0"/>
              <a:t>Students will confirm their headphones and computer audio are working as part of the directions on the ELA CAT session. </a:t>
            </a:r>
          </a:p>
          <a:p>
            <a:r>
              <a:rPr lang="en-US" i="1" dirty="0"/>
              <a:t>Test administrators and room proctors may not assist students with test questions, online navigation, or audio controls during the actual test. The Summative ELA training tests include one or more listening items for students to practice.</a:t>
            </a:r>
          </a:p>
          <a:p>
            <a:endParaRPr lang="en-US" i="1" dirty="0"/>
          </a:p>
          <a:p>
            <a:r>
              <a:rPr lang="en-US" i="1" dirty="0"/>
              <a:t>**No Bluetooth or wireless headphones.</a:t>
            </a:r>
          </a:p>
          <a:p>
            <a:endParaRPr lang="en-US" dirty="0"/>
          </a:p>
          <a:p>
            <a:endParaRPr lang="en-US" dirty="0"/>
          </a:p>
        </p:txBody>
      </p:sp>
      <p:sp>
        <p:nvSpPr>
          <p:cNvPr id="5" name="Slide Number Placeholder 4"/>
          <p:cNvSpPr>
            <a:spLocks noGrp="1"/>
          </p:cNvSpPr>
          <p:nvPr>
            <p:ph type="sldNum" sz="quarter" idx="5"/>
          </p:nvPr>
        </p:nvSpPr>
        <p:spPr/>
        <p:txBody>
          <a:bodyPr/>
          <a:lstStyle/>
          <a:p>
            <a:pPr>
              <a:defRPr/>
            </a:pPr>
            <a:fld id="{EEAD5179-4E31-3342-AEEB-07BCC66EB87E}" type="slidenum">
              <a:rPr lang="en-US" smtClean="0"/>
              <a:pPr>
                <a:defRPr/>
              </a:pPr>
              <a:t>51</a:t>
            </a:fld>
            <a:endParaRPr lang="en-US" dirty="0"/>
          </a:p>
        </p:txBody>
      </p:sp>
      <p:sp>
        <p:nvSpPr>
          <p:cNvPr id="8" name="Header Placeholder 7">
            <a:extLst>
              <a:ext uri="{FF2B5EF4-FFF2-40B4-BE49-F238E27FC236}">
                <a16:creationId xmlns:a16="http://schemas.microsoft.com/office/drawing/2014/main" id="{DBE7AEE5-C456-2DAF-2E79-1E609F3BC077}"/>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EED4E669-710F-B577-298E-DEBE77C40BEE}"/>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6794206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806" rtl="0" eaLnBrk="0" fontAlgn="base" latinLnBrk="0" hangingPunct="0">
              <a:lnSpc>
                <a:spcPct val="100000"/>
              </a:lnSpc>
              <a:spcBef>
                <a:spcPct val="30000"/>
              </a:spcBef>
              <a:spcAft>
                <a:spcPct val="0"/>
              </a:spcAft>
              <a:buClrTx/>
              <a:buSzTx/>
              <a:buFontTx/>
              <a:buNone/>
              <a:tabLst/>
              <a:defRPr/>
            </a:pPr>
            <a:r>
              <a:rPr lang="en-US" sz="1400" i="1" dirty="0"/>
              <a:t>Testing Staff</a:t>
            </a:r>
          </a:p>
          <a:p>
            <a:pPr defTabSz="1021806">
              <a:defRPr/>
            </a:pPr>
            <a:endParaRPr lang="en-US" i="1" dirty="0"/>
          </a:p>
          <a:p>
            <a:pPr defTabSz="1021806">
              <a:defRPr/>
            </a:pPr>
            <a:r>
              <a:rPr lang="en-US" b="1" i="1" dirty="0"/>
              <a:t>SAY:</a:t>
            </a:r>
          </a:p>
          <a:p>
            <a:pPr defTabSz="1021806">
              <a:defRPr/>
            </a:pPr>
            <a:r>
              <a:rPr lang="en-US" i="1" dirty="0"/>
              <a:t>Test administrators and room proctors must closely monitor use of scratch paper. Used scratch paper must be kept secured and is collected and returned to the school test coordinator for shredding.</a:t>
            </a:r>
          </a:p>
        </p:txBody>
      </p:sp>
      <p:sp>
        <p:nvSpPr>
          <p:cNvPr id="4" name="Slide Number Placeholder 3"/>
          <p:cNvSpPr>
            <a:spLocks noGrp="1"/>
          </p:cNvSpPr>
          <p:nvPr>
            <p:ph type="sldNum" sz="quarter" idx="10"/>
          </p:nvPr>
        </p:nvSpPr>
        <p:spPr/>
        <p:txBody>
          <a:bodyPr/>
          <a:lstStyle/>
          <a:p>
            <a:pPr defTabSz="1021806">
              <a:defRPr/>
            </a:pPr>
            <a:fld id="{958DD73E-7160-4C4E-ABC8-F73100EC20A4}" type="slidenum">
              <a:rPr lang="en-US">
                <a:solidFill>
                  <a:prstClr val="black"/>
                </a:solidFill>
                <a:latin typeface="Calibri"/>
              </a:rPr>
              <a:pPr defTabSz="1021806">
                <a:defRPr/>
              </a:pPr>
              <a:t>52</a:t>
            </a:fld>
            <a:endParaRPr lang="en-US" dirty="0">
              <a:solidFill>
                <a:prstClr val="black"/>
              </a:solidFill>
              <a:latin typeface="Calibri"/>
            </a:endParaRPr>
          </a:p>
        </p:txBody>
      </p:sp>
      <p:sp>
        <p:nvSpPr>
          <p:cNvPr id="6" name="Header Placeholder 5">
            <a:extLst>
              <a:ext uri="{FF2B5EF4-FFF2-40B4-BE49-F238E27FC236}">
                <a16:creationId xmlns:a16="http://schemas.microsoft.com/office/drawing/2014/main" id="{E842C8A4-FD42-A9FD-19B8-B3E97DC4ED5A}"/>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0C5D11A4-11DC-2CD8-1E47-6452FF540198}"/>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27246369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sz="1400" i="1" dirty="0"/>
              <a:t>Testing Staff</a:t>
            </a:r>
          </a:p>
          <a:p>
            <a:endParaRPr lang="en-US" dirty="0"/>
          </a:p>
          <a:p>
            <a:r>
              <a:rPr lang="en-US" b="1" i="1" dirty="0"/>
              <a:t>SAY:</a:t>
            </a:r>
          </a:p>
          <a:p>
            <a:r>
              <a:rPr lang="en-US" i="1" dirty="0"/>
              <a:t>During the ELA performance task students will produce an on-demand writing sample. Students will have access to standard formatting tools. Refer to the steps to locate writing tools for practice.</a:t>
            </a:r>
          </a:p>
        </p:txBody>
      </p:sp>
      <p:sp>
        <p:nvSpPr>
          <p:cNvPr id="7" name="Slide Number Placeholder 6"/>
          <p:cNvSpPr>
            <a:spLocks noGrp="1"/>
          </p:cNvSpPr>
          <p:nvPr>
            <p:ph type="sldNum" sz="quarter" idx="5"/>
          </p:nvPr>
        </p:nvSpPr>
        <p:spPr/>
        <p:txBody>
          <a:bodyPr/>
          <a:lstStyle/>
          <a:p>
            <a:pPr defTabSz="1021806">
              <a:defRPr/>
            </a:pPr>
            <a:fld id="{2DD9EC2F-F474-46B9-BC6A-C84C3C89F661}" type="slidenum">
              <a:rPr lang="en-US">
                <a:solidFill>
                  <a:prstClr val="black"/>
                </a:solidFill>
                <a:latin typeface="Calibri"/>
              </a:rPr>
              <a:pPr defTabSz="1021806">
                <a:defRPr/>
              </a:pPr>
              <a:t>53</a:t>
            </a:fld>
            <a:endParaRPr lang="en-US" dirty="0">
              <a:solidFill>
                <a:prstClr val="black"/>
              </a:solidFill>
              <a:latin typeface="Calibri"/>
            </a:endParaRPr>
          </a:p>
        </p:txBody>
      </p:sp>
      <p:sp>
        <p:nvSpPr>
          <p:cNvPr id="8" name="Header Placeholder 7">
            <a:extLst>
              <a:ext uri="{FF2B5EF4-FFF2-40B4-BE49-F238E27FC236}">
                <a16:creationId xmlns:a16="http://schemas.microsoft.com/office/drawing/2014/main" id="{AC572320-BF39-7606-34AD-0DBF0E2FB2C9}"/>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2640B30E-BBD5-AFDC-C614-F53FC1FB56AC}"/>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39179813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sz="1400" i="1" dirty="0"/>
              <a:t>Testing Staff</a:t>
            </a:r>
          </a:p>
          <a:p>
            <a:pPr defTabSz="1021806">
              <a:defRPr/>
            </a:pPr>
            <a:endParaRPr lang="en-US" dirty="0"/>
          </a:p>
          <a:p>
            <a:r>
              <a:rPr lang="en-US" b="1" i="1" dirty="0"/>
              <a:t>SAY:</a:t>
            </a:r>
          </a:p>
          <a:p>
            <a:r>
              <a:rPr lang="en-US" i="1" dirty="0"/>
              <a:t>In addition to formatting tools, students can access an online dictionary and thesaurus and spellcheck for the ELA on-demand writing item. </a:t>
            </a:r>
          </a:p>
        </p:txBody>
      </p:sp>
      <p:sp>
        <p:nvSpPr>
          <p:cNvPr id="7" name="Slide Number Placeholder 6"/>
          <p:cNvSpPr>
            <a:spLocks noGrp="1"/>
          </p:cNvSpPr>
          <p:nvPr>
            <p:ph type="sldNum" sz="quarter" idx="5"/>
          </p:nvPr>
        </p:nvSpPr>
        <p:spPr/>
        <p:txBody>
          <a:bodyPr/>
          <a:lstStyle/>
          <a:p>
            <a:pPr defTabSz="1021806">
              <a:defRPr/>
            </a:pPr>
            <a:fld id="{2DD9EC2F-F474-46B9-BC6A-C84C3C89F661}" type="slidenum">
              <a:rPr lang="en-US">
                <a:solidFill>
                  <a:prstClr val="black"/>
                </a:solidFill>
                <a:latin typeface="Calibri"/>
              </a:rPr>
              <a:pPr defTabSz="1021806">
                <a:defRPr/>
              </a:pPr>
              <a:t>54</a:t>
            </a:fld>
            <a:endParaRPr lang="en-US" dirty="0">
              <a:solidFill>
                <a:prstClr val="black"/>
              </a:solidFill>
              <a:latin typeface="Calibri"/>
            </a:endParaRPr>
          </a:p>
        </p:txBody>
      </p:sp>
      <p:sp>
        <p:nvSpPr>
          <p:cNvPr id="8" name="Header Placeholder 7">
            <a:extLst>
              <a:ext uri="{FF2B5EF4-FFF2-40B4-BE49-F238E27FC236}">
                <a16:creationId xmlns:a16="http://schemas.microsoft.com/office/drawing/2014/main" id="{908EEB6D-50CE-9F7C-63C5-18C9CD998D8B}"/>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569AB825-A1D7-7727-9A6E-59E25EB8E373}"/>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454108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Testing Staff</a:t>
            </a:r>
            <a:endParaRPr lang="en-US" dirty="0"/>
          </a:p>
          <a:p>
            <a:endParaRPr lang="en-US" dirty="0"/>
          </a:p>
        </p:txBody>
      </p:sp>
      <p:sp>
        <p:nvSpPr>
          <p:cNvPr id="5" name="Slide Number Placeholder 4"/>
          <p:cNvSpPr>
            <a:spLocks noGrp="1"/>
          </p:cNvSpPr>
          <p:nvPr>
            <p:ph type="sldNum" sz="quarter" idx="5"/>
          </p:nvPr>
        </p:nvSpPr>
        <p:spPr/>
        <p:txBody>
          <a:bodyPr/>
          <a:lstStyle/>
          <a:p>
            <a:pPr>
              <a:defRPr/>
            </a:pPr>
            <a:fld id="{EEAD5179-4E31-3342-AEEB-07BCC66EB87E}" type="slidenum">
              <a:rPr lang="en-US" smtClean="0"/>
              <a:pPr>
                <a:defRPr/>
              </a:pPr>
              <a:t>55</a:t>
            </a:fld>
            <a:endParaRPr lang="en-US" dirty="0"/>
          </a:p>
        </p:txBody>
      </p:sp>
      <p:sp>
        <p:nvSpPr>
          <p:cNvPr id="8" name="Header Placeholder 7">
            <a:extLst>
              <a:ext uri="{FF2B5EF4-FFF2-40B4-BE49-F238E27FC236}">
                <a16:creationId xmlns:a16="http://schemas.microsoft.com/office/drawing/2014/main" id="{5A974EA9-CB6B-CF51-18DE-DA84AF420723}"/>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4D9C6A8D-CB0F-6EC5-0654-6D2ABD311534}"/>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32760882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u="none" strike="noStrike" dirty="0">
                <a:solidFill>
                  <a:srgbClr val="000000"/>
                </a:solidFill>
                <a:effectLst/>
                <a:latin typeface="Calibri" panose="020F0502020204030204" pitchFamily="34" charset="0"/>
              </a:rPr>
              <a:t>Testing Staff</a:t>
            </a:r>
          </a:p>
          <a:p>
            <a:endParaRPr lang="en-US" b="0" i="0" u="none" strike="noStrike" dirty="0">
              <a:solidFill>
                <a:srgbClr val="000000"/>
              </a:solidFill>
              <a:effectLst/>
              <a:latin typeface="Calibri" panose="020F0502020204030204" pitchFamily="34" charset="0"/>
            </a:endParaRPr>
          </a:p>
          <a:p>
            <a:r>
              <a:rPr lang="en-US" b="1" i="1" u="none" strike="noStrike" dirty="0">
                <a:solidFill>
                  <a:srgbClr val="000000"/>
                </a:solidFill>
                <a:effectLst/>
                <a:latin typeface="Calibri" panose="020F0502020204030204" pitchFamily="34" charset="0"/>
              </a:rPr>
              <a:t>SAY:</a:t>
            </a:r>
          </a:p>
          <a:p>
            <a:r>
              <a:rPr lang="en-US" b="0" i="1" u="none" strike="noStrike" dirty="0">
                <a:solidFill>
                  <a:srgbClr val="000000"/>
                </a:solidFill>
                <a:effectLst/>
                <a:latin typeface="Calibri" panose="020F0502020204030204" pitchFamily="34" charset="0"/>
              </a:rPr>
              <a:t>Immediately following delivery, check to ensure receipt of test kits for all grade levels needed.</a:t>
            </a:r>
            <a:r>
              <a:rPr lang="en-US" b="0" i="1" dirty="0">
                <a:solidFill>
                  <a:srgbClr val="000000"/>
                </a:solidFill>
                <a:effectLst/>
                <a:latin typeface="Calibri" panose="020F0502020204030204" pitchFamily="34" charset="0"/>
              </a:rPr>
              <a:t>​ Ensure students are provided accommodations as documented in their IEP and allowed for the assessment. </a:t>
            </a:r>
          </a:p>
          <a:p>
            <a:endParaRPr lang="en-US" b="0" i="0" dirty="0">
              <a:solidFill>
                <a:srgbClr val="000000"/>
              </a:solidFill>
              <a:effectLst/>
              <a:latin typeface="Calibri" panose="020F0502020204030204" pitchFamily="34" charset="0"/>
            </a:endParaRPr>
          </a:p>
          <a:p>
            <a:endParaRPr lang="en-US" b="0" i="0" dirty="0">
              <a:solidFill>
                <a:srgbClr val="000000"/>
              </a:solidFill>
              <a:effectLst/>
              <a:latin typeface="Calibri" panose="020F0502020204030204" pitchFamily="34" charset="0"/>
            </a:endParaRPr>
          </a:p>
          <a:p>
            <a:r>
              <a:rPr lang="en-US" b="0" i="0" dirty="0">
                <a:solidFill>
                  <a:srgbClr val="000000"/>
                </a:solidFill>
                <a:effectLst/>
                <a:latin typeface="Calibri" panose="020F0502020204030204" pitchFamily="34" charset="0"/>
              </a:rPr>
              <a:t>&gt;&gt;&gt;</a:t>
            </a:r>
          </a:p>
          <a:p>
            <a:r>
              <a:rPr lang="en-US" b="0" i="0" dirty="0">
                <a:solidFill>
                  <a:srgbClr val="000000"/>
                </a:solidFill>
                <a:effectLst/>
                <a:latin typeface="Calibri" panose="020F0502020204030204" pitchFamily="34" charset="0"/>
              </a:rPr>
              <a:t>Reference Information</a:t>
            </a:r>
          </a:p>
          <a:p>
            <a:r>
              <a:rPr lang="en-US" dirty="0"/>
              <a:t>--</a:t>
            </a:r>
            <a:r>
              <a:rPr lang="en-US" b="1" dirty="0"/>
              <a:t>Universal Tools </a:t>
            </a:r>
            <a:r>
              <a:rPr lang="en-US" dirty="0"/>
              <a:t>may already be embedded in the assessment or can be provided to all students regardless of disability or ELL status.</a:t>
            </a:r>
          </a:p>
          <a:p>
            <a:r>
              <a:rPr lang="en-US" dirty="0"/>
              <a:t>--</a:t>
            </a:r>
            <a:r>
              <a:rPr lang="en-US" b="1" dirty="0"/>
              <a:t>Presentation Accommodations </a:t>
            </a:r>
            <a:r>
              <a:rPr lang="en-US" dirty="0"/>
              <a:t>are for students who require special accommodations to access the assessment. These accommodations must be documented in the student’s IEP and used during daily classroom instruction.</a:t>
            </a:r>
          </a:p>
          <a:p>
            <a:r>
              <a:rPr lang="en-US" dirty="0"/>
              <a:t>--</a:t>
            </a:r>
            <a:r>
              <a:rPr lang="en-US" b="1" dirty="0"/>
              <a:t>Response Accommodations </a:t>
            </a:r>
            <a:r>
              <a:rPr lang="en-US" dirty="0"/>
              <a:t>are for students who require special accommodations to respond to items during the assessment. These accommodations must be documented in the student’s IEP and used during daily classroom instruction.</a:t>
            </a:r>
          </a:p>
          <a:p>
            <a:endParaRPr lang="en-US" dirty="0"/>
          </a:p>
        </p:txBody>
      </p:sp>
      <p:sp>
        <p:nvSpPr>
          <p:cNvPr id="7" name="Header Placeholder 6">
            <a:extLst>
              <a:ext uri="{FF2B5EF4-FFF2-40B4-BE49-F238E27FC236}">
                <a16:creationId xmlns:a16="http://schemas.microsoft.com/office/drawing/2014/main" id="{46610D27-AC71-9DDC-C1F3-52226CB07809}"/>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8" name="Date Placeholder 7">
            <a:extLst>
              <a:ext uri="{FF2B5EF4-FFF2-40B4-BE49-F238E27FC236}">
                <a16:creationId xmlns:a16="http://schemas.microsoft.com/office/drawing/2014/main" id="{5564C049-FC37-CA3E-DEF2-E30E29834A31}"/>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14585659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Testing Staff</a:t>
            </a:r>
          </a:p>
          <a:p>
            <a:endParaRPr lang="en-US" i="1" dirty="0"/>
          </a:p>
          <a:p>
            <a:r>
              <a:rPr lang="en-US" b="1" i="1" dirty="0"/>
              <a:t>SAY: </a:t>
            </a:r>
          </a:p>
          <a:p>
            <a:r>
              <a:rPr lang="en-US" i="1" dirty="0"/>
              <a:t>The </a:t>
            </a:r>
            <a:r>
              <a:rPr lang="en-US" i="1" dirty="0">
                <a:solidFill>
                  <a:srgbClr val="000000"/>
                </a:solidFill>
                <a:latin typeface="Calibri" panose="020F0502020204030204" pitchFamily="34" charset="0"/>
              </a:rPr>
              <a:t>Test Administrator will require access to the test kits AFTER they complete mandatory training in test administration and test security. </a:t>
            </a:r>
          </a:p>
          <a:p>
            <a:endParaRPr lang="en-US" i="1" dirty="0">
              <a:solidFill>
                <a:srgbClr val="000000"/>
              </a:solidFill>
              <a:latin typeface="Calibri" panose="020F0502020204030204" pitchFamily="34" charset="0"/>
            </a:endParaRPr>
          </a:p>
          <a:p>
            <a:r>
              <a:rPr lang="en-US" i="1" dirty="0">
                <a:solidFill>
                  <a:srgbClr val="000000"/>
                </a:solidFill>
                <a:latin typeface="Calibri" panose="020F0502020204030204" pitchFamily="34" charset="0"/>
              </a:rPr>
              <a:t>The TA should preview each grade level test to familiarize themselves with the test items and ready materials needed to support student access to the assessment.​ Preview of the test helps in planning the number and length of testing sessions that may be required to complete the assessment.</a:t>
            </a:r>
          </a:p>
          <a:p>
            <a:endParaRPr lang="en-US" dirty="0"/>
          </a:p>
          <a:p>
            <a:r>
              <a:rPr lang="en-US" dirty="0"/>
              <a:t>&gt;&gt;&gt;</a:t>
            </a:r>
          </a:p>
          <a:p>
            <a:r>
              <a:rPr lang="en-US" dirty="0"/>
              <a:t>TA Training Notes:</a:t>
            </a:r>
          </a:p>
          <a:p>
            <a:pPr defTabSz="966612">
              <a:defRPr/>
            </a:pPr>
            <a:r>
              <a:rPr lang="en-US" dirty="0"/>
              <a:t>Schools will receive a ratio of 1 grade-level test kit for every 3 students.</a:t>
            </a:r>
          </a:p>
          <a:p>
            <a:r>
              <a:rPr lang="en-US" dirty="0"/>
              <a:t>Materials must be kept secured. Supervise access to test materials.​ Do not leave test materials unattended.</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57</a:t>
            </a:fld>
            <a:endParaRPr lang="en-US" dirty="0"/>
          </a:p>
        </p:txBody>
      </p:sp>
      <p:sp>
        <p:nvSpPr>
          <p:cNvPr id="8" name="Header Placeholder 7">
            <a:extLst>
              <a:ext uri="{FF2B5EF4-FFF2-40B4-BE49-F238E27FC236}">
                <a16:creationId xmlns:a16="http://schemas.microsoft.com/office/drawing/2014/main" id="{7C35A9FC-CACF-2084-3C7B-BADB607AD53E}"/>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48268821-A16A-84C7-38D2-26D921204329}"/>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71720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dirty="0">
                <a:solidFill>
                  <a:srgbClr val="000000"/>
                </a:solidFill>
                <a:effectLst/>
                <a:latin typeface="Calibri" panose="020F0502020204030204" pitchFamily="34" charset="0"/>
              </a:rPr>
              <a:t>Testing Staff</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1" i="1" u="none" strike="noStrike" dirty="0">
                <a:solidFill>
                  <a:srgbClr val="000000"/>
                </a:solidFill>
                <a:effectLst/>
                <a:latin typeface="Calibri" panose="020F0502020204030204" pitchFamily="34" charset="0"/>
              </a:rPr>
              <a:t>SAY:</a:t>
            </a:r>
            <a:endParaRPr lang="en-US" b="1" i="1"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Calibri" panose="020F0502020204030204" pitchFamily="34" charset="0"/>
              </a:rPr>
              <a:t>Verify the correct grade level of the test books before starting the test. </a:t>
            </a:r>
            <a:r>
              <a:rPr lang="en-US" b="0" i="1" dirty="0">
                <a:solidFill>
                  <a:srgbClr val="000000"/>
                </a:solidFill>
                <a:effectLst/>
                <a:latin typeface="Calibri" panose="020F0502020204030204" pitchFamily="34" charset="0"/>
              </a:rPr>
              <a:t>​Take as many breaks as needed to create space for student success.​ </a:t>
            </a:r>
          </a:p>
          <a:p>
            <a:pPr algn="l" rtl="0" fontAlgn="base"/>
            <a:endParaRPr lang="en-US" b="0" i="1" dirty="0">
              <a:solidFill>
                <a:srgbClr val="000000"/>
              </a:solidFill>
              <a:effectLst/>
              <a:latin typeface="Calibri" panose="020F0502020204030204" pitchFamily="34" charset="0"/>
            </a:endParaRPr>
          </a:p>
          <a:p>
            <a:pPr defTabSz="966612">
              <a:defRPr/>
            </a:pPr>
            <a:r>
              <a:rPr lang="en-US" b="0" i="1" u="none" strike="noStrike" dirty="0">
                <a:solidFill>
                  <a:srgbClr val="000000"/>
                </a:solidFill>
                <a:effectLst/>
                <a:latin typeface="Calibri" panose="020F0502020204030204" pitchFamily="34" charset="0"/>
              </a:rPr>
              <a:t>There are 28 items in each content area. </a:t>
            </a:r>
            <a:r>
              <a:rPr lang="en-US" b="0" i="1" dirty="0">
                <a:solidFill>
                  <a:srgbClr val="000000"/>
                </a:solidFill>
                <a:effectLst/>
                <a:latin typeface="Calibri" panose="020F0502020204030204" pitchFamily="34" charset="0"/>
              </a:rPr>
              <a:t>Content areas can be administered in any order. Test items within each content MUST be presented in numerical order.​​ Complete all 28 items within a content area before moving on to the next content area.​ ​Once an item has been administered, the teacher and student cannot go back to that item.</a:t>
            </a:r>
          </a:p>
          <a:p>
            <a:endParaRPr lang="en-US" i="1" dirty="0"/>
          </a:p>
          <a:p>
            <a:pPr defTabSz="966612">
              <a:defRPr/>
            </a:pPr>
            <a:r>
              <a:rPr lang="en-US" b="1" i="1" dirty="0"/>
              <a:t>All students should have a way to respond (“response mode”). </a:t>
            </a:r>
            <a:r>
              <a:rPr lang="en-US" i="1" dirty="0"/>
              <a:t>​Students should respond to NAA items in their typical response mode used in daily communication and classroom instruction. If the teacher is unsure about a student's response mode, please reach out to the SEF &amp; SEA for assistance. </a:t>
            </a:r>
          </a:p>
          <a:p>
            <a:pPr defTabSz="966612">
              <a:defRPr/>
            </a:pPr>
            <a:endParaRPr lang="en-US" b="0" i="0" dirty="0">
              <a:solidFill>
                <a:srgbClr val="000000"/>
              </a:solidFill>
              <a:effectLst/>
              <a:latin typeface="Calibri" panose="020F0502020204030204" pitchFamily="34" charset="0"/>
            </a:endParaRPr>
          </a:p>
          <a:p>
            <a:pPr algn="l" rtl="0" fontAlgn="base"/>
            <a:endParaRPr lang="en-US" b="0" i="0" dirty="0">
              <a:solidFill>
                <a:srgbClr val="000000"/>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&gt;&gt;&gt;</a:t>
            </a:r>
          </a:p>
          <a:p>
            <a:pPr algn="l" rtl="0" fontAlgn="base"/>
            <a:r>
              <a:rPr lang="en-US" b="0" i="0" dirty="0">
                <a:solidFill>
                  <a:srgbClr val="000000"/>
                </a:solidFill>
                <a:effectLst/>
                <a:latin typeface="Calibri" panose="020F0502020204030204" pitchFamily="34" charset="0"/>
              </a:rPr>
              <a:t>Resources:</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--NVACS Connector Standards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r>
              <a:rPr lang="en-US" dirty="0">
                <a:latin typeface="Tw Cen MT"/>
                <a:hlinkClick r:id="rId3"/>
              </a:rPr>
              <a:t>https://doe.nv.gov/offices/inclusive-education/technical-assistance-and-professional-development/nevada-academic-content-standard-connectors</a:t>
            </a:r>
            <a:endParaRPr lang="en-US" dirty="0"/>
          </a:p>
        </p:txBody>
      </p:sp>
      <p:sp>
        <p:nvSpPr>
          <p:cNvPr id="7" name="Header Placeholder 6">
            <a:extLst>
              <a:ext uri="{FF2B5EF4-FFF2-40B4-BE49-F238E27FC236}">
                <a16:creationId xmlns:a16="http://schemas.microsoft.com/office/drawing/2014/main" id="{93B0447E-1AEC-B938-F7FB-4D565E905616}"/>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8" name="Date Placeholder 7">
            <a:extLst>
              <a:ext uri="{FF2B5EF4-FFF2-40B4-BE49-F238E27FC236}">
                <a16:creationId xmlns:a16="http://schemas.microsoft.com/office/drawing/2014/main" id="{3BA7A888-B7B3-020E-B46E-246471A4F2E3}"/>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4347150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Testing Staff</a:t>
            </a:r>
          </a:p>
          <a:p>
            <a:pPr defTabSz="1021806">
              <a:defRPr/>
            </a:pPr>
            <a:endParaRPr lang="en-US" sz="1400" dirty="0"/>
          </a:p>
          <a:p>
            <a:pPr defTabSz="1021806">
              <a:defRPr/>
            </a:pPr>
            <a:r>
              <a:rPr lang="en-US" sz="1400" b="1" i="1" dirty="0"/>
              <a:t>SAY:</a:t>
            </a:r>
          </a:p>
          <a:p>
            <a:pPr defTabSz="1021806">
              <a:defRPr/>
            </a:pPr>
            <a:r>
              <a:rPr lang="en-US" sz="1400" i="1" dirty="0"/>
              <a:t>Test Administrators will require one Test Ticket per student for transcribing all content areas of the assessment for that student. Test Tickets are secure materials and must be locked in secure storage when not in use.</a:t>
            </a:r>
          </a:p>
          <a:p>
            <a:pPr defTabSz="1021806">
              <a:defRPr/>
            </a:pPr>
            <a:endParaRPr lang="en-US" sz="1400" i="1" dirty="0"/>
          </a:p>
          <a:p>
            <a:pPr defTabSz="1021806">
              <a:defRPr/>
            </a:pPr>
            <a:r>
              <a:rPr lang="en-US" sz="1400" i="1" dirty="0"/>
              <a:t>STC and TA work together to ensure videos save correctly and playback successfully on a different computer.​</a:t>
            </a:r>
          </a:p>
          <a:p>
            <a:pPr defTabSz="1021806">
              <a:defRPr/>
            </a:pPr>
            <a:endParaRPr lang="en-US" sz="1400" dirty="0"/>
          </a:p>
          <a:p>
            <a:pPr defTabSz="1021806">
              <a:defRPr/>
            </a:pPr>
            <a:endParaRPr lang="en-US" sz="1400" b="1"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59</a:t>
            </a:fld>
            <a:endParaRPr lang="en-US" dirty="0"/>
          </a:p>
        </p:txBody>
      </p:sp>
      <p:sp>
        <p:nvSpPr>
          <p:cNvPr id="8" name="Header Placeholder 7">
            <a:extLst>
              <a:ext uri="{FF2B5EF4-FFF2-40B4-BE49-F238E27FC236}">
                <a16:creationId xmlns:a16="http://schemas.microsoft.com/office/drawing/2014/main" id="{3D287C6F-F43A-FA9E-4672-99553D780A5F}"/>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06ED25AF-427E-C0AC-5704-4B1040E74A89}"/>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82297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sz="1300" i="1" dirty="0"/>
              <a:t>Informational Slide</a:t>
            </a:r>
            <a:endParaRPr lang="en-US" sz="1300" dirty="0"/>
          </a:p>
          <a:p>
            <a:endParaRPr lang="en-US" dirty="0"/>
          </a:p>
          <a:p>
            <a:r>
              <a:rPr lang="en-US" dirty="0"/>
              <a:t>Notes:</a:t>
            </a:r>
          </a:p>
          <a:p>
            <a:r>
              <a:rPr lang="en-US" dirty="0"/>
              <a:t>ESSA requires states to assess not less than 95% of all students, and 95% of students in each subgroup, on the state’s Math and ELA assessments (20 USC §6311(c)(4)(E)(i)). Thus, Nevada expects the all-students group, as well as each of the 10 subgroups to achieve 95% participation rates on the state Math and ELA assessments, which includes the Summative (Smarter Balanced), NAA, and ACT with Writing assessments. There may be consequences in the NSPF for not meeting Math and/or ELA participation requirements. Science participation is not a factor in the NSPF, but these rates are reported to the U.S. Department of Education. </a:t>
            </a:r>
          </a:p>
          <a:p>
            <a:endParaRPr lang="en-US" dirty="0"/>
          </a:p>
          <a:p>
            <a:pPr defTabSz="966612">
              <a:defRPr/>
            </a:pPr>
            <a:r>
              <a:rPr lang="en-US" sz="1300" dirty="0"/>
              <a:t>--</a:t>
            </a:r>
            <a:r>
              <a:rPr lang="en-US" sz="1300" b="1" dirty="0"/>
              <a:t>Student Subgroups Used in the NSPF</a:t>
            </a:r>
          </a:p>
          <a:p>
            <a:pPr defTabSz="966612">
              <a:defRPr/>
            </a:pPr>
            <a:r>
              <a:rPr lang="en-US" sz="1300" dirty="0"/>
              <a:t>(7) Race/Ethnicity &gt; students are identified under one of seven racial/ethnic categories: American Indian/Alaska Native, Asian, Black/African American, Hispanic/Latino, Native Hawaiian/Pacific Islander, Two or More Races, and White</a:t>
            </a:r>
          </a:p>
          <a:p>
            <a:pPr defTabSz="966612">
              <a:defRPr/>
            </a:pPr>
            <a:r>
              <a:rPr lang="en-US" sz="1300" dirty="0"/>
              <a:t>(1) Students with Disabilities (IEP)</a:t>
            </a:r>
          </a:p>
          <a:p>
            <a:pPr defTabSz="966612">
              <a:defRPr/>
            </a:pPr>
            <a:r>
              <a:rPr lang="en-US" sz="1300" dirty="0"/>
              <a:t>(1) Current English Learners and Former English Learners (ELs)</a:t>
            </a:r>
          </a:p>
          <a:p>
            <a:pPr defTabSz="966612">
              <a:defRPr/>
            </a:pPr>
            <a:r>
              <a:rPr lang="en-US" sz="1300" dirty="0"/>
              <a:t>(1) Economically Disadvantaged (ED/FRL)</a:t>
            </a:r>
          </a:p>
          <a:p>
            <a:endParaRPr lang="en-US" dirty="0"/>
          </a:p>
          <a:p>
            <a:r>
              <a:rPr lang="en-US" dirty="0"/>
              <a:t>--Students participate</a:t>
            </a:r>
            <a:r>
              <a:rPr lang="en-US" baseline="0" dirty="0"/>
              <a:t> in EITHER all subject areas of the general assessment OR all subject areas of the alternate assessment for their grade level or in high school. </a:t>
            </a:r>
          </a:p>
          <a:p>
            <a:r>
              <a:rPr lang="en-US" baseline="0" dirty="0"/>
              <a:t>--Students may not participate in both the general and alternate assessments within the same school year.</a:t>
            </a:r>
          </a:p>
          <a:p>
            <a:pPr defTabSz="966612">
              <a:defRPr/>
            </a:pPr>
            <a:r>
              <a:rPr lang="en-US" baseline="0" dirty="0"/>
              <a:t>--A student must be eligible for the assessment on the day they begin testing and must finish with the same assessment. </a:t>
            </a:r>
          </a:p>
        </p:txBody>
      </p:sp>
      <p:sp>
        <p:nvSpPr>
          <p:cNvPr id="4" name="Slide Number Placeholder 3"/>
          <p:cNvSpPr>
            <a:spLocks noGrp="1"/>
          </p:cNvSpPr>
          <p:nvPr>
            <p:ph type="sldNum" sz="quarter" idx="10"/>
          </p:nvPr>
        </p:nvSpPr>
        <p:spPr/>
        <p:txBody>
          <a:bodyPr/>
          <a:lstStyle/>
          <a:p>
            <a:fld id="{40070099-B310-434B-83B3-0927A4AFAD9A}" type="slidenum">
              <a:rPr lang="en-US" smtClean="0"/>
              <a:t>6</a:t>
            </a:fld>
            <a:endParaRPr lang="en-US"/>
          </a:p>
        </p:txBody>
      </p:sp>
      <p:sp>
        <p:nvSpPr>
          <p:cNvPr id="8" name="Header Placeholder 7">
            <a:extLst>
              <a:ext uri="{FF2B5EF4-FFF2-40B4-BE49-F238E27FC236}">
                <a16:creationId xmlns:a16="http://schemas.microsoft.com/office/drawing/2014/main" id="{84CEA3F3-6EEB-14D7-7446-3F2D1CD88821}"/>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AD430B10-F63C-A658-6BD5-C142EE66F503}"/>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30303178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sz="1400" i="1" dirty="0"/>
              <a:t>Testing Staff</a:t>
            </a:r>
          </a:p>
          <a:p>
            <a:pPr defTabSz="1021806">
              <a:defRPr/>
            </a:pPr>
            <a:endParaRPr lang="en-US" i="1" dirty="0"/>
          </a:p>
          <a:p>
            <a:pPr defTabSz="1021806">
              <a:defRPr/>
            </a:pPr>
            <a:r>
              <a:rPr lang="en-US" b="1" i="1" dirty="0"/>
              <a:t>SAY:</a:t>
            </a:r>
            <a:endParaRPr lang="en-US" i="1" dirty="0"/>
          </a:p>
          <a:p>
            <a:pPr defTabSz="1021806">
              <a:defRPr/>
            </a:pPr>
            <a:r>
              <a:rPr lang="en-US" i="1" dirty="0"/>
              <a:t>The School Test Coordinator (STC) will instruct Test Administrators on transcribing responses into the DRC INSIGHT test engine and submitting student responses for scoring. </a:t>
            </a:r>
          </a:p>
          <a:p>
            <a:pPr defTabSz="1021806">
              <a:defRPr/>
            </a:pPr>
            <a:endParaRPr lang="en-US" i="1" dirty="0"/>
          </a:p>
          <a:p>
            <a:pPr defTabSz="1021806">
              <a:defRPr/>
            </a:pPr>
            <a:r>
              <a:rPr lang="en-US" i="1" dirty="0"/>
              <a:t>When ready the Test Administrator will…</a:t>
            </a:r>
          </a:p>
          <a:p>
            <a:pPr defTabSz="1021806">
              <a:defRPr/>
            </a:pPr>
            <a:r>
              <a:rPr lang="en-US" i="1" dirty="0"/>
              <a:t>1. Show STC completed answer sheet(s) for student(s) and request test ticket(s).</a:t>
            </a:r>
          </a:p>
          <a:p>
            <a:pPr defTabSz="1021806">
              <a:defRPr/>
            </a:pPr>
            <a:r>
              <a:rPr lang="en-US" i="1" dirty="0"/>
              <a:t>2. Choose a quiet location free from students and distractions; requires access to a student computer with DRC INSIGHT test application installed.</a:t>
            </a:r>
          </a:p>
          <a:p>
            <a:pPr defTabSz="1021806">
              <a:defRPr/>
            </a:pPr>
            <a:r>
              <a:rPr lang="en-US" i="1" dirty="0"/>
              <a:t>3. Log in with student’s test ticket and transcribe responses. ACCURATELY transcribe each student response into the appropriate response space that corresponds to the item number on the student’s response collection sheet.</a:t>
            </a:r>
          </a:p>
          <a:p>
            <a:pPr defTabSz="1021806">
              <a:defRPr/>
            </a:pPr>
            <a:r>
              <a:rPr lang="en-US" i="1" dirty="0"/>
              <a:t>4. Submit completed test(s).</a:t>
            </a:r>
          </a:p>
          <a:p>
            <a:pPr defTabSz="1021806">
              <a:defRPr/>
            </a:pPr>
            <a:endParaRPr lang="en-US" sz="1400" dirty="0"/>
          </a:p>
          <a:p>
            <a:pPr defTabSz="1021806">
              <a:defRPr/>
            </a:pPr>
            <a:endParaRPr lang="en-US" sz="1400"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60</a:t>
            </a:fld>
            <a:endParaRPr lang="en-US" dirty="0"/>
          </a:p>
        </p:txBody>
      </p:sp>
      <p:sp>
        <p:nvSpPr>
          <p:cNvPr id="8" name="Header Placeholder 7">
            <a:extLst>
              <a:ext uri="{FF2B5EF4-FFF2-40B4-BE49-F238E27FC236}">
                <a16:creationId xmlns:a16="http://schemas.microsoft.com/office/drawing/2014/main" id="{0E84A51C-2F70-4DAA-E6A5-F5BB4F8E5CC1}"/>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1CEF0533-D4C5-9F8B-DAA5-D64888EDE783}"/>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17936123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Testing Staff</a:t>
            </a:r>
          </a:p>
          <a:p>
            <a:pPr defTabSz="1021806">
              <a:defRPr/>
            </a:pPr>
            <a:endParaRPr lang="en-US" dirty="0"/>
          </a:p>
          <a:p>
            <a:pPr defTabSz="1021806">
              <a:defRPr/>
            </a:pPr>
            <a:r>
              <a:rPr lang="en-US" b="1" i="1" dirty="0"/>
              <a:t>SAY:</a:t>
            </a:r>
          </a:p>
          <a:p>
            <a:pPr defTabSz="1021806">
              <a:defRPr/>
            </a:pPr>
            <a:r>
              <a:rPr lang="en-US" i="1" dirty="0"/>
              <a:t>Instructions for video recording and transferring files are available from the SEF/SEA. Remember that each student’s videos must be saved to their own flash drive, AND the school must retain a copy of all recordings for each student. The school’s copy may include multiple students and must be </a:t>
            </a:r>
            <a:r>
              <a:rPr lang="en-US" b="1" i="1" dirty="0"/>
              <a:t>stored securely until September 30</a:t>
            </a:r>
            <a:r>
              <a:rPr lang="en-US" i="1" dirty="0"/>
              <a:t> of the same calendar year. </a:t>
            </a:r>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61</a:t>
            </a:fld>
            <a:endParaRPr lang="en-US" dirty="0"/>
          </a:p>
        </p:txBody>
      </p:sp>
      <p:sp>
        <p:nvSpPr>
          <p:cNvPr id="8" name="Header Placeholder 7">
            <a:extLst>
              <a:ext uri="{FF2B5EF4-FFF2-40B4-BE49-F238E27FC236}">
                <a16:creationId xmlns:a16="http://schemas.microsoft.com/office/drawing/2014/main" id="{D4BC34BA-2BAF-002F-19A7-7EEA285A5F04}"/>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6A6CB45A-A361-9B87-9E41-D3005DFF0F16}"/>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27955862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Testing Staff</a:t>
            </a:r>
          </a:p>
          <a:p>
            <a:endParaRPr lang="en-US" i="1" dirty="0"/>
          </a:p>
          <a:p>
            <a:r>
              <a:rPr lang="en-US" b="1" i="1" dirty="0"/>
              <a:t>SAY:</a:t>
            </a:r>
          </a:p>
          <a:p>
            <a:pPr defTabSz="966612">
              <a:defRPr/>
            </a:pPr>
            <a:r>
              <a:rPr lang="en-US" i="1" dirty="0"/>
              <a:t>This is a responsibility of the STC. Student Video Envelopes and nonscorable test materials can be packed in the same box. Affix a pink DRC Return Label which indicates scorable materials are enclosed. Affix a UPS Return Shipping label.</a:t>
            </a:r>
          </a:p>
          <a:p>
            <a:pPr defTabSz="966612">
              <a:defRPr/>
            </a:pPr>
            <a:r>
              <a:rPr lang="en-US" i="1" dirty="0"/>
              <a:t>Keep boxes in a secure location until handed off to UPS.</a:t>
            </a:r>
            <a:endParaRPr lang="en-US" dirty="0"/>
          </a:p>
          <a:p>
            <a:endParaRPr lang="en-US" dirty="0"/>
          </a:p>
          <a:p>
            <a:r>
              <a:rPr lang="en-US" dirty="0"/>
              <a:t>&gt;&gt;&gt;</a:t>
            </a:r>
          </a:p>
          <a:p>
            <a:r>
              <a:rPr lang="en-US" dirty="0"/>
              <a:t>Reference &gt; NAA TCM</a:t>
            </a:r>
          </a:p>
          <a:p>
            <a:r>
              <a:rPr lang="en-US" dirty="0"/>
              <a:t>Standard packaging process:</a:t>
            </a:r>
          </a:p>
          <a:p>
            <a:pPr marL="191589" indent="-191589">
              <a:buFont typeface="Arial" panose="020B0604020202020204" pitchFamily="34" charset="0"/>
              <a:buChar char="•"/>
            </a:pPr>
            <a:r>
              <a:rPr lang="en-US" dirty="0"/>
              <a:t>Place the Student Video Envelopes into a box and seal it using heavy-duty packing tape.</a:t>
            </a:r>
          </a:p>
          <a:p>
            <a:pPr marL="191589" indent="-191589">
              <a:buFont typeface="Arial" panose="020B0604020202020204" pitchFamily="34" charset="0"/>
              <a:buChar char="•"/>
            </a:pPr>
            <a:r>
              <a:rPr lang="en-US" dirty="0"/>
              <a:t>Affix a pink DRC Return Label to the box, indicating scorable materials (student videos) are enclosed.</a:t>
            </a:r>
          </a:p>
          <a:p>
            <a:pPr marL="191589" indent="-191589">
              <a:buFont typeface="Arial" panose="020B0604020202020204" pitchFamily="34" charset="0"/>
              <a:buChar char="•"/>
            </a:pPr>
            <a:r>
              <a:rPr lang="en-US" dirty="0"/>
              <a:t>Affix a UPS Return Shipping label.</a:t>
            </a:r>
          </a:p>
          <a:p>
            <a:pPr marL="191589" indent="-191589">
              <a:buFont typeface="Arial" panose="020B0604020202020204" pitchFamily="34" charset="0"/>
              <a:buChar char="•"/>
            </a:pPr>
            <a:r>
              <a:rPr lang="en-US" dirty="0"/>
              <a:t>Keep boxes in a secure location until handed off to UPS.</a:t>
            </a:r>
          </a:p>
          <a:p>
            <a:pPr marL="191589" indent="-191589">
              <a:buFont typeface="Arial" panose="020B0604020202020204" pitchFamily="34" charset="0"/>
              <a:buChar char="•"/>
            </a:pPr>
            <a:r>
              <a:rPr lang="en-US" dirty="0"/>
              <a:t>Place all other test materials into a box and seal it using heavy-duty packing tape. </a:t>
            </a:r>
          </a:p>
          <a:p>
            <a:pPr marL="191589" indent="-191589">
              <a:buFont typeface="Arial" panose="020B0604020202020204" pitchFamily="34" charset="0"/>
              <a:buChar char="•"/>
            </a:pPr>
            <a:r>
              <a:rPr lang="en-US" dirty="0"/>
              <a:t>Affix a white DRC Return Label to the box, indicating nonscorable materials are enclosed.</a:t>
            </a:r>
          </a:p>
          <a:p>
            <a:pPr marL="191589" indent="-191589">
              <a:buFont typeface="Arial" panose="020B0604020202020204" pitchFamily="34" charset="0"/>
              <a:buChar char="•"/>
            </a:pPr>
            <a:r>
              <a:rPr lang="en-US" dirty="0"/>
              <a:t>Affix a UPS Return Shipping label.</a:t>
            </a:r>
          </a:p>
          <a:p>
            <a:pPr marL="191589" indent="-191589">
              <a:buFont typeface="Arial" panose="020B0604020202020204" pitchFamily="34" charset="0"/>
              <a:buChar char="•"/>
            </a:pPr>
            <a:r>
              <a:rPr lang="en-US" dirty="0"/>
              <a:t>Keep boxes in a secure location until handed off to UPS.</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62</a:t>
            </a:fld>
            <a:endParaRPr lang="en-US" dirty="0"/>
          </a:p>
        </p:txBody>
      </p:sp>
      <p:sp>
        <p:nvSpPr>
          <p:cNvPr id="8" name="Header Placeholder 7">
            <a:extLst>
              <a:ext uri="{FF2B5EF4-FFF2-40B4-BE49-F238E27FC236}">
                <a16:creationId xmlns:a16="http://schemas.microsoft.com/office/drawing/2014/main" id="{226F2897-AC1F-475A-5050-55859AA21E79}"/>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0A82DAF5-E348-7E71-6BC3-A6CBD39DF641}"/>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37872613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sz="1300" i="1" dirty="0"/>
              <a:t>*</a:t>
            </a:r>
            <a:r>
              <a:rPr lang="en-US" sz="1300" i="1" dirty="0" err="1"/>
              <a:t>wcsd</a:t>
            </a:r>
            <a:endParaRPr lang="en-US" sz="1300" dirty="0"/>
          </a:p>
          <a:p>
            <a:endParaRPr lang="en-US" dirty="0"/>
          </a:p>
          <a:p>
            <a:r>
              <a:rPr lang="en-US" dirty="0"/>
              <a:t>The Department of Assessment provides guidance and support to schools administering Nevada accountability assessments.</a:t>
            </a:r>
          </a:p>
        </p:txBody>
      </p:sp>
      <p:sp>
        <p:nvSpPr>
          <p:cNvPr id="5" name="Slide Number Placeholder 4"/>
          <p:cNvSpPr>
            <a:spLocks noGrp="1"/>
          </p:cNvSpPr>
          <p:nvPr>
            <p:ph type="sldNum" sz="quarter" idx="5"/>
          </p:nvPr>
        </p:nvSpPr>
        <p:spPr/>
        <p:txBody>
          <a:bodyPr/>
          <a:lstStyle/>
          <a:p>
            <a:pPr>
              <a:defRPr/>
            </a:pPr>
            <a:fld id="{EEAD5179-4E31-3342-AEEB-07BCC66EB87E}" type="slidenum">
              <a:rPr lang="en-US" smtClean="0"/>
              <a:pPr>
                <a:defRPr/>
              </a:pPr>
              <a:t>63</a:t>
            </a:fld>
            <a:endParaRPr lang="en-US" dirty="0"/>
          </a:p>
        </p:txBody>
      </p:sp>
      <p:sp>
        <p:nvSpPr>
          <p:cNvPr id="8" name="Header Placeholder 7">
            <a:extLst>
              <a:ext uri="{FF2B5EF4-FFF2-40B4-BE49-F238E27FC236}">
                <a16:creationId xmlns:a16="http://schemas.microsoft.com/office/drawing/2014/main" id="{8C1CD778-D442-2F4E-7429-5E5258859103}"/>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A341B33D-7923-E3A7-0795-4208A458925A}"/>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40447526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sz="1400" i="1" dirty="0"/>
              <a:t>*</a:t>
            </a:r>
            <a:r>
              <a:rPr lang="en-US" sz="1400" i="1" dirty="0" err="1"/>
              <a:t>wcsd</a:t>
            </a:r>
            <a:endParaRPr lang="en-US" sz="1400" dirty="0"/>
          </a:p>
          <a:p>
            <a:pPr defTabSz="1021806">
              <a:defRPr/>
            </a:pPr>
            <a:endParaRPr lang="en-US" b="0" i="1" dirty="0"/>
          </a:p>
          <a:p>
            <a:pPr defTabSz="1021806">
              <a:defRPr/>
            </a:pPr>
            <a:r>
              <a:rPr lang="en-US" b="0" i="1" dirty="0"/>
              <a:t>Test item concerns are reported directly to DRC Nevada Help Desk. </a:t>
            </a:r>
          </a:p>
          <a:p>
            <a:pPr defTabSz="1021806">
              <a:defRPr/>
            </a:pPr>
            <a:r>
              <a:rPr lang="en-US" b="0" i="1" dirty="0"/>
              <a:t>Call: 1-866-588-4978</a:t>
            </a:r>
          </a:p>
          <a:p>
            <a:pPr defTabSz="1021806">
              <a:defRPr/>
            </a:pPr>
            <a:endParaRPr lang="en-US" b="0" dirty="0"/>
          </a:p>
          <a:p>
            <a:pPr defTabSz="1021806">
              <a:defRPr/>
            </a:pPr>
            <a:r>
              <a:rPr lang="en-US" b="0" dirty="0"/>
              <a:t>Suspected Issue with Test Item During Testing</a:t>
            </a:r>
          </a:p>
          <a:p>
            <a:pPr defTabSz="1021806">
              <a:defRPr/>
            </a:pPr>
            <a:r>
              <a:rPr lang="en-US" b="0" dirty="0"/>
              <a:t>Be prepared to provide:</a:t>
            </a:r>
          </a:p>
          <a:p>
            <a:pPr defTabSz="1021806">
              <a:defRPr/>
            </a:pPr>
            <a:r>
              <a:rPr lang="en-US" b="0" dirty="0"/>
              <a:t>--Student Name, Student State ID, Grade Level</a:t>
            </a:r>
          </a:p>
          <a:p>
            <a:pPr defTabSz="1021806">
              <a:defRPr/>
            </a:pPr>
            <a:r>
              <a:rPr lang="en-US" b="0" dirty="0"/>
              <a:t>--Test (name, part, test session), Question Number, Issue/Concern</a:t>
            </a:r>
          </a:p>
          <a:p>
            <a:pPr defTabSz="1021806">
              <a:defRPr/>
            </a:pPr>
            <a:endParaRPr lang="en-US" b="0" dirty="0"/>
          </a:p>
          <a:p>
            <a:pPr defTabSz="1021806">
              <a:defRPr/>
            </a:pPr>
            <a:endParaRPr lang="en-US" b="0" dirty="0"/>
          </a:p>
          <a:p>
            <a:endParaRPr lang="en-US" dirty="0"/>
          </a:p>
        </p:txBody>
      </p:sp>
      <p:sp>
        <p:nvSpPr>
          <p:cNvPr id="7" name="Slide Number Placeholder 6"/>
          <p:cNvSpPr>
            <a:spLocks noGrp="1"/>
          </p:cNvSpPr>
          <p:nvPr>
            <p:ph type="sldNum" sz="quarter" idx="5"/>
          </p:nvPr>
        </p:nvSpPr>
        <p:spPr/>
        <p:txBody>
          <a:bodyPr/>
          <a:lstStyle/>
          <a:p>
            <a:pPr defTabSz="1021806">
              <a:defRPr/>
            </a:pPr>
            <a:fld id="{2DD9EC2F-F474-46B9-BC6A-C84C3C89F661}" type="slidenum">
              <a:rPr lang="en-US">
                <a:solidFill>
                  <a:prstClr val="black"/>
                </a:solidFill>
                <a:latin typeface="Calibri"/>
              </a:rPr>
              <a:pPr defTabSz="1021806">
                <a:defRPr/>
              </a:pPr>
              <a:t>64</a:t>
            </a:fld>
            <a:endParaRPr lang="en-US" dirty="0">
              <a:solidFill>
                <a:prstClr val="black"/>
              </a:solidFill>
              <a:latin typeface="Calibri"/>
            </a:endParaRPr>
          </a:p>
        </p:txBody>
      </p:sp>
      <p:sp>
        <p:nvSpPr>
          <p:cNvPr id="8" name="Header Placeholder 7">
            <a:extLst>
              <a:ext uri="{FF2B5EF4-FFF2-40B4-BE49-F238E27FC236}">
                <a16:creationId xmlns:a16="http://schemas.microsoft.com/office/drawing/2014/main" id="{E2E97264-36FA-2387-8834-9F554CB99944}"/>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DD7818DA-2D74-FD82-0DD9-229440CAE16C}"/>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1022938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sz="1400" i="1" dirty="0"/>
              <a:t>*</a:t>
            </a:r>
            <a:r>
              <a:rPr lang="en-US" sz="1400" i="1" dirty="0" err="1"/>
              <a:t>wcsd</a:t>
            </a:r>
            <a:endParaRPr lang="en-US" sz="1400" dirty="0"/>
          </a:p>
        </p:txBody>
      </p:sp>
      <p:sp>
        <p:nvSpPr>
          <p:cNvPr id="5" name="Slide Number Placeholder 4"/>
          <p:cNvSpPr>
            <a:spLocks noGrp="1"/>
          </p:cNvSpPr>
          <p:nvPr>
            <p:ph type="sldNum" sz="quarter" idx="5"/>
          </p:nvPr>
        </p:nvSpPr>
        <p:spPr/>
        <p:txBody>
          <a:bodyPr/>
          <a:lstStyle/>
          <a:p>
            <a:pPr>
              <a:defRPr/>
            </a:pPr>
            <a:fld id="{EEAD5179-4E31-3342-AEEB-07BCC66EB87E}" type="slidenum">
              <a:rPr lang="en-US" smtClean="0"/>
              <a:pPr>
                <a:defRPr/>
              </a:pPr>
              <a:t>65</a:t>
            </a:fld>
            <a:endParaRPr lang="en-US" dirty="0"/>
          </a:p>
        </p:txBody>
      </p:sp>
      <p:sp>
        <p:nvSpPr>
          <p:cNvPr id="8" name="Header Placeholder 7">
            <a:extLst>
              <a:ext uri="{FF2B5EF4-FFF2-40B4-BE49-F238E27FC236}">
                <a16:creationId xmlns:a16="http://schemas.microsoft.com/office/drawing/2014/main" id="{66BF9230-632B-DA4F-1A08-E20958404F41}"/>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A6D2B146-2F0A-F78B-9A83-A2B0822385E7}"/>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864396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sz="1300" i="1" dirty="0"/>
              <a:t>Informational Slide</a:t>
            </a:r>
            <a:endParaRPr lang="en-US" sz="1300" dirty="0"/>
          </a:p>
          <a:p>
            <a:endParaRPr lang="en-US" dirty="0"/>
          </a:p>
          <a:p>
            <a:r>
              <a:rPr lang="en-US" dirty="0"/>
              <a:t>Notes:</a:t>
            </a:r>
          </a:p>
          <a:p>
            <a:r>
              <a:rPr lang="en-US" sz="1300" b="1" dirty="0"/>
              <a:t>B.I.G./Business Intelligence Gateway </a:t>
            </a:r>
            <a:r>
              <a:rPr lang="en-US" sz="1300" dirty="0"/>
              <a:t>functions within the WCSD network only and is accessible to active WCSD staff based on their hired position/role.</a:t>
            </a:r>
          </a:p>
          <a:p>
            <a:endParaRPr lang="en-US" sz="1300" dirty="0"/>
          </a:p>
          <a:p>
            <a:r>
              <a:rPr lang="en-US" sz="1300" dirty="0"/>
              <a:t>B.I.G. FAQs</a:t>
            </a:r>
          </a:p>
          <a:p>
            <a:pPr marL="181240" indent="-181240">
              <a:buFont typeface="Arial" panose="020B0604020202020204" pitchFamily="34" charset="0"/>
              <a:buChar char="•"/>
            </a:pPr>
            <a:r>
              <a:rPr lang="en-US" sz="1300" b="1" i="1" dirty="0"/>
              <a:t>If you have a question pertaining to report content or functionality: </a:t>
            </a:r>
          </a:p>
          <a:p>
            <a:r>
              <a:rPr lang="en-US" sz="1300" i="1" dirty="0"/>
              <a:t>--Please contact the Office of Accountability: OfficeOfAccountability@washoeschools.net</a:t>
            </a:r>
          </a:p>
          <a:p>
            <a:r>
              <a:rPr lang="en-US" sz="1300" i="1" dirty="0"/>
              <a:t> </a:t>
            </a:r>
          </a:p>
          <a:p>
            <a:pPr marL="181240" indent="-181240">
              <a:buFont typeface="Arial" panose="020B0604020202020204" pitchFamily="34" charset="0"/>
              <a:buChar char="•"/>
            </a:pPr>
            <a:r>
              <a:rPr lang="en-US" sz="1300" b="1" i="1" dirty="0"/>
              <a:t>If you need to request different schools, change schools or remove schools from your BIG experience:</a:t>
            </a:r>
          </a:p>
          <a:p>
            <a:r>
              <a:rPr lang="en-US" sz="1300" i="1" dirty="0"/>
              <a:t>--Your rights in BIG are based on your right from Infinite Campus.</a:t>
            </a:r>
          </a:p>
          <a:p>
            <a:r>
              <a:rPr lang="en-US" sz="1300" i="1" dirty="0"/>
              <a:t>--Contact the IT Help Desk at 1.775.789.3456 and request that your Infinite Campus rights are updated.  Once this change is made in Infinite Campus, your school view will change in BIG (typically, within 24 hours).</a:t>
            </a:r>
          </a:p>
          <a:p>
            <a:endParaRPr lang="en-US" dirty="0"/>
          </a:p>
        </p:txBody>
      </p:sp>
      <p:sp>
        <p:nvSpPr>
          <p:cNvPr id="4" name="Slide Number Placeholder 3"/>
          <p:cNvSpPr>
            <a:spLocks noGrp="1"/>
          </p:cNvSpPr>
          <p:nvPr>
            <p:ph type="sldNum" sz="quarter" idx="10"/>
          </p:nvPr>
        </p:nvSpPr>
        <p:spPr/>
        <p:txBody>
          <a:bodyPr/>
          <a:lstStyle/>
          <a:p>
            <a:fld id="{40070099-B310-434B-83B3-0927A4AFAD9A}" type="slidenum">
              <a:rPr lang="en-US" smtClean="0"/>
              <a:t>7</a:t>
            </a:fld>
            <a:endParaRPr lang="en-US"/>
          </a:p>
        </p:txBody>
      </p:sp>
      <p:sp>
        <p:nvSpPr>
          <p:cNvPr id="8" name="Header Placeholder 7">
            <a:extLst>
              <a:ext uri="{FF2B5EF4-FFF2-40B4-BE49-F238E27FC236}">
                <a16:creationId xmlns:a16="http://schemas.microsoft.com/office/drawing/2014/main" id="{74829F72-A49E-63C5-B3EC-D7E2D58895D2}"/>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58772245-DFE4-79C3-12FB-5B1D59A888F2}"/>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4279682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i="1" dirty="0"/>
              <a:t>Testing Staff</a:t>
            </a:r>
          </a:p>
          <a:p>
            <a:pPr defTabSz="1021806">
              <a:defRPr/>
            </a:pPr>
            <a:endParaRPr lang="en-US" dirty="0"/>
          </a:p>
          <a:p>
            <a:pPr defTabSz="1021806">
              <a:defRPr/>
            </a:pPr>
            <a:r>
              <a:rPr lang="en-US" b="1" i="1" dirty="0"/>
              <a:t>SAY:</a:t>
            </a:r>
          </a:p>
          <a:p>
            <a:pPr defTabSz="1021806">
              <a:defRPr/>
            </a:pPr>
            <a:r>
              <a:rPr lang="en-US" i="1" dirty="0"/>
              <a:t>Before testing, all testing staff will review test security procedures. Test administrators should read the TAM in advance and tab or highlight pages containing the checklist and scripted read-aloud instructions.</a:t>
            </a:r>
          </a:p>
          <a:p>
            <a:pPr defTabSz="1021806">
              <a:defRPr/>
            </a:pPr>
            <a:endParaRPr lang="en-US" dirty="0"/>
          </a:p>
          <a:p>
            <a:pPr defTabSz="1021806">
              <a:defRPr/>
            </a:pPr>
            <a:r>
              <a:rPr lang="en-US" dirty="0"/>
              <a:t>Prepare for Test Administration:</a:t>
            </a:r>
          </a:p>
          <a:p>
            <a:pPr defTabSz="1021806">
              <a:defRPr/>
            </a:pPr>
            <a:r>
              <a:rPr lang="en-US" dirty="0"/>
              <a:t>_NDE Test Security Procedures</a:t>
            </a:r>
          </a:p>
          <a:p>
            <a:pPr defTabSz="1021806">
              <a:defRPr/>
            </a:pPr>
            <a:r>
              <a:rPr lang="en-US" dirty="0"/>
              <a:t>_WCSD Primer (all testing staff)</a:t>
            </a:r>
          </a:p>
          <a:p>
            <a:pPr defTabSz="1021806">
              <a:defRPr/>
            </a:pPr>
            <a:r>
              <a:rPr lang="en-US" dirty="0"/>
              <a:t>_Usability, Accessibility, and Accommodations Guide (UAAG)</a:t>
            </a:r>
          </a:p>
          <a:p>
            <a:pPr defTabSz="1021806">
              <a:defRPr/>
            </a:pPr>
            <a:r>
              <a:rPr lang="en-US" dirty="0"/>
              <a:t>_NDE Test Security &amp; Administration video (all personnel)</a:t>
            </a:r>
          </a:p>
          <a:p>
            <a:pPr defTabSz="1021806">
              <a:defRPr/>
            </a:pPr>
            <a:r>
              <a:rPr lang="en-US" dirty="0"/>
              <a:t>_Test Administrator's Manual (TAM) </a:t>
            </a:r>
          </a:p>
          <a:p>
            <a:pPr defTabSz="1021806">
              <a:defRPr/>
            </a:pPr>
            <a:r>
              <a:rPr lang="en-US" dirty="0"/>
              <a:t>_Test Coordinator’s Manual (TCM) </a:t>
            </a:r>
          </a:p>
          <a:p>
            <a:pPr defTabSz="1021806">
              <a:defRPr/>
            </a:pPr>
            <a:r>
              <a:rPr lang="en-US" dirty="0"/>
              <a:t>Assessment &gt; Testing Program - Resources: </a:t>
            </a:r>
            <a:r>
              <a:rPr lang="en-US" dirty="0">
                <a:hlinkClick r:id="rId3"/>
              </a:rPr>
              <a:t>https://www.washoeschools.net/Page/1247</a:t>
            </a:r>
            <a:r>
              <a:rPr lang="en-US" dirty="0"/>
              <a:t> </a:t>
            </a:r>
          </a:p>
        </p:txBody>
      </p:sp>
      <p:sp>
        <p:nvSpPr>
          <p:cNvPr id="7" name="Slide Number Placeholder 6"/>
          <p:cNvSpPr>
            <a:spLocks noGrp="1"/>
          </p:cNvSpPr>
          <p:nvPr>
            <p:ph type="sldNum" sz="quarter" idx="13"/>
          </p:nvPr>
        </p:nvSpPr>
        <p:spPr/>
        <p:txBody>
          <a:bodyPr/>
          <a:lstStyle/>
          <a:p>
            <a:pPr defTabSz="1021806">
              <a:defRPr/>
            </a:pPr>
            <a:fld id="{2DD9EC2F-F474-46B9-BC6A-C84C3C89F661}" type="slidenum">
              <a:rPr lang="en-US">
                <a:solidFill>
                  <a:prstClr val="black"/>
                </a:solidFill>
                <a:latin typeface="Calibri"/>
              </a:rPr>
              <a:pPr defTabSz="1021806">
                <a:defRPr/>
              </a:pPr>
              <a:t>8</a:t>
            </a:fld>
            <a:endParaRPr lang="en-US" dirty="0">
              <a:solidFill>
                <a:prstClr val="black"/>
              </a:solidFill>
              <a:latin typeface="Calibri"/>
            </a:endParaRPr>
          </a:p>
        </p:txBody>
      </p:sp>
      <p:sp>
        <p:nvSpPr>
          <p:cNvPr id="6" name="Header Placeholder 5">
            <a:extLst>
              <a:ext uri="{FF2B5EF4-FFF2-40B4-BE49-F238E27FC236}">
                <a16:creationId xmlns:a16="http://schemas.microsoft.com/office/drawing/2014/main" id="{E9C502DF-351C-8C15-F47B-77AA3FB897F0}"/>
              </a:ext>
            </a:extLst>
          </p:cNvPr>
          <p:cNvSpPr>
            <a:spLocks noGrp="1"/>
          </p:cNvSpPr>
          <p:nvPr>
            <p:ph type="hdr" sz="quarter"/>
          </p:nvPr>
        </p:nvSpPr>
        <p:spPr/>
        <p:txBody>
          <a:bodyPr/>
          <a:lstStyle/>
          <a:p>
            <a:pPr>
              <a:defRPr/>
            </a:pPr>
            <a:r>
              <a:rPr lang="en-US"/>
              <a:t>WCSD STC Training - Nevada CRT &amp; NAA Spring 2025</a:t>
            </a:r>
            <a:endParaRPr lang="en-US" dirty="0"/>
          </a:p>
        </p:txBody>
      </p:sp>
      <p:sp>
        <p:nvSpPr>
          <p:cNvPr id="9" name="Date Placeholder 8">
            <a:extLst>
              <a:ext uri="{FF2B5EF4-FFF2-40B4-BE49-F238E27FC236}">
                <a16:creationId xmlns:a16="http://schemas.microsoft.com/office/drawing/2014/main" id="{84FEA722-0354-DC0F-0858-CFE21C89F8FD}"/>
              </a:ext>
            </a:extLst>
          </p:cNvPr>
          <p:cNvSpPr>
            <a:spLocks noGrp="1"/>
          </p:cNvSpPr>
          <p:nvPr>
            <p:ph type="dt" idx="1"/>
          </p:nvPr>
        </p:nvSpPr>
        <p:spPr/>
        <p:txBody>
          <a:bodyPr/>
          <a:lstStyle/>
          <a:p>
            <a:pPr>
              <a:defRPr/>
            </a:pPr>
            <a:r>
              <a:rPr lang="en-US"/>
              <a:t>February 2025</a:t>
            </a:r>
            <a:endParaRPr lang="en-US" dirty="0"/>
          </a:p>
        </p:txBody>
      </p:sp>
    </p:spTree>
    <p:extLst>
      <p:ext uri="{BB962C8B-B14F-4D97-AF65-F5344CB8AC3E}">
        <p14:creationId xmlns:p14="http://schemas.microsoft.com/office/powerpoint/2010/main" val="3040894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i="1" dirty="0"/>
              <a:t>Testing Staff</a:t>
            </a:r>
          </a:p>
          <a:p>
            <a:pPr defTabSz="966612">
              <a:defRPr/>
            </a:pPr>
            <a:endParaRPr lang="en-US" sz="1300" i="0" dirty="0"/>
          </a:p>
          <a:p>
            <a:pPr defTabSz="966612">
              <a:defRPr/>
            </a:pPr>
            <a:r>
              <a:rPr lang="en-US" sz="1300" b="1" i="1" dirty="0"/>
              <a:t>SAY:</a:t>
            </a:r>
          </a:p>
          <a:p>
            <a:pPr defTabSz="966612">
              <a:defRPr/>
            </a:pPr>
            <a:r>
              <a:rPr lang="en-US" sz="1300" i="1" dirty="0"/>
              <a:t>The DRC INSIGHT Portal and DRC INSIGHT Test Engine are secure systems used for the administration and delivery of the Nevada assessments. Security features protect student and test information to ensure the validity and reliability of assessment results.</a:t>
            </a:r>
          </a:p>
        </p:txBody>
      </p:sp>
      <p:sp>
        <p:nvSpPr>
          <p:cNvPr id="4" name="Date Placeholder 3"/>
          <p:cNvSpPr>
            <a:spLocks noGrp="1"/>
          </p:cNvSpPr>
          <p:nvPr>
            <p:ph type="dt" idx="1"/>
          </p:nvPr>
        </p:nvSpPr>
        <p:spPr/>
        <p:txBody>
          <a:bodyPr/>
          <a:lstStyle/>
          <a:p>
            <a:pPr>
              <a:defRPr/>
            </a:pPr>
            <a:r>
              <a:rPr lang="en-US"/>
              <a:t>Spring CRT-NAA</a:t>
            </a:r>
            <a:endParaRPr lang="en-US" dirty="0"/>
          </a:p>
        </p:txBody>
      </p:sp>
      <p:sp>
        <p:nvSpPr>
          <p:cNvPr id="5" name="Slide Number Placeholder 4"/>
          <p:cNvSpPr>
            <a:spLocks noGrp="1"/>
          </p:cNvSpPr>
          <p:nvPr>
            <p:ph type="sldNum" sz="quarter" idx="5"/>
          </p:nvPr>
        </p:nvSpPr>
        <p:spPr/>
        <p:txBody>
          <a:bodyPr/>
          <a:lstStyle/>
          <a:p>
            <a:pPr>
              <a:defRPr/>
            </a:pPr>
            <a:fld id="{EEAD5179-4E31-3342-AEEB-07BCC66EB87E}" type="slidenum">
              <a:rPr lang="en-US" smtClean="0"/>
              <a:pPr>
                <a:defRPr/>
              </a:pPr>
              <a:t>9</a:t>
            </a:fld>
            <a:endParaRPr lang="en-US" dirty="0"/>
          </a:p>
        </p:txBody>
      </p:sp>
    </p:spTree>
    <p:extLst>
      <p:ext uri="{BB962C8B-B14F-4D97-AF65-F5344CB8AC3E}">
        <p14:creationId xmlns:p14="http://schemas.microsoft.com/office/powerpoint/2010/main" val="3604628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in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E93207-D266-4E47-95D2-8128BD4A4B09}"/>
              </a:ext>
            </a:extLst>
          </p:cNvPr>
          <p:cNvSpPr/>
          <p:nvPr userDrawn="1"/>
        </p:nvSpPr>
        <p:spPr>
          <a:xfrm>
            <a:off x="0" y="6200775"/>
            <a:ext cx="12198350" cy="6683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5" name="Straight Connector 4">
            <a:extLst>
              <a:ext uri="{FF2B5EF4-FFF2-40B4-BE49-F238E27FC236}">
                <a16:creationId xmlns:a16="http://schemas.microsoft.com/office/drawing/2014/main" id="{17C8FF57-39AC-AD47-AB9F-0C3B88252B02}"/>
              </a:ext>
            </a:extLst>
          </p:cNvPr>
          <p:cNvCxnSpPr>
            <a:cxnSpLocks/>
          </p:cNvCxnSpPr>
          <p:nvPr userDrawn="1"/>
        </p:nvCxnSpPr>
        <p:spPr>
          <a:xfrm>
            <a:off x="515938" y="1096963"/>
            <a:ext cx="11315700" cy="0"/>
          </a:xfrm>
          <a:prstGeom prst="line">
            <a:avLst/>
          </a:prstGeom>
          <a:ln w="15875">
            <a:solidFill>
              <a:srgbClr val="37A7D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8256"/>
            <a:ext cx="10515600" cy="1078703"/>
          </a:xfrm>
        </p:spPr>
        <p:txBody>
          <a:bodyPr>
            <a:normAutofit/>
          </a:bodyPr>
          <a:lstStyle>
            <a:lvl1pPr>
              <a:defRPr sz="2800" b="1" i="0" baseline="0">
                <a:solidFill>
                  <a:schemeClr val="tx1">
                    <a:lumMod val="75000"/>
                    <a:lumOff val="25000"/>
                  </a:schemeClr>
                </a:solidFill>
                <a:latin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838200" y="1656952"/>
            <a:ext cx="10515600" cy="4351338"/>
          </a:xfrm>
        </p:spPr>
        <p:txBody>
          <a:bodyPr/>
          <a:lstStyle>
            <a:lvl1pPr>
              <a:defRPr b="0" i="0">
                <a:latin typeface="Calibri" panose="020F0502020204030204" pitchFamily="34" charset="0"/>
              </a:defRPr>
            </a:lvl1pPr>
            <a:lvl2pPr>
              <a:defRPr b="0" i="0">
                <a:latin typeface="Calibri" panose="020F0502020204030204" pitchFamily="34" charset="0"/>
              </a:defRPr>
            </a:lvl2pPr>
            <a:lvl3pPr>
              <a:defRPr b="0" i="0">
                <a:latin typeface="Calibri" panose="020F0502020204030204" pitchFamily="34" charset="0"/>
              </a:defRPr>
            </a:lvl3pPr>
            <a:lvl4pPr>
              <a:defRPr b="0" i="0">
                <a:latin typeface="Calibri" panose="020F0502020204030204" pitchFamily="34" charset="0"/>
              </a:defRPr>
            </a:lvl4pPr>
            <a:lvl5pPr>
              <a:defRPr b="0"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814204F1-410C-5E4B-AA85-E2DEDFCA957E}"/>
              </a:ext>
            </a:extLst>
          </p:cNvPr>
          <p:cNvSpPr>
            <a:spLocks noGrp="1"/>
          </p:cNvSpPr>
          <p:nvPr>
            <p:ph type="dt" sz="half" idx="10"/>
          </p:nvPr>
        </p:nvSpPr>
        <p:spPr/>
        <p:txBody>
          <a:bodyPr/>
          <a:lstStyle>
            <a:lvl1pPr>
              <a:defRPr/>
            </a:lvl1pPr>
          </a:lstStyle>
          <a:p>
            <a:pPr>
              <a:defRPr/>
            </a:pPr>
            <a:endParaRPr lang="en-US" dirty="0"/>
          </a:p>
        </p:txBody>
      </p:sp>
      <p:sp>
        <p:nvSpPr>
          <p:cNvPr id="8" name="Footer Placeholder 4">
            <a:extLst>
              <a:ext uri="{FF2B5EF4-FFF2-40B4-BE49-F238E27FC236}">
                <a16:creationId xmlns:a16="http://schemas.microsoft.com/office/drawing/2014/main" id="{D0D5454C-2E9D-6247-9807-F6BCD1119E9F}"/>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141AB392-CD97-464E-A2CC-0F40C7EF9253}"/>
              </a:ext>
            </a:extLst>
          </p:cNvPr>
          <p:cNvSpPr>
            <a:spLocks noGrp="1"/>
          </p:cNvSpPr>
          <p:nvPr>
            <p:ph type="sldNum" sz="quarter" idx="12"/>
          </p:nvPr>
        </p:nvSpPr>
        <p:spPr/>
        <p:txBody>
          <a:bodyPr/>
          <a:lstStyle>
            <a:lvl1pPr>
              <a:defRPr/>
            </a:lvl1pPr>
          </a:lstStyle>
          <a:p>
            <a:pPr>
              <a:defRPr/>
            </a:pPr>
            <a:fld id="{6AEC214C-A56B-9540-8AEB-8257408B4110}" type="slidenum">
              <a:rPr lang="en-US"/>
              <a:pPr>
                <a:defRPr/>
              </a:pPr>
              <a:t>‹#›</a:t>
            </a:fld>
            <a:endParaRPr lang="en-US" dirty="0"/>
          </a:p>
        </p:txBody>
      </p:sp>
    </p:spTree>
    <p:extLst>
      <p:ext uri="{BB962C8B-B14F-4D97-AF65-F5344CB8AC3E}">
        <p14:creationId xmlns:p14="http://schemas.microsoft.com/office/powerpoint/2010/main" val="3151283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EC0DA7-1509-2C42-BE8E-5B2BDA301215}"/>
              </a:ext>
            </a:extLst>
          </p:cNvPr>
          <p:cNvSpPr/>
          <p:nvPr userDrawn="1"/>
        </p:nvSpPr>
        <p:spPr>
          <a:xfrm>
            <a:off x="4419601" y="0"/>
            <a:ext cx="7772400" cy="6875463"/>
          </a:xfrm>
          <a:prstGeom prst="rect">
            <a:avLst/>
          </a:prstGeom>
          <a:solidFill>
            <a:srgbClr val="6861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6" name="Straight Connector 5">
            <a:extLst>
              <a:ext uri="{FF2B5EF4-FFF2-40B4-BE49-F238E27FC236}">
                <a16:creationId xmlns:a16="http://schemas.microsoft.com/office/drawing/2014/main" id="{C1D3AEBE-FE6D-BB4F-9DB6-67CE466D9605}"/>
              </a:ext>
            </a:extLst>
          </p:cNvPr>
          <p:cNvCxnSpPr>
            <a:cxnSpLocks/>
          </p:cNvCxnSpPr>
          <p:nvPr userDrawn="1"/>
        </p:nvCxnSpPr>
        <p:spPr>
          <a:xfrm>
            <a:off x="4822371" y="1096963"/>
            <a:ext cx="686162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94934" y="1096962"/>
            <a:ext cx="3198812" cy="4952145"/>
          </a:xfrm>
        </p:spPr>
        <p:txBody>
          <a:bodyPr anchor="ctr" anchorCtr="0"/>
          <a:lstStyle>
            <a:lvl1pPr>
              <a:defRPr sz="3200" b="1">
                <a:solidFill>
                  <a:schemeClr val="accent5"/>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5099126" y="1284289"/>
            <a:ext cx="5543167" cy="4522788"/>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a:extLst>
              <a:ext uri="{FF2B5EF4-FFF2-40B4-BE49-F238E27FC236}">
                <a16:creationId xmlns:a16="http://schemas.microsoft.com/office/drawing/2014/main" id="{90EAAA8C-DD5A-7647-9A47-FB1370E1790A}"/>
              </a:ext>
            </a:extLst>
          </p:cNvPr>
          <p:cNvSpPr>
            <a:spLocks noGrp="1"/>
          </p:cNvSpPr>
          <p:nvPr>
            <p:ph type="dt" sz="half" idx="10"/>
          </p:nvPr>
        </p:nvSpPr>
        <p:spPr/>
        <p:txBody>
          <a:bodyPr/>
          <a:lstStyle>
            <a:lvl1pPr>
              <a:defRPr/>
            </a:lvl1pPr>
          </a:lstStyle>
          <a:p>
            <a:pPr>
              <a:defRPr/>
            </a:pPr>
            <a:endParaRPr lang="en-US" dirty="0"/>
          </a:p>
        </p:txBody>
      </p:sp>
      <p:sp>
        <p:nvSpPr>
          <p:cNvPr id="9" name="Footer Placeholder 5">
            <a:extLst>
              <a:ext uri="{FF2B5EF4-FFF2-40B4-BE49-F238E27FC236}">
                <a16:creationId xmlns:a16="http://schemas.microsoft.com/office/drawing/2014/main" id="{A1E80DBA-C881-9A47-AD43-45C20BAD69B7}"/>
              </a:ext>
            </a:extLst>
          </p:cNvPr>
          <p:cNvSpPr>
            <a:spLocks noGrp="1"/>
          </p:cNvSpPr>
          <p:nvPr>
            <p:ph type="ftr" sz="quarter" idx="11"/>
          </p:nvPr>
        </p:nvSpPr>
        <p:spPr/>
        <p:txBody>
          <a:bodyPr/>
          <a:lstStyle>
            <a:lvl1pPr>
              <a:defRPr/>
            </a:lvl1pPr>
          </a:lstStyle>
          <a:p>
            <a:pPr>
              <a:defRPr/>
            </a:pPr>
            <a:endParaRPr lang="en-US" dirty="0"/>
          </a:p>
        </p:txBody>
      </p:sp>
      <p:sp>
        <p:nvSpPr>
          <p:cNvPr id="10" name="Slide Number Placeholder 6">
            <a:extLst>
              <a:ext uri="{FF2B5EF4-FFF2-40B4-BE49-F238E27FC236}">
                <a16:creationId xmlns:a16="http://schemas.microsoft.com/office/drawing/2014/main" id="{2AA9FACB-941B-254E-A83A-F04C7F741A89}"/>
              </a:ext>
            </a:extLst>
          </p:cNvPr>
          <p:cNvSpPr>
            <a:spLocks noGrp="1"/>
          </p:cNvSpPr>
          <p:nvPr>
            <p:ph type="sldNum" sz="quarter" idx="12"/>
          </p:nvPr>
        </p:nvSpPr>
        <p:spPr/>
        <p:txBody>
          <a:bodyPr/>
          <a:lstStyle>
            <a:lvl1pPr>
              <a:defRPr/>
            </a:lvl1pPr>
          </a:lstStyle>
          <a:p>
            <a:pPr>
              <a:defRPr/>
            </a:pPr>
            <a:fld id="{836DA40A-E33C-C747-8FA6-83AF98267C01}" type="slidenum">
              <a:rPr lang="en-US"/>
              <a:pPr>
                <a:defRPr/>
              </a:pPr>
              <a:t>‹#›</a:t>
            </a:fld>
            <a:endParaRPr lang="en-US" dirty="0"/>
          </a:p>
        </p:txBody>
      </p:sp>
    </p:spTree>
    <p:extLst>
      <p:ext uri="{BB962C8B-B14F-4D97-AF65-F5344CB8AC3E}">
        <p14:creationId xmlns:p14="http://schemas.microsoft.com/office/powerpoint/2010/main" val="342675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B57962-DB7D-6946-9C8A-A14ACF35CF33}"/>
              </a:ext>
            </a:extLst>
          </p:cNvPr>
          <p:cNvSpPr/>
          <p:nvPr userDrawn="1"/>
        </p:nvSpPr>
        <p:spPr>
          <a:xfrm>
            <a:off x="0" y="0"/>
            <a:ext cx="406558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6" name="Straight Connector 5">
            <a:extLst>
              <a:ext uri="{FF2B5EF4-FFF2-40B4-BE49-F238E27FC236}">
                <a16:creationId xmlns:a16="http://schemas.microsoft.com/office/drawing/2014/main" id="{3BD59A88-A134-564A-AF0F-C7006C616BB8}"/>
              </a:ext>
            </a:extLst>
          </p:cNvPr>
          <p:cNvCxnSpPr>
            <a:cxnSpLocks/>
          </p:cNvCxnSpPr>
          <p:nvPr userDrawn="1"/>
        </p:nvCxnSpPr>
        <p:spPr>
          <a:xfrm flipH="1">
            <a:off x="4318001" y="1112838"/>
            <a:ext cx="7272337"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70780" y="1075038"/>
            <a:ext cx="3594850" cy="1600200"/>
          </a:xfrm>
        </p:spPr>
        <p:txBody>
          <a:bodyPr anchor="b"/>
          <a:lstStyle>
            <a:lvl1pPr>
              <a:defRPr sz="3200" b="1">
                <a:solidFill>
                  <a:schemeClr val="bg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024822" y="1651547"/>
            <a:ext cx="5511636" cy="4568278"/>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470780" y="2675238"/>
            <a:ext cx="3594850"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4">
            <a:extLst>
              <a:ext uri="{FF2B5EF4-FFF2-40B4-BE49-F238E27FC236}">
                <a16:creationId xmlns:a16="http://schemas.microsoft.com/office/drawing/2014/main" id="{8E0C2364-FB7B-D149-BA26-613D2D518178}"/>
              </a:ext>
            </a:extLst>
          </p:cNvPr>
          <p:cNvSpPr>
            <a:spLocks noGrp="1"/>
          </p:cNvSpPr>
          <p:nvPr>
            <p:ph type="dt" sz="half" idx="10"/>
          </p:nvPr>
        </p:nvSpPr>
        <p:spPr/>
        <p:txBody>
          <a:bodyPr/>
          <a:lstStyle>
            <a:lvl1pPr>
              <a:defRPr/>
            </a:lvl1pPr>
          </a:lstStyle>
          <a:p>
            <a:pPr>
              <a:defRPr/>
            </a:pPr>
            <a:endParaRPr lang="en-US" dirty="0"/>
          </a:p>
        </p:txBody>
      </p:sp>
      <p:sp>
        <p:nvSpPr>
          <p:cNvPr id="9" name="Footer Placeholder 5">
            <a:extLst>
              <a:ext uri="{FF2B5EF4-FFF2-40B4-BE49-F238E27FC236}">
                <a16:creationId xmlns:a16="http://schemas.microsoft.com/office/drawing/2014/main" id="{9E54A9B2-4D4C-DD48-AAC3-99BCE1D6CF49}"/>
              </a:ext>
            </a:extLst>
          </p:cNvPr>
          <p:cNvSpPr>
            <a:spLocks noGrp="1"/>
          </p:cNvSpPr>
          <p:nvPr>
            <p:ph type="ftr" sz="quarter" idx="11"/>
          </p:nvPr>
        </p:nvSpPr>
        <p:spPr/>
        <p:txBody>
          <a:bodyPr/>
          <a:lstStyle>
            <a:lvl1pPr>
              <a:defRPr/>
            </a:lvl1pPr>
          </a:lstStyle>
          <a:p>
            <a:pPr>
              <a:defRPr/>
            </a:pPr>
            <a:endParaRPr lang="en-US" dirty="0"/>
          </a:p>
        </p:txBody>
      </p:sp>
      <p:sp>
        <p:nvSpPr>
          <p:cNvPr id="10" name="Slide Number Placeholder 6">
            <a:extLst>
              <a:ext uri="{FF2B5EF4-FFF2-40B4-BE49-F238E27FC236}">
                <a16:creationId xmlns:a16="http://schemas.microsoft.com/office/drawing/2014/main" id="{6FA9DDE9-86E0-484B-90F6-7559F38FC175}"/>
              </a:ext>
            </a:extLst>
          </p:cNvPr>
          <p:cNvSpPr>
            <a:spLocks noGrp="1"/>
          </p:cNvSpPr>
          <p:nvPr>
            <p:ph type="sldNum" sz="quarter" idx="12"/>
          </p:nvPr>
        </p:nvSpPr>
        <p:spPr/>
        <p:txBody>
          <a:bodyPr/>
          <a:lstStyle>
            <a:lvl1pPr>
              <a:defRPr/>
            </a:lvl1pPr>
          </a:lstStyle>
          <a:p>
            <a:pPr>
              <a:defRPr/>
            </a:pPr>
            <a:fld id="{B6F08D55-4F41-834B-81A3-4077E79AB30C}" type="slidenum">
              <a:rPr lang="en-US"/>
              <a:pPr>
                <a:defRPr/>
              </a:pPr>
              <a:t>‹#›</a:t>
            </a:fld>
            <a:endParaRPr lang="en-US" dirty="0"/>
          </a:p>
        </p:txBody>
      </p:sp>
    </p:spTree>
    <p:extLst>
      <p:ext uri="{BB962C8B-B14F-4D97-AF65-F5344CB8AC3E}">
        <p14:creationId xmlns:p14="http://schemas.microsoft.com/office/powerpoint/2010/main" val="1843586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ScreenSho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43AB66-0EF6-F641-9FD1-26CE066FA08D}"/>
              </a:ext>
            </a:extLst>
          </p:cNvPr>
          <p:cNvSpPr/>
          <p:nvPr userDrawn="1"/>
        </p:nvSpPr>
        <p:spPr>
          <a:xfrm>
            <a:off x="8126413" y="0"/>
            <a:ext cx="4065587" cy="6858000"/>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6" name="Straight Connector 5">
            <a:extLst>
              <a:ext uri="{FF2B5EF4-FFF2-40B4-BE49-F238E27FC236}">
                <a16:creationId xmlns:a16="http://schemas.microsoft.com/office/drawing/2014/main" id="{E4016A03-9366-0C4F-AA6A-03BCA2D4E513}"/>
              </a:ext>
            </a:extLst>
          </p:cNvPr>
          <p:cNvCxnSpPr>
            <a:cxnSpLocks/>
          </p:cNvCxnSpPr>
          <p:nvPr userDrawn="1"/>
        </p:nvCxnSpPr>
        <p:spPr>
          <a:xfrm>
            <a:off x="488950" y="1084263"/>
            <a:ext cx="7410450" cy="0"/>
          </a:xfrm>
          <a:prstGeom prst="line">
            <a:avLst/>
          </a:prstGeom>
          <a:ln w="15875">
            <a:solidFill>
              <a:srgbClr val="37A7DF"/>
            </a:solidFill>
          </a:ln>
        </p:spPr>
        <p:style>
          <a:lnRef idx="1">
            <a:schemeClr val="accent1"/>
          </a:lnRef>
          <a:fillRef idx="0">
            <a:schemeClr val="accent1"/>
          </a:fillRef>
          <a:effectRef idx="0">
            <a:schemeClr val="accent1"/>
          </a:effectRef>
          <a:fontRef idx="minor">
            <a:schemeClr val="tx1"/>
          </a:fontRef>
        </p:style>
      </p:cxnSp>
      <p:sp>
        <p:nvSpPr>
          <p:cNvPr id="4" name="Title 4"/>
          <p:cNvSpPr>
            <a:spLocks noGrp="1"/>
          </p:cNvSpPr>
          <p:nvPr>
            <p:ph type="title"/>
          </p:nvPr>
        </p:nvSpPr>
        <p:spPr>
          <a:xfrm>
            <a:off x="822960" y="18288"/>
            <a:ext cx="9784080" cy="1065838"/>
          </a:xfrm>
          <a:prstGeom prst="rect">
            <a:avLst/>
          </a:prstGeom>
        </p:spPr>
        <p:txBody>
          <a:bodyPr anchor="ctr" anchorCtr="0"/>
          <a:lstStyle>
            <a:lvl1pPr algn="l" defTabSz="914400" rtl="0" eaLnBrk="1" latinLnBrk="0" hangingPunct="1">
              <a:lnSpc>
                <a:spcPct val="90000"/>
              </a:lnSpc>
              <a:spcBef>
                <a:spcPct val="0"/>
              </a:spcBef>
              <a:buNone/>
              <a:defRPr lang="en-US" sz="2800" b="0" i="0" kern="1200" dirty="0">
                <a:solidFill>
                  <a:schemeClr val="tx1">
                    <a:lumMod val="75000"/>
                    <a:lumOff val="25000"/>
                  </a:schemeClr>
                </a:solidFill>
                <a:latin typeface="Calibri" panose="020F0502020204030204" pitchFamily="34" charset="0"/>
                <a:ea typeface="+mj-ea"/>
                <a:cs typeface="+mj-cs"/>
              </a:defRPr>
            </a:lvl1pPr>
          </a:lstStyle>
          <a:p>
            <a:r>
              <a:rPr lang="en-US" dirty="0"/>
              <a:t>Click to edit Master title style</a:t>
            </a:r>
          </a:p>
        </p:txBody>
      </p:sp>
      <p:pic>
        <p:nvPicPr>
          <p:cNvPr id="12" name="Picture 11" descr="A picture containing text, screenshot, electronics, display&#10;&#10;Description automatically generated">
            <a:extLst>
              <a:ext uri="{FF2B5EF4-FFF2-40B4-BE49-F238E27FC236}">
                <a16:creationId xmlns:a16="http://schemas.microsoft.com/office/drawing/2014/main" id="{CB42E6E1-8598-B84C-BE88-188EB9B53FAB}"/>
              </a:ext>
            </a:extLst>
          </p:cNvPr>
          <p:cNvPicPr>
            <a:picLocks noChangeAspect="1"/>
          </p:cNvPicPr>
          <p:nvPr userDrawn="1"/>
        </p:nvPicPr>
        <p:blipFill>
          <a:blip r:embed="rId2"/>
          <a:stretch>
            <a:fillRect/>
          </a:stretch>
        </p:blipFill>
        <p:spPr>
          <a:xfrm>
            <a:off x="822960" y="1194870"/>
            <a:ext cx="9144000" cy="5892800"/>
          </a:xfrm>
          <a:prstGeom prst="rect">
            <a:avLst/>
          </a:prstGeom>
        </p:spPr>
      </p:pic>
      <p:sp>
        <p:nvSpPr>
          <p:cNvPr id="9" name="Slide Number Placeholder 1">
            <a:extLst>
              <a:ext uri="{FF2B5EF4-FFF2-40B4-BE49-F238E27FC236}">
                <a16:creationId xmlns:a16="http://schemas.microsoft.com/office/drawing/2014/main" id="{161D16E4-6025-FD4E-9E79-B11EFFCBF9F5}"/>
              </a:ext>
            </a:extLst>
          </p:cNvPr>
          <p:cNvSpPr>
            <a:spLocks noGrp="1"/>
          </p:cNvSpPr>
          <p:nvPr>
            <p:ph type="sldNum" sz="quarter" idx="10"/>
          </p:nvPr>
        </p:nvSpPr>
        <p:spPr>
          <a:xfrm>
            <a:off x="8610600" y="6356350"/>
            <a:ext cx="2743200" cy="365125"/>
          </a:xfrm>
        </p:spPr>
        <p:txBody>
          <a:bodyPr/>
          <a:lstStyle>
            <a:lvl1pPr>
              <a:defRPr/>
            </a:lvl1pPr>
          </a:lstStyle>
          <a:p>
            <a:pPr>
              <a:defRPr/>
            </a:pPr>
            <a:fld id="{DD499E57-7B7B-F94D-A690-318B973C5EE7}" type="slidenum">
              <a:rPr lang="en-US"/>
              <a:pPr>
                <a:defRPr/>
              </a:pPr>
              <a:t>‹#›</a:t>
            </a:fld>
            <a:endParaRPr lang="en-US" dirty="0"/>
          </a:p>
        </p:txBody>
      </p:sp>
    </p:spTree>
    <p:extLst>
      <p:ext uri="{BB962C8B-B14F-4D97-AF65-F5344CB8AC3E}">
        <p14:creationId xmlns:p14="http://schemas.microsoft.com/office/powerpoint/2010/main" val="4139972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Slide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402B5-D127-E244-B261-F76EA59AABEA}"/>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ectangle 20">
            <a:extLst>
              <a:ext uri="{FF2B5EF4-FFF2-40B4-BE49-F238E27FC236}">
                <a16:creationId xmlns:a16="http://schemas.microsoft.com/office/drawing/2014/main" id="{0FD7CD64-7414-094C-B2E4-1F51F8E77675}"/>
              </a:ext>
            </a:extLst>
          </p:cNvPr>
          <p:cNvSpPr/>
          <p:nvPr userDrawn="1"/>
        </p:nvSpPr>
        <p:spPr>
          <a:xfrm>
            <a:off x="0" y="1857375"/>
            <a:ext cx="12192000" cy="3281363"/>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7" name="Group 11">
            <a:extLst>
              <a:ext uri="{FF2B5EF4-FFF2-40B4-BE49-F238E27FC236}">
                <a16:creationId xmlns:a16="http://schemas.microsoft.com/office/drawing/2014/main" id="{1957DA22-7EB3-3D40-B7BA-C1D2E4516C0D}"/>
              </a:ext>
            </a:extLst>
          </p:cNvPr>
          <p:cNvGrpSpPr>
            <a:grpSpLocks/>
          </p:cNvGrpSpPr>
          <p:nvPr userDrawn="1"/>
        </p:nvGrpSpPr>
        <p:grpSpPr bwMode="auto">
          <a:xfrm>
            <a:off x="5140325" y="4210051"/>
            <a:ext cx="1795463" cy="1795462"/>
            <a:chOff x="3827463" y="963613"/>
            <a:chExt cx="1795462" cy="1795462"/>
          </a:xfrm>
        </p:grpSpPr>
        <p:sp>
          <p:nvSpPr>
            <p:cNvPr id="8" name="Oval 7">
              <a:extLst>
                <a:ext uri="{FF2B5EF4-FFF2-40B4-BE49-F238E27FC236}">
                  <a16:creationId xmlns:a16="http://schemas.microsoft.com/office/drawing/2014/main" id="{4A44BF07-0DD4-214B-9ED5-477769D5C0CB}"/>
                </a:ext>
              </a:extLst>
            </p:cNvPr>
            <p:cNvSpPr/>
            <p:nvPr userDrawn="1"/>
          </p:nvSpPr>
          <p:spPr>
            <a:xfrm>
              <a:off x="3827463" y="963613"/>
              <a:ext cx="1795462" cy="1795462"/>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a:extLst>
                <a:ext uri="{FF2B5EF4-FFF2-40B4-BE49-F238E27FC236}">
                  <a16:creationId xmlns:a16="http://schemas.microsoft.com/office/drawing/2014/main" id="{AADDE2EE-03D1-6B46-BBDE-448E10432FCF}"/>
                </a:ext>
              </a:extLst>
            </p:cNvPr>
            <p:cNvSpPr/>
            <p:nvPr userDrawn="1"/>
          </p:nvSpPr>
          <p:spPr>
            <a:xfrm>
              <a:off x="3927476" y="1073150"/>
              <a:ext cx="1589086" cy="1587500"/>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0" name="Picture 14">
              <a:extLst>
                <a:ext uri="{FF2B5EF4-FFF2-40B4-BE49-F238E27FC236}">
                  <a16:creationId xmlns:a16="http://schemas.microsoft.com/office/drawing/2014/main" id="{1F892602-CAA1-0B4B-B8FB-4F76962E861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1490663"/>
              <a:ext cx="1235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0" y="2759637"/>
            <a:ext cx="12192000" cy="1350401"/>
          </a:xfrm>
        </p:spPr>
        <p:txBody>
          <a:bodyPr>
            <a:normAutofit/>
          </a:bodyPr>
          <a:lstStyle>
            <a:lvl1pPr algn="ctr">
              <a:defRPr sz="4000" b="0" i="0">
                <a:solidFill>
                  <a:schemeClr val="bg2">
                    <a:lumMod val="25000"/>
                  </a:schemeClr>
                </a:solidFill>
                <a:latin typeface="Calibri" panose="020F0502020204030204" pitchFamily="34" charset="0"/>
              </a:defRPr>
            </a:lvl1pPr>
          </a:lstStyle>
          <a:p>
            <a:r>
              <a:rPr lang="en-US" dirty="0"/>
              <a:t>Click to edit Master title style</a:t>
            </a:r>
          </a:p>
        </p:txBody>
      </p:sp>
      <p:sp>
        <p:nvSpPr>
          <p:cNvPr id="18" name="Date Placeholder 3">
            <a:extLst>
              <a:ext uri="{FF2B5EF4-FFF2-40B4-BE49-F238E27FC236}">
                <a16:creationId xmlns:a16="http://schemas.microsoft.com/office/drawing/2014/main" id="{648B589A-6CD3-DD40-BADF-8621820D30FB}"/>
              </a:ext>
            </a:extLst>
          </p:cNvPr>
          <p:cNvSpPr>
            <a:spLocks noGrp="1"/>
          </p:cNvSpPr>
          <p:nvPr>
            <p:ph type="dt" sz="half" idx="14"/>
          </p:nvPr>
        </p:nvSpPr>
        <p:spPr/>
        <p:txBody>
          <a:bodyPr/>
          <a:lstStyle>
            <a:lvl1pPr>
              <a:defRPr/>
            </a:lvl1pPr>
          </a:lstStyle>
          <a:p>
            <a:pPr>
              <a:defRPr/>
            </a:pPr>
            <a:endParaRPr lang="en-US" dirty="0"/>
          </a:p>
        </p:txBody>
      </p:sp>
      <p:sp>
        <p:nvSpPr>
          <p:cNvPr id="19" name="Footer Placeholder 4">
            <a:extLst>
              <a:ext uri="{FF2B5EF4-FFF2-40B4-BE49-F238E27FC236}">
                <a16:creationId xmlns:a16="http://schemas.microsoft.com/office/drawing/2014/main" id="{B9E9D62B-73D6-FB4E-8AB2-EEF53EFDA8C0}"/>
              </a:ext>
            </a:extLst>
          </p:cNvPr>
          <p:cNvSpPr>
            <a:spLocks noGrp="1"/>
          </p:cNvSpPr>
          <p:nvPr>
            <p:ph type="ftr" sz="quarter" idx="15"/>
          </p:nvPr>
        </p:nvSpPr>
        <p:spPr/>
        <p:txBody>
          <a:bodyPr/>
          <a:lstStyle>
            <a:lvl1pPr>
              <a:defRPr/>
            </a:lvl1pPr>
          </a:lstStyle>
          <a:p>
            <a:pPr>
              <a:defRPr/>
            </a:pPr>
            <a:endParaRPr lang="en-US" dirty="0"/>
          </a:p>
        </p:txBody>
      </p:sp>
      <p:sp>
        <p:nvSpPr>
          <p:cNvPr id="20" name="Slide Number Placeholder 5">
            <a:extLst>
              <a:ext uri="{FF2B5EF4-FFF2-40B4-BE49-F238E27FC236}">
                <a16:creationId xmlns:a16="http://schemas.microsoft.com/office/drawing/2014/main" id="{37768DD6-021A-2144-9120-E78584A6C0A6}"/>
              </a:ext>
            </a:extLst>
          </p:cNvPr>
          <p:cNvSpPr>
            <a:spLocks noGrp="1"/>
          </p:cNvSpPr>
          <p:nvPr>
            <p:ph type="sldNum" sz="quarter" idx="16"/>
          </p:nvPr>
        </p:nvSpPr>
        <p:spPr/>
        <p:txBody>
          <a:bodyPr/>
          <a:lstStyle>
            <a:lvl1pPr>
              <a:defRPr/>
            </a:lvl1pPr>
          </a:lstStyle>
          <a:p>
            <a:pPr>
              <a:defRPr/>
            </a:pPr>
            <a:fld id="{636571E5-2AB4-9B4A-981A-013AF1614B02}" type="slidenum">
              <a:rPr lang="en-US"/>
              <a:pPr>
                <a:defRPr/>
              </a:pPr>
              <a:t>‹#›</a:t>
            </a:fld>
            <a:endParaRPr lang="en-US" dirty="0"/>
          </a:p>
        </p:txBody>
      </p:sp>
    </p:spTree>
    <p:extLst>
      <p:ext uri="{BB962C8B-B14F-4D97-AF65-F5344CB8AC3E}">
        <p14:creationId xmlns:p14="http://schemas.microsoft.com/office/powerpoint/2010/main" val="1687074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xit Slide A">
    <p:bg>
      <p:bgPr>
        <a:solidFill>
          <a:srgbClr val="5B9BD5"/>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0A3611-599C-184C-95E7-C626CBCBA910}"/>
              </a:ext>
            </a:extLst>
          </p:cNvPr>
          <p:cNvSpPr/>
          <p:nvPr userDrawn="1"/>
        </p:nvSpPr>
        <p:spPr>
          <a:xfrm>
            <a:off x="0" y="-28575"/>
            <a:ext cx="12192000" cy="6886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3">
            <a:extLst>
              <a:ext uri="{FF2B5EF4-FFF2-40B4-BE49-F238E27FC236}">
                <a16:creationId xmlns:a16="http://schemas.microsoft.com/office/drawing/2014/main" id="{14B81DA4-59BF-4A45-8AC1-5CE6C6651C91}"/>
              </a:ext>
            </a:extLst>
          </p:cNvPr>
          <p:cNvSpPr/>
          <p:nvPr userDrawn="1"/>
        </p:nvSpPr>
        <p:spPr>
          <a:xfrm>
            <a:off x="0" y="1876425"/>
            <a:ext cx="12192000" cy="32813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Oval 4">
            <a:extLst>
              <a:ext uri="{FF2B5EF4-FFF2-40B4-BE49-F238E27FC236}">
                <a16:creationId xmlns:a16="http://schemas.microsoft.com/office/drawing/2014/main" id="{DB8AEB37-81D1-F449-95AC-D325B98C18E6}"/>
              </a:ext>
            </a:extLst>
          </p:cNvPr>
          <p:cNvSpPr/>
          <p:nvPr userDrawn="1"/>
        </p:nvSpPr>
        <p:spPr>
          <a:xfrm>
            <a:off x="3827463" y="4203700"/>
            <a:ext cx="1795462" cy="1795463"/>
          </a:xfrm>
          <a:prstGeom prst="ellipse">
            <a:avLst/>
          </a:prstGeom>
          <a:solidFill>
            <a:srgbClr val="68615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Oval 5">
            <a:extLst>
              <a:ext uri="{FF2B5EF4-FFF2-40B4-BE49-F238E27FC236}">
                <a16:creationId xmlns:a16="http://schemas.microsoft.com/office/drawing/2014/main" id="{2B667170-CD96-9247-BBF5-FFB666D356CA}"/>
              </a:ext>
            </a:extLst>
          </p:cNvPr>
          <p:cNvSpPr/>
          <p:nvPr userDrawn="1"/>
        </p:nvSpPr>
        <p:spPr>
          <a:xfrm>
            <a:off x="3927475" y="4313238"/>
            <a:ext cx="1589088" cy="1587500"/>
          </a:xfrm>
          <a:prstGeom prst="ellipse">
            <a:avLst/>
          </a:prstGeom>
          <a:solidFill>
            <a:srgbClr val="68615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4">
            <a:extLst>
              <a:ext uri="{FF2B5EF4-FFF2-40B4-BE49-F238E27FC236}">
                <a16:creationId xmlns:a16="http://schemas.microsoft.com/office/drawing/2014/main" id="{2F59385A-1555-BB47-BCFE-2F634ADABF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4730750"/>
            <a:ext cx="1235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15EBA3B1-1107-964C-A1F2-C99B41AF3FB1}"/>
              </a:ext>
            </a:extLst>
          </p:cNvPr>
          <p:cNvSpPr/>
          <p:nvPr userDrawn="1"/>
        </p:nvSpPr>
        <p:spPr>
          <a:xfrm>
            <a:off x="6516688" y="4208463"/>
            <a:ext cx="1795462"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a:extLst>
              <a:ext uri="{FF2B5EF4-FFF2-40B4-BE49-F238E27FC236}">
                <a16:creationId xmlns:a16="http://schemas.microsoft.com/office/drawing/2014/main" id="{C3E39F2B-0B3B-994A-82EF-FCC2394AA8BB}"/>
              </a:ext>
            </a:extLst>
          </p:cNvPr>
          <p:cNvSpPr/>
          <p:nvPr userDrawn="1"/>
        </p:nvSpPr>
        <p:spPr>
          <a:xfrm>
            <a:off x="6616700" y="4318000"/>
            <a:ext cx="1589088" cy="1589088"/>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ctrTitle"/>
          </p:nvPr>
        </p:nvSpPr>
        <p:spPr>
          <a:xfrm>
            <a:off x="0" y="2782957"/>
            <a:ext cx="12192000" cy="1292757"/>
          </a:xfrm>
        </p:spPr>
        <p:txBody>
          <a:bodyPr>
            <a:normAutofit/>
          </a:bodyPr>
          <a:lstStyle>
            <a:lvl1pPr algn="ctr">
              <a:defRPr sz="4000" b="0" i="0">
                <a:solidFill>
                  <a:schemeClr val="bg2">
                    <a:lumMod val="25000"/>
                  </a:schemeClr>
                </a:solidFill>
                <a:latin typeface="Calibri" panose="020F0502020204030204" pitchFamily="34" charset="0"/>
              </a:defRPr>
            </a:lvl1pPr>
          </a:lstStyle>
          <a:p>
            <a:r>
              <a:rPr lang="en-US" dirty="0"/>
              <a:t>Click to edit Master title style</a:t>
            </a:r>
          </a:p>
        </p:txBody>
      </p:sp>
      <p:sp>
        <p:nvSpPr>
          <p:cNvPr id="10" name="Date Placeholder 3">
            <a:extLst>
              <a:ext uri="{FF2B5EF4-FFF2-40B4-BE49-F238E27FC236}">
                <a16:creationId xmlns:a16="http://schemas.microsoft.com/office/drawing/2014/main" id="{3E00E67A-26FE-964B-8343-E90B47C0D391}"/>
              </a:ext>
            </a:extLst>
          </p:cNvPr>
          <p:cNvSpPr>
            <a:spLocks noGrp="1"/>
          </p:cNvSpPr>
          <p:nvPr>
            <p:ph type="dt" sz="half" idx="10"/>
          </p:nvPr>
        </p:nvSpPr>
        <p:spPr/>
        <p:txBody>
          <a:bodyPr/>
          <a:lstStyle>
            <a:lvl1pPr>
              <a:defRPr/>
            </a:lvl1pPr>
          </a:lstStyle>
          <a:p>
            <a:pPr>
              <a:defRPr/>
            </a:pPr>
            <a:endParaRPr lang="en-US" dirty="0"/>
          </a:p>
        </p:txBody>
      </p:sp>
      <p:sp>
        <p:nvSpPr>
          <p:cNvPr id="11" name="Footer Placeholder 4">
            <a:extLst>
              <a:ext uri="{FF2B5EF4-FFF2-40B4-BE49-F238E27FC236}">
                <a16:creationId xmlns:a16="http://schemas.microsoft.com/office/drawing/2014/main" id="{8032DE3D-E51D-CF4C-93B2-5DFE0996C635}"/>
              </a:ext>
            </a:extLst>
          </p:cNvPr>
          <p:cNvSpPr>
            <a:spLocks noGrp="1"/>
          </p:cNvSpPr>
          <p:nvPr>
            <p:ph type="ftr" sz="quarter" idx="11"/>
          </p:nvPr>
        </p:nvSpPr>
        <p:spPr/>
        <p:txBody>
          <a:bodyPr/>
          <a:lstStyle>
            <a:lvl1pPr>
              <a:defRPr/>
            </a:lvl1pPr>
          </a:lstStyle>
          <a:p>
            <a:pPr>
              <a:defRPr/>
            </a:pPr>
            <a:endParaRPr lang="en-US" dirty="0"/>
          </a:p>
        </p:txBody>
      </p:sp>
      <p:sp>
        <p:nvSpPr>
          <p:cNvPr id="12" name="Slide Number Placeholder 5">
            <a:extLst>
              <a:ext uri="{FF2B5EF4-FFF2-40B4-BE49-F238E27FC236}">
                <a16:creationId xmlns:a16="http://schemas.microsoft.com/office/drawing/2014/main" id="{131F154F-BC97-B345-8ABC-C0635EFB4F16}"/>
              </a:ext>
            </a:extLst>
          </p:cNvPr>
          <p:cNvSpPr>
            <a:spLocks noGrp="1"/>
          </p:cNvSpPr>
          <p:nvPr>
            <p:ph type="sldNum" sz="quarter" idx="12"/>
          </p:nvPr>
        </p:nvSpPr>
        <p:spPr/>
        <p:txBody>
          <a:bodyPr/>
          <a:lstStyle>
            <a:lvl1pPr>
              <a:defRPr/>
            </a:lvl1pPr>
          </a:lstStyle>
          <a:p>
            <a:pPr>
              <a:defRPr/>
            </a:pPr>
            <a:fld id="{E6C3616B-5FD5-1F45-867D-E4F4E0E9A504}" type="slidenum">
              <a:rPr lang="en-US"/>
              <a:pPr>
                <a:defRPr/>
              </a:pPr>
              <a:t>‹#›</a:t>
            </a:fld>
            <a:endParaRPr lang="en-US" dirty="0"/>
          </a:p>
        </p:txBody>
      </p:sp>
    </p:spTree>
    <p:extLst>
      <p:ext uri="{BB962C8B-B14F-4D97-AF65-F5344CB8AC3E}">
        <p14:creationId xmlns:p14="http://schemas.microsoft.com/office/powerpoint/2010/main" val="851587717"/>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xit Slide 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EB4917-842D-9F4F-9F6C-69B97833778C}"/>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3">
            <a:extLst>
              <a:ext uri="{FF2B5EF4-FFF2-40B4-BE49-F238E27FC236}">
                <a16:creationId xmlns:a16="http://schemas.microsoft.com/office/drawing/2014/main" id="{580EE016-1351-4F4D-929E-1B71E50860CB}"/>
              </a:ext>
            </a:extLst>
          </p:cNvPr>
          <p:cNvSpPr/>
          <p:nvPr userDrawn="1"/>
        </p:nvSpPr>
        <p:spPr>
          <a:xfrm>
            <a:off x="0" y="1866900"/>
            <a:ext cx="12192000" cy="3281363"/>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Oval 4">
            <a:extLst>
              <a:ext uri="{FF2B5EF4-FFF2-40B4-BE49-F238E27FC236}">
                <a16:creationId xmlns:a16="http://schemas.microsoft.com/office/drawing/2014/main" id="{955EEC42-E6CE-FE42-8813-0EB56BD5504F}"/>
              </a:ext>
            </a:extLst>
          </p:cNvPr>
          <p:cNvSpPr/>
          <p:nvPr userDrawn="1"/>
        </p:nvSpPr>
        <p:spPr>
          <a:xfrm>
            <a:off x="3827463" y="4208463"/>
            <a:ext cx="1795462" cy="1795462"/>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Oval 5">
            <a:extLst>
              <a:ext uri="{FF2B5EF4-FFF2-40B4-BE49-F238E27FC236}">
                <a16:creationId xmlns:a16="http://schemas.microsoft.com/office/drawing/2014/main" id="{4148D1F2-9597-4A46-8EA4-087F35363329}"/>
              </a:ext>
            </a:extLst>
          </p:cNvPr>
          <p:cNvSpPr/>
          <p:nvPr userDrawn="1"/>
        </p:nvSpPr>
        <p:spPr>
          <a:xfrm>
            <a:off x="3927475" y="4318000"/>
            <a:ext cx="1589088" cy="1587500"/>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4">
            <a:extLst>
              <a:ext uri="{FF2B5EF4-FFF2-40B4-BE49-F238E27FC236}">
                <a16:creationId xmlns:a16="http://schemas.microsoft.com/office/drawing/2014/main" id="{8C3463A1-D2A5-9146-82E5-E201BC8CAA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4735513"/>
            <a:ext cx="1235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0DA94145-F7AD-C44C-A974-647EF0C0F6AB}"/>
              </a:ext>
            </a:extLst>
          </p:cNvPr>
          <p:cNvSpPr/>
          <p:nvPr userDrawn="1"/>
        </p:nvSpPr>
        <p:spPr>
          <a:xfrm>
            <a:off x="6516688" y="4213225"/>
            <a:ext cx="1795462"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a:extLst>
              <a:ext uri="{FF2B5EF4-FFF2-40B4-BE49-F238E27FC236}">
                <a16:creationId xmlns:a16="http://schemas.microsoft.com/office/drawing/2014/main" id="{FE269A91-C4B6-8245-82A9-B1A4FAE90BE0}"/>
              </a:ext>
            </a:extLst>
          </p:cNvPr>
          <p:cNvSpPr/>
          <p:nvPr userDrawn="1"/>
        </p:nvSpPr>
        <p:spPr>
          <a:xfrm>
            <a:off x="6616700" y="4322763"/>
            <a:ext cx="1589088" cy="1589087"/>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ctrTitle"/>
          </p:nvPr>
        </p:nvSpPr>
        <p:spPr>
          <a:xfrm>
            <a:off x="0" y="2769163"/>
            <a:ext cx="12192000" cy="1340876"/>
          </a:xfrm>
        </p:spPr>
        <p:txBody>
          <a:bodyPr>
            <a:normAutofit/>
          </a:bodyPr>
          <a:lstStyle>
            <a:lvl1pPr algn="ctr">
              <a:defRPr sz="4000" b="0" i="0">
                <a:solidFill>
                  <a:schemeClr val="bg2">
                    <a:lumMod val="25000"/>
                  </a:schemeClr>
                </a:solidFill>
                <a:latin typeface="Calibri" panose="020F0502020204030204" pitchFamily="34" charset="0"/>
              </a:defRPr>
            </a:lvl1pPr>
          </a:lstStyle>
          <a:p>
            <a:r>
              <a:rPr lang="en-US" dirty="0"/>
              <a:t>Click to edit Master title style</a:t>
            </a:r>
          </a:p>
        </p:txBody>
      </p:sp>
      <p:sp>
        <p:nvSpPr>
          <p:cNvPr id="10" name="Date Placeholder 3">
            <a:extLst>
              <a:ext uri="{FF2B5EF4-FFF2-40B4-BE49-F238E27FC236}">
                <a16:creationId xmlns:a16="http://schemas.microsoft.com/office/drawing/2014/main" id="{3AD0C033-26D8-164C-9A78-09C74272B860}"/>
              </a:ext>
            </a:extLst>
          </p:cNvPr>
          <p:cNvSpPr>
            <a:spLocks noGrp="1"/>
          </p:cNvSpPr>
          <p:nvPr>
            <p:ph type="dt" sz="half" idx="10"/>
          </p:nvPr>
        </p:nvSpPr>
        <p:spPr/>
        <p:txBody>
          <a:bodyPr/>
          <a:lstStyle>
            <a:lvl1pPr>
              <a:defRPr/>
            </a:lvl1pPr>
          </a:lstStyle>
          <a:p>
            <a:pPr>
              <a:defRPr/>
            </a:pPr>
            <a:endParaRPr lang="en-US" dirty="0"/>
          </a:p>
        </p:txBody>
      </p:sp>
      <p:sp>
        <p:nvSpPr>
          <p:cNvPr id="11" name="Footer Placeholder 4">
            <a:extLst>
              <a:ext uri="{FF2B5EF4-FFF2-40B4-BE49-F238E27FC236}">
                <a16:creationId xmlns:a16="http://schemas.microsoft.com/office/drawing/2014/main" id="{5D503EB7-B509-2F40-A33A-0A140F99E792}"/>
              </a:ext>
            </a:extLst>
          </p:cNvPr>
          <p:cNvSpPr>
            <a:spLocks noGrp="1"/>
          </p:cNvSpPr>
          <p:nvPr>
            <p:ph type="ftr" sz="quarter" idx="11"/>
          </p:nvPr>
        </p:nvSpPr>
        <p:spPr/>
        <p:txBody>
          <a:bodyPr/>
          <a:lstStyle>
            <a:lvl1pPr>
              <a:defRPr/>
            </a:lvl1pPr>
          </a:lstStyle>
          <a:p>
            <a:pPr>
              <a:defRPr/>
            </a:pPr>
            <a:endParaRPr lang="en-US" dirty="0"/>
          </a:p>
        </p:txBody>
      </p:sp>
      <p:sp>
        <p:nvSpPr>
          <p:cNvPr id="12" name="Slide Number Placeholder 5">
            <a:extLst>
              <a:ext uri="{FF2B5EF4-FFF2-40B4-BE49-F238E27FC236}">
                <a16:creationId xmlns:a16="http://schemas.microsoft.com/office/drawing/2014/main" id="{99124859-7F16-0F49-8240-74922641EF62}"/>
              </a:ext>
            </a:extLst>
          </p:cNvPr>
          <p:cNvSpPr>
            <a:spLocks noGrp="1"/>
          </p:cNvSpPr>
          <p:nvPr>
            <p:ph type="sldNum" sz="quarter" idx="12"/>
          </p:nvPr>
        </p:nvSpPr>
        <p:spPr/>
        <p:txBody>
          <a:bodyPr/>
          <a:lstStyle>
            <a:lvl1pPr>
              <a:defRPr/>
            </a:lvl1pPr>
          </a:lstStyle>
          <a:p>
            <a:pPr>
              <a:defRPr/>
            </a:pPr>
            <a:fld id="{65816912-D608-CB48-B734-62885A421006}" type="slidenum">
              <a:rPr lang="en-US"/>
              <a:pPr>
                <a:defRPr/>
              </a:pPr>
              <a:t>‹#›</a:t>
            </a:fld>
            <a:endParaRPr lang="en-US" dirty="0"/>
          </a:p>
        </p:txBody>
      </p:sp>
    </p:spTree>
    <p:extLst>
      <p:ext uri="{BB962C8B-B14F-4D97-AF65-F5344CB8AC3E}">
        <p14:creationId xmlns:p14="http://schemas.microsoft.com/office/powerpoint/2010/main" val="1916421387"/>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xit Slide 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C1DDC0-498B-0A47-8508-0CB10676220A}"/>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3">
            <a:extLst>
              <a:ext uri="{FF2B5EF4-FFF2-40B4-BE49-F238E27FC236}">
                <a16:creationId xmlns:a16="http://schemas.microsoft.com/office/drawing/2014/main" id="{248C2681-C853-CB4A-837C-C89ABE1908F7}"/>
              </a:ext>
            </a:extLst>
          </p:cNvPr>
          <p:cNvSpPr/>
          <p:nvPr userDrawn="1"/>
        </p:nvSpPr>
        <p:spPr>
          <a:xfrm>
            <a:off x="0" y="1866900"/>
            <a:ext cx="12192000" cy="3281363"/>
          </a:xfrm>
          <a:prstGeom prst="rect">
            <a:avLst/>
          </a:prstGeom>
          <a:solidFill>
            <a:srgbClr val="6861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Oval 4">
            <a:extLst>
              <a:ext uri="{FF2B5EF4-FFF2-40B4-BE49-F238E27FC236}">
                <a16:creationId xmlns:a16="http://schemas.microsoft.com/office/drawing/2014/main" id="{1C1077DC-8C14-C84B-9A4D-A8DFC2B10D4E}"/>
              </a:ext>
            </a:extLst>
          </p:cNvPr>
          <p:cNvSpPr/>
          <p:nvPr userDrawn="1"/>
        </p:nvSpPr>
        <p:spPr>
          <a:xfrm>
            <a:off x="3827463" y="4206875"/>
            <a:ext cx="1795462" cy="1795463"/>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Oval 5">
            <a:extLst>
              <a:ext uri="{FF2B5EF4-FFF2-40B4-BE49-F238E27FC236}">
                <a16:creationId xmlns:a16="http://schemas.microsoft.com/office/drawing/2014/main" id="{141E7EA5-66D7-424F-8E6C-35E656369C72}"/>
              </a:ext>
            </a:extLst>
          </p:cNvPr>
          <p:cNvSpPr/>
          <p:nvPr userDrawn="1"/>
        </p:nvSpPr>
        <p:spPr>
          <a:xfrm>
            <a:off x="3927475" y="4316413"/>
            <a:ext cx="1589088" cy="1587500"/>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4">
            <a:extLst>
              <a:ext uri="{FF2B5EF4-FFF2-40B4-BE49-F238E27FC236}">
                <a16:creationId xmlns:a16="http://schemas.microsoft.com/office/drawing/2014/main" id="{88A08BF1-D5FF-CD47-AA9F-9506F6AF2A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4733925"/>
            <a:ext cx="1235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A8B55271-E31C-1341-B2B3-DC67A5B93439}"/>
              </a:ext>
            </a:extLst>
          </p:cNvPr>
          <p:cNvSpPr/>
          <p:nvPr userDrawn="1"/>
        </p:nvSpPr>
        <p:spPr>
          <a:xfrm>
            <a:off x="6516688" y="4211638"/>
            <a:ext cx="1795462"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a:extLst>
              <a:ext uri="{FF2B5EF4-FFF2-40B4-BE49-F238E27FC236}">
                <a16:creationId xmlns:a16="http://schemas.microsoft.com/office/drawing/2014/main" id="{91EEA290-1202-EB4C-A520-B5E93F3DF3DE}"/>
              </a:ext>
            </a:extLst>
          </p:cNvPr>
          <p:cNvSpPr/>
          <p:nvPr userDrawn="1"/>
        </p:nvSpPr>
        <p:spPr>
          <a:xfrm>
            <a:off x="6616700" y="4321175"/>
            <a:ext cx="1589088" cy="1589088"/>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ctrTitle"/>
          </p:nvPr>
        </p:nvSpPr>
        <p:spPr>
          <a:xfrm>
            <a:off x="0" y="2759637"/>
            <a:ext cx="12192000" cy="1350401"/>
          </a:xfrm>
        </p:spPr>
        <p:txBody>
          <a:bodyPr>
            <a:normAutofit/>
          </a:bodyPr>
          <a:lstStyle>
            <a:lvl1pPr algn="ctr">
              <a:defRPr sz="4000" b="0" i="0">
                <a:solidFill>
                  <a:schemeClr val="bg2">
                    <a:lumMod val="25000"/>
                  </a:schemeClr>
                </a:solidFill>
                <a:latin typeface="Calibri" panose="020F0502020204030204" pitchFamily="34" charset="0"/>
              </a:defRPr>
            </a:lvl1pPr>
          </a:lstStyle>
          <a:p>
            <a:r>
              <a:rPr lang="en-US" dirty="0"/>
              <a:t>Click to edit Master title style</a:t>
            </a:r>
          </a:p>
        </p:txBody>
      </p:sp>
      <p:sp>
        <p:nvSpPr>
          <p:cNvPr id="10" name="Date Placeholder 3">
            <a:extLst>
              <a:ext uri="{FF2B5EF4-FFF2-40B4-BE49-F238E27FC236}">
                <a16:creationId xmlns:a16="http://schemas.microsoft.com/office/drawing/2014/main" id="{345D340E-907B-7748-B491-01243C3469E8}"/>
              </a:ext>
            </a:extLst>
          </p:cNvPr>
          <p:cNvSpPr>
            <a:spLocks noGrp="1"/>
          </p:cNvSpPr>
          <p:nvPr>
            <p:ph type="dt" sz="half" idx="10"/>
          </p:nvPr>
        </p:nvSpPr>
        <p:spPr/>
        <p:txBody>
          <a:bodyPr/>
          <a:lstStyle>
            <a:lvl1pPr>
              <a:defRPr/>
            </a:lvl1pPr>
          </a:lstStyle>
          <a:p>
            <a:pPr>
              <a:defRPr/>
            </a:pPr>
            <a:endParaRPr lang="en-US" dirty="0"/>
          </a:p>
        </p:txBody>
      </p:sp>
      <p:sp>
        <p:nvSpPr>
          <p:cNvPr id="11" name="Footer Placeholder 4">
            <a:extLst>
              <a:ext uri="{FF2B5EF4-FFF2-40B4-BE49-F238E27FC236}">
                <a16:creationId xmlns:a16="http://schemas.microsoft.com/office/drawing/2014/main" id="{266D6AB8-89B1-5341-BDC7-92751A8F76DA}"/>
              </a:ext>
            </a:extLst>
          </p:cNvPr>
          <p:cNvSpPr>
            <a:spLocks noGrp="1"/>
          </p:cNvSpPr>
          <p:nvPr>
            <p:ph type="ftr" sz="quarter" idx="11"/>
          </p:nvPr>
        </p:nvSpPr>
        <p:spPr/>
        <p:txBody>
          <a:bodyPr/>
          <a:lstStyle>
            <a:lvl1pPr>
              <a:defRPr/>
            </a:lvl1pPr>
          </a:lstStyle>
          <a:p>
            <a:pPr>
              <a:defRPr/>
            </a:pPr>
            <a:endParaRPr lang="en-US" dirty="0"/>
          </a:p>
        </p:txBody>
      </p:sp>
      <p:sp>
        <p:nvSpPr>
          <p:cNvPr id="12" name="Slide Number Placeholder 5">
            <a:extLst>
              <a:ext uri="{FF2B5EF4-FFF2-40B4-BE49-F238E27FC236}">
                <a16:creationId xmlns:a16="http://schemas.microsoft.com/office/drawing/2014/main" id="{8089DBC8-8FAA-A74F-831D-560ED3477A40}"/>
              </a:ext>
            </a:extLst>
          </p:cNvPr>
          <p:cNvSpPr>
            <a:spLocks noGrp="1"/>
          </p:cNvSpPr>
          <p:nvPr>
            <p:ph type="sldNum" sz="quarter" idx="12"/>
          </p:nvPr>
        </p:nvSpPr>
        <p:spPr/>
        <p:txBody>
          <a:bodyPr/>
          <a:lstStyle>
            <a:lvl1pPr>
              <a:defRPr/>
            </a:lvl1pPr>
          </a:lstStyle>
          <a:p>
            <a:pPr>
              <a:defRPr/>
            </a:pPr>
            <a:fld id="{85E2B679-7870-9E46-BF7B-C17296EB16CA}" type="slidenum">
              <a:rPr lang="en-US"/>
              <a:pPr>
                <a:defRPr/>
              </a:pPr>
              <a:t>‹#›</a:t>
            </a:fld>
            <a:endParaRPr lang="en-US" dirty="0"/>
          </a:p>
        </p:txBody>
      </p:sp>
    </p:spTree>
    <p:extLst>
      <p:ext uri="{BB962C8B-B14F-4D97-AF65-F5344CB8AC3E}">
        <p14:creationId xmlns:p14="http://schemas.microsoft.com/office/powerpoint/2010/main" val="1155972158"/>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1pPr marL="342900" indent="-342900">
              <a:buClrTx/>
              <a:buFont typeface="Courier New"/>
              <a:buChar char="o"/>
              <a:defRPr/>
            </a:lvl1pPr>
            <a:lvl2pPr marL="685800" indent="-336550">
              <a:buClrTx/>
              <a:buFont typeface="Courier New"/>
              <a:buChar char="o"/>
              <a:defRPr/>
            </a:lvl2pPr>
            <a:lvl3pPr marL="1035050" indent="-349250">
              <a:buClrTx/>
              <a:buFont typeface="Courier New"/>
              <a:buChar char="o"/>
              <a:defRPr/>
            </a:lvl3pPr>
            <a:lvl4pPr marL="1371600" indent="-336550">
              <a:buClrTx/>
              <a:buFont typeface="Courier New"/>
              <a:buChar char="o"/>
              <a:defRPr/>
            </a:lvl4pPr>
            <a:lvl5pPr marL="1720850" indent="-349250">
              <a:buClrTx/>
              <a:buFont typeface="Courier New"/>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a:xfrm>
            <a:off x="10871200" y="6356351"/>
            <a:ext cx="711200" cy="365125"/>
          </a:xfrm>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1421285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Main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E93207-D266-4E47-95D2-8128BD4A4B09}"/>
              </a:ext>
            </a:extLst>
          </p:cNvPr>
          <p:cNvSpPr/>
          <p:nvPr userDrawn="1"/>
        </p:nvSpPr>
        <p:spPr>
          <a:xfrm>
            <a:off x="0" y="6200775"/>
            <a:ext cx="12198350" cy="6683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5" name="Straight Connector 4">
            <a:extLst>
              <a:ext uri="{FF2B5EF4-FFF2-40B4-BE49-F238E27FC236}">
                <a16:creationId xmlns:a16="http://schemas.microsoft.com/office/drawing/2014/main" id="{17C8FF57-39AC-AD47-AB9F-0C3B88252B02}"/>
              </a:ext>
            </a:extLst>
          </p:cNvPr>
          <p:cNvCxnSpPr>
            <a:cxnSpLocks/>
          </p:cNvCxnSpPr>
          <p:nvPr userDrawn="1"/>
        </p:nvCxnSpPr>
        <p:spPr>
          <a:xfrm>
            <a:off x="515938" y="1096963"/>
            <a:ext cx="11315700" cy="0"/>
          </a:xfrm>
          <a:prstGeom prst="line">
            <a:avLst/>
          </a:prstGeom>
          <a:ln w="15875">
            <a:solidFill>
              <a:srgbClr val="37A7D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8256"/>
            <a:ext cx="10515600" cy="1078703"/>
          </a:xfrm>
        </p:spPr>
        <p:txBody>
          <a:bodyPr>
            <a:normAutofit/>
          </a:bodyPr>
          <a:lstStyle>
            <a:lvl1pPr>
              <a:defRPr sz="2800" b="0" i="0">
                <a:solidFill>
                  <a:schemeClr val="tx1">
                    <a:lumMod val="75000"/>
                    <a:lumOff val="25000"/>
                  </a:schemeClr>
                </a:solidFill>
                <a:latin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838200" y="1656952"/>
            <a:ext cx="10515600" cy="4351338"/>
          </a:xfrm>
        </p:spPr>
        <p:txBody>
          <a:bodyPr/>
          <a:lstStyle>
            <a:lvl1pPr>
              <a:defRPr b="0" i="0">
                <a:latin typeface="Calibri" panose="020F0502020204030204" pitchFamily="34" charset="0"/>
              </a:defRPr>
            </a:lvl1pPr>
            <a:lvl2pPr>
              <a:defRPr b="0" i="0">
                <a:latin typeface="Calibri" panose="020F0502020204030204" pitchFamily="34" charset="0"/>
              </a:defRPr>
            </a:lvl2pPr>
            <a:lvl3pPr>
              <a:defRPr b="0" i="0">
                <a:latin typeface="Calibri" panose="020F0502020204030204" pitchFamily="34" charset="0"/>
              </a:defRPr>
            </a:lvl3pPr>
            <a:lvl4pPr>
              <a:defRPr b="0" i="0">
                <a:latin typeface="Calibri" panose="020F0502020204030204" pitchFamily="34" charset="0"/>
              </a:defRPr>
            </a:lvl4pPr>
            <a:lvl5pPr>
              <a:defRPr b="0"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814204F1-410C-5E4B-AA85-E2DEDFCA957E}"/>
              </a:ext>
            </a:extLst>
          </p:cNvPr>
          <p:cNvSpPr>
            <a:spLocks noGrp="1"/>
          </p:cNvSpPr>
          <p:nvPr>
            <p:ph type="dt" sz="half" idx="10"/>
          </p:nvPr>
        </p:nvSpPr>
        <p:spPr/>
        <p:txBody>
          <a:bodyPr/>
          <a:lstStyle>
            <a:lvl1pPr>
              <a:defRPr/>
            </a:lvl1pPr>
          </a:lstStyle>
          <a:p>
            <a:pPr>
              <a:defRPr/>
            </a:pPr>
            <a:endParaRPr lang="en-US" dirty="0"/>
          </a:p>
        </p:txBody>
      </p:sp>
      <p:sp>
        <p:nvSpPr>
          <p:cNvPr id="8" name="Footer Placeholder 4">
            <a:extLst>
              <a:ext uri="{FF2B5EF4-FFF2-40B4-BE49-F238E27FC236}">
                <a16:creationId xmlns:a16="http://schemas.microsoft.com/office/drawing/2014/main" id="{D0D5454C-2E9D-6247-9807-F6BCD1119E9F}"/>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141AB392-CD97-464E-A2CC-0F40C7EF9253}"/>
              </a:ext>
            </a:extLst>
          </p:cNvPr>
          <p:cNvSpPr>
            <a:spLocks noGrp="1"/>
          </p:cNvSpPr>
          <p:nvPr>
            <p:ph type="sldNum" sz="quarter" idx="12"/>
          </p:nvPr>
        </p:nvSpPr>
        <p:spPr/>
        <p:txBody>
          <a:bodyPr/>
          <a:lstStyle>
            <a:lvl1pPr>
              <a:defRPr/>
            </a:lvl1pPr>
          </a:lstStyle>
          <a:p>
            <a:pPr>
              <a:defRPr/>
            </a:pPr>
            <a:fld id="{6AEC214C-A56B-9540-8AEB-8257408B4110}" type="slidenum">
              <a:rPr lang="en-US"/>
              <a:pPr>
                <a:defRPr/>
              </a:pPr>
              <a:t>‹#›</a:t>
            </a:fld>
            <a:endParaRPr lang="en-US" dirty="0"/>
          </a:p>
        </p:txBody>
      </p:sp>
    </p:spTree>
    <p:extLst>
      <p:ext uri="{BB962C8B-B14F-4D97-AF65-F5344CB8AC3E}">
        <p14:creationId xmlns:p14="http://schemas.microsoft.com/office/powerpoint/2010/main" val="692108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Slide A">
    <p:bg>
      <p:bgPr>
        <a:solidFill>
          <a:srgbClr val="5B9BD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40975E-9098-1B4C-AEB7-F62308046CB8}"/>
              </a:ext>
            </a:extLst>
          </p:cNvPr>
          <p:cNvSpPr/>
          <p:nvPr userDrawn="1"/>
        </p:nvSpPr>
        <p:spPr>
          <a:xfrm>
            <a:off x="0" y="-28575"/>
            <a:ext cx="12192000" cy="6886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9628F2D4-E7D9-CA47-891D-2201C66349E1}"/>
              </a:ext>
            </a:extLst>
          </p:cNvPr>
          <p:cNvSpPr/>
          <p:nvPr userDrawn="1"/>
        </p:nvSpPr>
        <p:spPr>
          <a:xfrm>
            <a:off x="0" y="1876425"/>
            <a:ext cx="12192000" cy="328136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Oval 6">
            <a:extLst>
              <a:ext uri="{FF2B5EF4-FFF2-40B4-BE49-F238E27FC236}">
                <a16:creationId xmlns:a16="http://schemas.microsoft.com/office/drawing/2014/main" id="{157BE18A-C3E2-844C-B0FD-CBEC036A12D3}"/>
              </a:ext>
            </a:extLst>
          </p:cNvPr>
          <p:cNvSpPr/>
          <p:nvPr userDrawn="1"/>
        </p:nvSpPr>
        <p:spPr>
          <a:xfrm>
            <a:off x="3827463" y="963613"/>
            <a:ext cx="1795462" cy="1795462"/>
          </a:xfrm>
          <a:prstGeom prst="ellipse">
            <a:avLst/>
          </a:prstGeom>
          <a:solidFill>
            <a:srgbClr val="68615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Oval 7">
            <a:extLst>
              <a:ext uri="{FF2B5EF4-FFF2-40B4-BE49-F238E27FC236}">
                <a16:creationId xmlns:a16="http://schemas.microsoft.com/office/drawing/2014/main" id="{1F1FA0E5-74F1-004F-AE1A-38AC1D40647C}"/>
              </a:ext>
            </a:extLst>
          </p:cNvPr>
          <p:cNvSpPr/>
          <p:nvPr userDrawn="1"/>
        </p:nvSpPr>
        <p:spPr>
          <a:xfrm>
            <a:off x="3927475" y="1073150"/>
            <a:ext cx="1589088" cy="1587500"/>
          </a:xfrm>
          <a:prstGeom prst="ellipse">
            <a:avLst/>
          </a:prstGeom>
          <a:solidFill>
            <a:srgbClr val="68615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9" name="Picture 14">
            <a:extLst>
              <a:ext uri="{FF2B5EF4-FFF2-40B4-BE49-F238E27FC236}">
                <a16:creationId xmlns:a16="http://schemas.microsoft.com/office/drawing/2014/main" id="{FDC24FEF-5767-9842-8CAE-48B905D0D57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1490663"/>
            <a:ext cx="1235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9D5B8020-0A49-304D-AED1-09A10759AE46}"/>
              </a:ext>
            </a:extLst>
          </p:cNvPr>
          <p:cNvSpPr/>
          <p:nvPr userDrawn="1"/>
        </p:nvSpPr>
        <p:spPr>
          <a:xfrm>
            <a:off x="6516688" y="968375"/>
            <a:ext cx="1795462"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Oval 10">
            <a:extLst>
              <a:ext uri="{FF2B5EF4-FFF2-40B4-BE49-F238E27FC236}">
                <a16:creationId xmlns:a16="http://schemas.microsoft.com/office/drawing/2014/main" id="{0EAAA6C3-A792-1542-80AE-06C4A51D401B}"/>
              </a:ext>
            </a:extLst>
          </p:cNvPr>
          <p:cNvSpPr/>
          <p:nvPr userDrawn="1"/>
        </p:nvSpPr>
        <p:spPr>
          <a:xfrm>
            <a:off x="6616700" y="1077913"/>
            <a:ext cx="1589088" cy="1589087"/>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ctrTitle"/>
          </p:nvPr>
        </p:nvSpPr>
        <p:spPr>
          <a:xfrm>
            <a:off x="0" y="2782957"/>
            <a:ext cx="12192000" cy="1292757"/>
          </a:xfrm>
        </p:spPr>
        <p:txBody>
          <a:bodyPr>
            <a:normAutofit/>
          </a:bodyPr>
          <a:lstStyle>
            <a:lvl1pPr algn="ctr">
              <a:defRPr sz="4000" b="1" i="0">
                <a:solidFill>
                  <a:schemeClr val="bg2">
                    <a:lumMod val="25000"/>
                  </a:schemeClr>
                </a:solidFill>
                <a:latin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0" y="4190337"/>
            <a:ext cx="12192000" cy="845184"/>
          </a:xfrm>
        </p:spPr>
        <p:txBody>
          <a:bodyPr anchor="ctr"/>
          <a:lstStyle>
            <a:lvl1pPr marL="0" indent="0" algn="ctr">
              <a:buNone/>
              <a:defRPr sz="2800" b="0" i="0">
                <a:solidFill>
                  <a:schemeClr val="bg2">
                    <a:lumMod val="25000"/>
                  </a:schemeClr>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p:cNvSpPr>
            <a:spLocks noGrp="1"/>
          </p:cNvSpPr>
          <p:nvPr>
            <p:ph type="body" sz="quarter" idx="13"/>
          </p:nvPr>
        </p:nvSpPr>
        <p:spPr>
          <a:xfrm>
            <a:off x="0" y="5157788"/>
            <a:ext cx="12192000" cy="560387"/>
          </a:xfrm>
        </p:spPr>
        <p:txBody>
          <a:bodyPr anchor="ctr"/>
          <a:lstStyle>
            <a:lvl1pPr algn="ctr">
              <a:defRPr sz="2400">
                <a:solidFill>
                  <a:schemeClr val="accent6"/>
                </a:solidFill>
              </a:defRPr>
            </a:lvl1pPr>
            <a:lvl2pPr>
              <a:buNone/>
              <a:defRPr/>
            </a:lvl2pPr>
          </a:lstStyle>
          <a:p>
            <a:pPr lvl="0"/>
            <a:r>
              <a:rPr lang="en-US"/>
              <a:t>Click to edit Master text styles</a:t>
            </a:r>
          </a:p>
        </p:txBody>
      </p:sp>
      <p:sp>
        <p:nvSpPr>
          <p:cNvPr id="12" name="Date Placeholder 3">
            <a:extLst>
              <a:ext uri="{FF2B5EF4-FFF2-40B4-BE49-F238E27FC236}">
                <a16:creationId xmlns:a16="http://schemas.microsoft.com/office/drawing/2014/main" id="{FB97B00C-3B9C-B342-AD20-EF7858857FCD}"/>
              </a:ext>
            </a:extLst>
          </p:cNvPr>
          <p:cNvSpPr>
            <a:spLocks noGrp="1"/>
          </p:cNvSpPr>
          <p:nvPr>
            <p:ph type="dt" sz="half" idx="14"/>
          </p:nvPr>
        </p:nvSpPr>
        <p:spPr/>
        <p:txBody>
          <a:bodyPr/>
          <a:lstStyle>
            <a:lvl1pPr>
              <a:defRPr/>
            </a:lvl1pPr>
          </a:lstStyle>
          <a:p>
            <a:pPr>
              <a:defRPr/>
            </a:pPr>
            <a:endParaRPr lang="en-US" dirty="0"/>
          </a:p>
        </p:txBody>
      </p:sp>
      <p:sp>
        <p:nvSpPr>
          <p:cNvPr id="13" name="Footer Placeholder 4">
            <a:extLst>
              <a:ext uri="{FF2B5EF4-FFF2-40B4-BE49-F238E27FC236}">
                <a16:creationId xmlns:a16="http://schemas.microsoft.com/office/drawing/2014/main" id="{698EDF1B-4923-DF4B-A660-DEF8D231E750}"/>
              </a:ext>
            </a:extLst>
          </p:cNvPr>
          <p:cNvSpPr>
            <a:spLocks noGrp="1"/>
          </p:cNvSpPr>
          <p:nvPr>
            <p:ph type="ftr" sz="quarter" idx="15"/>
          </p:nvPr>
        </p:nvSpPr>
        <p:spPr/>
        <p:txBody>
          <a:bodyPr/>
          <a:lstStyle>
            <a:lvl1pPr>
              <a:defRPr/>
            </a:lvl1pPr>
          </a:lstStyle>
          <a:p>
            <a:pPr>
              <a:defRPr/>
            </a:pPr>
            <a:endParaRPr lang="en-US" dirty="0"/>
          </a:p>
        </p:txBody>
      </p:sp>
      <p:sp>
        <p:nvSpPr>
          <p:cNvPr id="15" name="Slide Number Placeholder 5">
            <a:extLst>
              <a:ext uri="{FF2B5EF4-FFF2-40B4-BE49-F238E27FC236}">
                <a16:creationId xmlns:a16="http://schemas.microsoft.com/office/drawing/2014/main" id="{D33AE1BB-1188-8A4E-8E0D-1B853CBFB101}"/>
              </a:ext>
            </a:extLst>
          </p:cNvPr>
          <p:cNvSpPr>
            <a:spLocks noGrp="1"/>
          </p:cNvSpPr>
          <p:nvPr>
            <p:ph type="sldNum" sz="quarter" idx="16"/>
          </p:nvPr>
        </p:nvSpPr>
        <p:spPr/>
        <p:txBody>
          <a:bodyPr/>
          <a:lstStyle>
            <a:lvl1pPr>
              <a:defRPr/>
            </a:lvl1pPr>
          </a:lstStyle>
          <a:p>
            <a:pPr>
              <a:defRPr/>
            </a:pPr>
            <a:fld id="{E8402EDE-4D66-F84D-B5F1-F53461ADED0C}" type="slidenum">
              <a:rPr lang="en-US"/>
              <a:pPr>
                <a:defRPr/>
              </a:pPr>
              <a:t>‹#›</a:t>
            </a:fld>
            <a:endParaRPr lang="en-US" dirty="0"/>
          </a:p>
        </p:txBody>
      </p:sp>
    </p:spTree>
    <p:extLst>
      <p:ext uri="{BB962C8B-B14F-4D97-AF65-F5344CB8AC3E}">
        <p14:creationId xmlns:p14="http://schemas.microsoft.com/office/powerpoint/2010/main" val="2103927282"/>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A">
    <p:bg>
      <p:bgPr>
        <a:solidFill>
          <a:srgbClr val="5B9BD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40975E-9098-1B4C-AEB7-F62308046CB8}"/>
              </a:ext>
            </a:extLst>
          </p:cNvPr>
          <p:cNvSpPr/>
          <p:nvPr userDrawn="1"/>
        </p:nvSpPr>
        <p:spPr>
          <a:xfrm>
            <a:off x="0" y="-28575"/>
            <a:ext cx="12192000" cy="6886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9628F2D4-E7D9-CA47-891D-2201C66349E1}"/>
              </a:ext>
            </a:extLst>
          </p:cNvPr>
          <p:cNvSpPr/>
          <p:nvPr userDrawn="1"/>
        </p:nvSpPr>
        <p:spPr>
          <a:xfrm>
            <a:off x="0" y="1876425"/>
            <a:ext cx="12192000" cy="328136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Oval 6">
            <a:extLst>
              <a:ext uri="{FF2B5EF4-FFF2-40B4-BE49-F238E27FC236}">
                <a16:creationId xmlns:a16="http://schemas.microsoft.com/office/drawing/2014/main" id="{157BE18A-C3E2-844C-B0FD-CBEC036A12D3}"/>
              </a:ext>
            </a:extLst>
          </p:cNvPr>
          <p:cNvSpPr/>
          <p:nvPr userDrawn="1"/>
        </p:nvSpPr>
        <p:spPr>
          <a:xfrm>
            <a:off x="3827463" y="963613"/>
            <a:ext cx="1795462" cy="1795462"/>
          </a:xfrm>
          <a:prstGeom prst="ellipse">
            <a:avLst/>
          </a:prstGeom>
          <a:solidFill>
            <a:srgbClr val="68615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Oval 7">
            <a:extLst>
              <a:ext uri="{FF2B5EF4-FFF2-40B4-BE49-F238E27FC236}">
                <a16:creationId xmlns:a16="http://schemas.microsoft.com/office/drawing/2014/main" id="{1F1FA0E5-74F1-004F-AE1A-38AC1D40647C}"/>
              </a:ext>
            </a:extLst>
          </p:cNvPr>
          <p:cNvSpPr/>
          <p:nvPr userDrawn="1"/>
        </p:nvSpPr>
        <p:spPr>
          <a:xfrm>
            <a:off x="3927475" y="1073150"/>
            <a:ext cx="1589088" cy="1587500"/>
          </a:xfrm>
          <a:prstGeom prst="ellipse">
            <a:avLst/>
          </a:prstGeom>
          <a:solidFill>
            <a:srgbClr val="68615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9" name="Picture 14">
            <a:extLst>
              <a:ext uri="{FF2B5EF4-FFF2-40B4-BE49-F238E27FC236}">
                <a16:creationId xmlns:a16="http://schemas.microsoft.com/office/drawing/2014/main" id="{FDC24FEF-5767-9842-8CAE-48B905D0D57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1490663"/>
            <a:ext cx="1235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9D5B8020-0A49-304D-AED1-09A10759AE46}"/>
              </a:ext>
            </a:extLst>
          </p:cNvPr>
          <p:cNvSpPr/>
          <p:nvPr userDrawn="1"/>
        </p:nvSpPr>
        <p:spPr>
          <a:xfrm>
            <a:off x="6516688" y="968375"/>
            <a:ext cx="1795462"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Oval 10">
            <a:extLst>
              <a:ext uri="{FF2B5EF4-FFF2-40B4-BE49-F238E27FC236}">
                <a16:creationId xmlns:a16="http://schemas.microsoft.com/office/drawing/2014/main" id="{0EAAA6C3-A792-1542-80AE-06C4A51D401B}"/>
              </a:ext>
            </a:extLst>
          </p:cNvPr>
          <p:cNvSpPr/>
          <p:nvPr userDrawn="1"/>
        </p:nvSpPr>
        <p:spPr>
          <a:xfrm>
            <a:off x="6616700" y="1077913"/>
            <a:ext cx="1589088" cy="1589087"/>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ctrTitle"/>
          </p:nvPr>
        </p:nvSpPr>
        <p:spPr>
          <a:xfrm>
            <a:off x="0" y="2782957"/>
            <a:ext cx="12192000" cy="1292757"/>
          </a:xfrm>
        </p:spPr>
        <p:txBody>
          <a:bodyPr>
            <a:normAutofit/>
          </a:bodyPr>
          <a:lstStyle>
            <a:lvl1pPr algn="ctr">
              <a:defRPr sz="4000" b="1" i="0">
                <a:solidFill>
                  <a:schemeClr val="bg2">
                    <a:lumMod val="25000"/>
                  </a:schemeClr>
                </a:solidFill>
                <a:latin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0" y="4190337"/>
            <a:ext cx="12192000" cy="845184"/>
          </a:xfrm>
        </p:spPr>
        <p:txBody>
          <a:bodyPr anchor="ctr"/>
          <a:lstStyle>
            <a:lvl1pPr marL="0" indent="0" algn="ctr">
              <a:buNone/>
              <a:defRPr sz="2800" b="0" i="0">
                <a:solidFill>
                  <a:schemeClr val="bg2">
                    <a:lumMod val="25000"/>
                  </a:schemeClr>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p:cNvSpPr>
            <a:spLocks noGrp="1"/>
          </p:cNvSpPr>
          <p:nvPr>
            <p:ph type="body" sz="quarter" idx="13"/>
          </p:nvPr>
        </p:nvSpPr>
        <p:spPr>
          <a:xfrm>
            <a:off x="0" y="5157788"/>
            <a:ext cx="12192000" cy="560387"/>
          </a:xfrm>
        </p:spPr>
        <p:txBody>
          <a:bodyPr anchor="ctr"/>
          <a:lstStyle>
            <a:lvl1pPr algn="ctr">
              <a:defRPr sz="2400">
                <a:solidFill>
                  <a:schemeClr val="accent6"/>
                </a:solidFill>
              </a:defRPr>
            </a:lvl1pPr>
            <a:lvl2pPr>
              <a:buNone/>
              <a:defRPr/>
            </a:lvl2pPr>
          </a:lstStyle>
          <a:p>
            <a:pPr lvl="0"/>
            <a:r>
              <a:rPr lang="en-US"/>
              <a:t>Click to edit Master text styles</a:t>
            </a:r>
          </a:p>
        </p:txBody>
      </p:sp>
      <p:sp>
        <p:nvSpPr>
          <p:cNvPr id="12" name="Date Placeholder 3">
            <a:extLst>
              <a:ext uri="{FF2B5EF4-FFF2-40B4-BE49-F238E27FC236}">
                <a16:creationId xmlns:a16="http://schemas.microsoft.com/office/drawing/2014/main" id="{FB97B00C-3B9C-B342-AD20-EF7858857FCD}"/>
              </a:ext>
            </a:extLst>
          </p:cNvPr>
          <p:cNvSpPr>
            <a:spLocks noGrp="1"/>
          </p:cNvSpPr>
          <p:nvPr>
            <p:ph type="dt" sz="half" idx="14"/>
          </p:nvPr>
        </p:nvSpPr>
        <p:spPr/>
        <p:txBody>
          <a:bodyPr/>
          <a:lstStyle>
            <a:lvl1pPr>
              <a:defRPr/>
            </a:lvl1pPr>
          </a:lstStyle>
          <a:p>
            <a:pPr>
              <a:defRPr/>
            </a:pPr>
            <a:endParaRPr lang="en-US" dirty="0"/>
          </a:p>
        </p:txBody>
      </p:sp>
      <p:sp>
        <p:nvSpPr>
          <p:cNvPr id="13" name="Footer Placeholder 4">
            <a:extLst>
              <a:ext uri="{FF2B5EF4-FFF2-40B4-BE49-F238E27FC236}">
                <a16:creationId xmlns:a16="http://schemas.microsoft.com/office/drawing/2014/main" id="{698EDF1B-4923-DF4B-A660-DEF8D231E750}"/>
              </a:ext>
            </a:extLst>
          </p:cNvPr>
          <p:cNvSpPr>
            <a:spLocks noGrp="1"/>
          </p:cNvSpPr>
          <p:nvPr>
            <p:ph type="ftr" sz="quarter" idx="15"/>
          </p:nvPr>
        </p:nvSpPr>
        <p:spPr/>
        <p:txBody>
          <a:bodyPr/>
          <a:lstStyle>
            <a:lvl1pPr>
              <a:defRPr/>
            </a:lvl1pPr>
          </a:lstStyle>
          <a:p>
            <a:pPr>
              <a:defRPr/>
            </a:pPr>
            <a:endParaRPr lang="en-US" dirty="0"/>
          </a:p>
        </p:txBody>
      </p:sp>
      <p:sp>
        <p:nvSpPr>
          <p:cNvPr id="15" name="Slide Number Placeholder 5">
            <a:extLst>
              <a:ext uri="{FF2B5EF4-FFF2-40B4-BE49-F238E27FC236}">
                <a16:creationId xmlns:a16="http://schemas.microsoft.com/office/drawing/2014/main" id="{D33AE1BB-1188-8A4E-8E0D-1B853CBFB101}"/>
              </a:ext>
            </a:extLst>
          </p:cNvPr>
          <p:cNvSpPr>
            <a:spLocks noGrp="1"/>
          </p:cNvSpPr>
          <p:nvPr>
            <p:ph type="sldNum" sz="quarter" idx="16"/>
          </p:nvPr>
        </p:nvSpPr>
        <p:spPr/>
        <p:txBody>
          <a:bodyPr/>
          <a:lstStyle>
            <a:lvl1pPr>
              <a:defRPr/>
            </a:lvl1pPr>
          </a:lstStyle>
          <a:p>
            <a:pPr>
              <a:defRPr/>
            </a:pPr>
            <a:fld id="{E8402EDE-4D66-F84D-B5F1-F53461ADED0C}" type="slidenum">
              <a:rPr lang="en-US"/>
              <a:pPr>
                <a:defRPr/>
              </a:pPr>
              <a:t>‹#›</a:t>
            </a:fld>
            <a:endParaRPr lang="en-US" dirty="0"/>
          </a:p>
        </p:txBody>
      </p:sp>
    </p:spTree>
    <p:extLst>
      <p:ext uri="{BB962C8B-B14F-4D97-AF65-F5344CB8AC3E}">
        <p14:creationId xmlns:p14="http://schemas.microsoft.com/office/powerpoint/2010/main" val="1557340386"/>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Slide 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FB735F-9C25-4449-915B-03B790B62436}"/>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F5CEBBB3-34E0-4245-AED2-3CA096C4284D}"/>
              </a:ext>
            </a:extLst>
          </p:cNvPr>
          <p:cNvSpPr/>
          <p:nvPr userDrawn="1"/>
        </p:nvSpPr>
        <p:spPr>
          <a:xfrm>
            <a:off x="0" y="1866900"/>
            <a:ext cx="12192000" cy="3281363"/>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Oval 6">
            <a:extLst>
              <a:ext uri="{FF2B5EF4-FFF2-40B4-BE49-F238E27FC236}">
                <a16:creationId xmlns:a16="http://schemas.microsoft.com/office/drawing/2014/main" id="{F942BE79-7909-9148-BA89-F1DB94AFE64E}"/>
              </a:ext>
            </a:extLst>
          </p:cNvPr>
          <p:cNvSpPr/>
          <p:nvPr userDrawn="1"/>
        </p:nvSpPr>
        <p:spPr>
          <a:xfrm>
            <a:off x="3827463" y="963613"/>
            <a:ext cx="1795462" cy="1795462"/>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Oval 7">
            <a:extLst>
              <a:ext uri="{FF2B5EF4-FFF2-40B4-BE49-F238E27FC236}">
                <a16:creationId xmlns:a16="http://schemas.microsoft.com/office/drawing/2014/main" id="{94BDFF05-9C72-7842-B452-63F1B2253980}"/>
              </a:ext>
            </a:extLst>
          </p:cNvPr>
          <p:cNvSpPr/>
          <p:nvPr userDrawn="1"/>
        </p:nvSpPr>
        <p:spPr>
          <a:xfrm>
            <a:off x="3927475" y="1073150"/>
            <a:ext cx="1589088" cy="1587500"/>
          </a:xfrm>
          <a:prstGeom prst="ellipse">
            <a:avLst/>
          </a:prstGeom>
          <a:solidFill>
            <a:srgbClr val="2F559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9" name="Picture 14">
            <a:extLst>
              <a:ext uri="{FF2B5EF4-FFF2-40B4-BE49-F238E27FC236}">
                <a16:creationId xmlns:a16="http://schemas.microsoft.com/office/drawing/2014/main" id="{98F1D2BC-A403-7C4E-8413-48855AB7E8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1490663"/>
            <a:ext cx="1235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A40C72D3-0E29-F648-BBBB-981CD65A8768}"/>
              </a:ext>
            </a:extLst>
          </p:cNvPr>
          <p:cNvSpPr/>
          <p:nvPr userDrawn="1"/>
        </p:nvSpPr>
        <p:spPr>
          <a:xfrm>
            <a:off x="6516688" y="968375"/>
            <a:ext cx="1795462"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Oval 10">
            <a:extLst>
              <a:ext uri="{FF2B5EF4-FFF2-40B4-BE49-F238E27FC236}">
                <a16:creationId xmlns:a16="http://schemas.microsoft.com/office/drawing/2014/main" id="{A1A396AE-3642-4B4D-B12F-68C54891E632}"/>
              </a:ext>
            </a:extLst>
          </p:cNvPr>
          <p:cNvSpPr/>
          <p:nvPr userDrawn="1"/>
        </p:nvSpPr>
        <p:spPr>
          <a:xfrm>
            <a:off x="6616700" y="1077913"/>
            <a:ext cx="1589088" cy="1589087"/>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ctrTitle"/>
          </p:nvPr>
        </p:nvSpPr>
        <p:spPr>
          <a:xfrm>
            <a:off x="0" y="2769163"/>
            <a:ext cx="12192000" cy="1340876"/>
          </a:xfrm>
        </p:spPr>
        <p:txBody>
          <a:bodyPr>
            <a:normAutofit/>
          </a:bodyPr>
          <a:lstStyle>
            <a:lvl1pPr algn="ctr">
              <a:defRPr sz="4000" b="1" i="0">
                <a:solidFill>
                  <a:schemeClr val="bg2">
                    <a:lumMod val="25000"/>
                  </a:schemeClr>
                </a:solidFill>
                <a:latin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0" y="4208569"/>
            <a:ext cx="12192000" cy="826952"/>
          </a:xfrm>
        </p:spPr>
        <p:txBody>
          <a:bodyPr anchor="ctr"/>
          <a:lstStyle>
            <a:lvl1pPr marL="0" indent="0" algn="ctr">
              <a:buNone/>
              <a:defRPr sz="2800" b="0" i="0">
                <a:solidFill>
                  <a:schemeClr val="bg2">
                    <a:lumMod val="25000"/>
                  </a:schemeClr>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p:cNvSpPr>
            <a:spLocks noGrp="1"/>
          </p:cNvSpPr>
          <p:nvPr>
            <p:ph type="body" sz="quarter" idx="13"/>
          </p:nvPr>
        </p:nvSpPr>
        <p:spPr>
          <a:xfrm>
            <a:off x="0" y="5157788"/>
            <a:ext cx="12192000" cy="560387"/>
          </a:xfrm>
        </p:spPr>
        <p:txBody>
          <a:bodyPr anchor="ctr"/>
          <a:lstStyle>
            <a:lvl1pPr algn="ctr">
              <a:defRPr sz="2400">
                <a:solidFill>
                  <a:schemeClr val="accent5"/>
                </a:solidFill>
              </a:defRPr>
            </a:lvl1pPr>
            <a:lvl2pPr>
              <a:buNone/>
              <a:defRPr/>
            </a:lvl2pPr>
          </a:lstStyle>
          <a:p>
            <a:pPr lvl="0"/>
            <a:r>
              <a:rPr lang="en-US"/>
              <a:t>Click to edit Master text styles</a:t>
            </a:r>
          </a:p>
        </p:txBody>
      </p:sp>
      <p:sp>
        <p:nvSpPr>
          <p:cNvPr id="12" name="Date Placeholder 3">
            <a:extLst>
              <a:ext uri="{FF2B5EF4-FFF2-40B4-BE49-F238E27FC236}">
                <a16:creationId xmlns:a16="http://schemas.microsoft.com/office/drawing/2014/main" id="{9C14E7B8-8C5E-E24B-A69F-A1919C864732}"/>
              </a:ext>
            </a:extLst>
          </p:cNvPr>
          <p:cNvSpPr>
            <a:spLocks noGrp="1"/>
          </p:cNvSpPr>
          <p:nvPr>
            <p:ph type="dt" sz="half" idx="14"/>
          </p:nvPr>
        </p:nvSpPr>
        <p:spPr/>
        <p:txBody>
          <a:bodyPr/>
          <a:lstStyle>
            <a:lvl1pPr>
              <a:defRPr/>
            </a:lvl1pPr>
          </a:lstStyle>
          <a:p>
            <a:pPr>
              <a:defRPr/>
            </a:pPr>
            <a:endParaRPr lang="en-US" dirty="0"/>
          </a:p>
        </p:txBody>
      </p:sp>
      <p:sp>
        <p:nvSpPr>
          <p:cNvPr id="13" name="Footer Placeholder 4">
            <a:extLst>
              <a:ext uri="{FF2B5EF4-FFF2-40B4-BE49-F238E27FC236}">
                <a16:creationId xmlns:a16="http://schemas.microsoft.com/office/drawing/2014/main" id="{9CD91733-DFE7-EF4C-9D03-BDD8FE0C06BB}"/>
              </a:ext>
            </a:extLst>
          </p:cNvPr>
          <p:cNvSpPr>
            <a:spLocks noGrp="1"/>
          </p:cNvSpPr>
          <p:nvPr>
            <p:ph type="ftr" sz="quarter" idx="15"/>
          </p:nvPr>
        </p:nvSpPr>
        <p:spPr/>
        <p:txBody>
          <a:bodyPr/>
          <a:lstStyle>
            <a:lvl1pPr>
              <a:defRPr/>
            </a:lvl1pPr>
          </a:lstStyle>
          <a:p>
            <a:pPr>
              <a:defRPr/>
            </a:pPr>
            <a:endParaRPr lang="en-US" dirty="0"/>
          </a:p>
        </p:txBody>
      </p:sp>
      <p:sp>
        <p:nvSpPr>
          <p:cNvPr id="15" name="Slide Number Placeholder 5">
            <a:extLst>
              <a:ext uri="{FF2B5EF4-FFF2-40B4-BE49-F238E27FC236}">
                <a16:creationId xmlns:a16="http://schemas.microsoft.com/office/drawing/2014/main" id="{8C8E7CEB-9056-2140-B4D1-914669E7F380}"/>
              </a:ext>
            </a:extLst>
          </p:cNvPr>
          <p:cNvSpPr>
            <a:spLocks noGrp="1"/>
          </p:cNvSpPr>
          <p:nvPr>
            <p:ph type="sldNum" sz="quarter" idx="16"/>
          </p:nvPr>
        </p:nvSpPr>
        <p:spPr/>
        <p:txBody>
          <a:bodyPr/>
          <a:lstStyle>
            <a:lvl1pPr>
              <a:defRPr/>
            </a:lvl1pPr>
          </a:lstStyle>
          <a:p>
            <a:pPr>
              <a:defRPr/>
            </a:pPr>
            <a:fld id="{0F5B4AA5-DC25-594D-9503-274B8D4CA496}" type="slidenum">
              <a:rPr lang="en-US"/>
              <a:pPr>
                <a:defRPr/>
              </a:pPr>
              <a:t>‹#›</a:t>
            </a:fld>
            <a:endParaRPr lang="en-US" dirty="0"/>
          </a:p>
        </p:txBody>
      </p:sp>
    </p:spTree>
    <p:extLst>
      <p:ext uri="{BB962C8B-B14F-4D97-AF65-F5344CB8AC3E}">
        <p14:creationId xmlns:p14="http://schemas.microsoft.com/office/powerpoint/2010/main" val="3146756926"/>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Title Slide 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3BED5E-E1DE-794E-97FE-EFAEBABFEB9D}"/>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D74C87B3-DE34-3049-855D-F1F9936B0C5A}"/>
              </a:ext>
            </a:extLst>
          </p:cNvPr>
          <p:cNvSpPr/>
          <p:nvPr userDrawn="1"/>
        </p:nvSpPr>
        <p:spPr>
          <a:xfrm>
            <a:off x="0" y="1866900"/>
            <a:ext cx="12192000" cy="3281363"/>
          </a:xfrm>
          <a:prstGeom prst="rect">
            <a:avLst/>
          </a:prstGeom>
          <a:solidFill>
            <a:srgbClr val="6861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Oval 6">
            <a:extLst>
              <a:ext uri="{FF2B5EF4-FFF2-40B4-BE49-F238E27FC236}">
                <a16:creationId xmlns:a16="http://schemas.microsoft.com/office/drawing/2014/main" id="{C4D68068-36FA-2548-BD06-490669CC3588}"/>
              </a:ext>
            </a:extLst>
          </p:cNvPr>
          <p:cNvSpPr/>
          <p:nvPr userDrawn="1"/>
        </p:nvSpPr>
        <p:spPr>
          <a:xfrm>
            <a:off x="3827463" y="963613"/>
            <a:ext cx="1795462" cy="1795462"/>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Oval 7">
            <a:extLst>
              <a:ext uri="{FF2B5EF4-FFF2-40B4-BE49-F238E27FC236}">
                <a16:creationId xmlns:a16="http://schemas.microsoft.com/office/drawing/2014/main" id="{C8E14FB7-9737-5848-BABB-7D0C9375F2BA}"/>
              </a:ext>
            </a:extLst>
          </p:cNvPr>
          <p:cNvSpPr/>
          <p:nvPr userDrawn="1"/>
        </p:nvSpPr>
        <p:spPr>
          <a:xfrm>
            <a:off x="3927475" y="1073150"/>
            <a:ext cx="1589088" cy="1587500"/>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9" name="Picture 14">
            <a:extLst>
              <a:ext uri="{FF2B5EF4-FFF2-40B4-BE49-F238E27FC236}">
                <a16:creationId xmlns:a16="http://schemas.microsoft.com/office/drawing/2014/main" id="{7210C464-B626-9341-8724-2A72E0C457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1490663"/>
            <a:ext cx="1235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10DC2C36-0CDE-7040-B428-9A3513E8E9C1}"/>
              </a:ext>
            </a:extLst>
          </p:cNvPr>
          <p:cNvSpPr/>
          <p:nvPr userDrawn="1"/>
        </p:nvSpPr>
        <p:spPr>
          <a:xfrm>
            <a:off x="6516688" y="968375"/>
            <a:ext cx="1795462"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Oval 10">
            <a:extLst>
              <a:ext uri="{FF2B5EF4-FFF2-40B4-BE49-F238E27FC236}">
                <a16:creationId xmlns:a16="http://schemas.microsoft.com/office/drawing/2014/main" id="{AFE3C34D-33DB-7949-8294-36174D61F7DB}"/>
              </a:ext>
            </a:extLst>
          </p:cNvPr>
          <p:cNvSpPr/>
          <p:nvPr userDrawn="1"/>
        </p:nvSpPr>
        <p:spPr>
          <a:xfrm>
            <a:off x="6616700" y="1077913"/>
            <a:ext cx="1589088" cy="1589087"/>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ctrTitle"/>
          </p:nvPr>
        </p:nvSpPr>
        <p:spPr>
          <a:xfrm>
            <a:off x="0" y="2769163"/>
            <a:ext cx="12192000" cy="1340876"/>
          </a:xfrm>
        </p:spPr>
        <p:txBody>
          <a:bodyPr>
            <a:normAutofit/>
          </a:bodyPr>
          <a:lstStyle>
            <a:lvl1pPr algn="ctr">
              <a:defRPr sz="4000" b="1" i="0">
                <a:solidFill>
                  <a:schemeClr val="bg1"/>
                </a:solidFill>
                <a:latin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0" y="4208569"/>
            <a:ext cx="12192000" cy="826952"/>
          </a:xfrm>
        </p:spPr>
        <p:txBody>
          <a:bodyPr anchor="ctr"/>
          <a:lstStyle>
            <a:lvl1pPr marL="0" indent="0" algn="ctr">
              <a:buNone/>
              <a:defRPr sz="2800" b="0" i="0">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p:cNvSpPr>
            <a:spLocks noGrp="1"/>
          </p:cNvSpPr>
          <p:nvPr>
            <p:ph type="body" sz="quarter" idx="13"/>
          </p:nvPr>
        </p:nvSpPr>
        <p:spPr>
          <a:xfrm>
            <a:off x="0" y="5157788"/>
            <a:ext cx="12192000" cy="560387"/>
          </a:xfrm>
        </p:spPr>
        <p:txBody>
          <a:bodyPr anchor="ctr"/>
          <a:lstStyle>
            <a:lvl1pPr algn="ctr">
              <a:defRPr sz="2400">
                <a:solidFill>
                  <a:schemeClr val="accent5"/>
                </a:solidFill>
              </a:defRPr>
            </a:lvl1pPr>
            <a:lvl2pPr>
              <a:buNone/>
              <a:defRPr/>
            </a:lvl2pPr>
          </a:lstStyle>
          <a:p>
            <a:pPr lvl="0"/>
            <a:r>
              <a:rPr lang="en-US"/>
              <a:t>Click to edit Master text styles</a:t>
            </a:r>
          </a:p>
        </p:txBody>
      </p:sp>
      <p:sp>
        <p:nvSpPr>
          <p:cNvPr id="12" name="Date Placeholder 3">
            <a:extLst>
              <a:ext uri="{FF2B5EF4-FFF2-40B4-BE49-F238E27FC236}">
                <a16:creationId xmlns:a16="http://schemas.microsoft.com/office/drawing/2014/main" id="{034CA83C-5652-7A48-99E1-973DEF20A833}"/>
              </a:ext>
            </a:extLst>
          </p:cNvPr>
          <p:cNvSpPr>
            <a:spLocks noGrp="1"/>
          </p:cNvSpPr>
          <p:nvPr>
            <p:ph type="dt" sz="half" idx="14"/>
          </p:nvPr>
        </p:nvSpPr>
        <p:spPr/>
        <p:txBody>
          <a:bodyPr/>
          <a:lstStyle>
            <a:lvl1pPr>
              <a:defRPr/>
            </a:lvl1pPr>
          </a:lstStyle>
          <a:p>
            <a:pPr>
              <a:defRPr/>
            </a:pPr>
            <a:endParaRPr lang="en-US" dirty="0"/>
          </a:p>
        </p:txBody>
      </p:sp>
      <p:sp>
        <p:nvSpPr>
          <p:cNvPr id="13" name="Footer Placeholder 4">
            <a:extLst>
              <a:ext uri="{FF2B5EF4-FFF2-40B4-BE49-F238E27FC236}">
                <a16:creationId xmlns:a16="http://schemas.microsoft.com/office/drawing/2014/main" id="{43098045-DACC-3747-96F3-FF23AF41023F}"/>
              </a:ext>
            </a:extLst>
          </p:cNvPr>
          <p:cNvSpPr>
            <a:spLocks noGrp="1"/>
          </p:cNvSpPr>
          <p:nvPr>
            <p:ph type="ftr" sz="quarter" idx="15"/>
          </p:nvPr>
        </p:nvSpPr>
        <p:spPr/>
        <p:txBody>
          <a:bodyPr/>
          <a:lstStyle>
            <a:lvl1pPr>
              <a:defRPr/>
            </a:lvl1pPr>
          </a:lstStyle>
          <a:p>
            <a:pPr>
              <a:defRPr/>
            </a:pPr>
            <a:endParaRPr lang="en-US" dirty="0"/>
          </a:p>
        </p:txBody>
      </p:sp>
      <p:sp>
        <p:nvSpPr>
          <p:cNvPr id="15" name="Slide Number Placeholder 5">
            <a:extLst>
              <a:ext uri="{FF2B5EF4-FFF2-40B4-BE49-F238E27FC236}">
                <a16:creationId xmlns:a16="http://schemas.microsoft.com/office/drawing/2014/main" id="{01A866E4-9BE1-7A4F-9F1C-C20FE0172DC1}"/>
              </a:ext>
            </a:extLst>
          </p:cNvPr>
          <p:cNvSpPr>
            <a:spLocks noGrp="1"/>
          </p:cNvSpPr>
          <p:nvPr>
            <p:ph type="sldNum" sz="quarter" idx="16"/>
          </p:nvPr>
        </p:nvSpPr>
        <p:spPr/>
        <p:txBody>
          <a:bodyPr/>
          <a:lstStyle>
            <a:lvl1pPr>
              <a:defRPr/>
            </a:lvl1pPr>
          </a:lstStyle>
          <a:p>
            <a:pPr>
              <a:defRPr/>
            </a:pPr>
            <a:fld id="{5955D409-9616-114C-8C3E-8AECE4AE6560}" type="slidenum">
              <a:rPr lang="en-US"/>
              <a:pPr>
                <a:defRPr/>
              </a:pPr>
              <a:t>‹#›</a:t>
            </a:fld>
            <a:endParaRPr lang="en-US" dirty="0"/>
          </a:p>
        </p:txBody>
      </p:sp>
    </p:spTree>
    <p:extLst>
      <p:ext uri="{BB962C8B-B14F-4D97-AF65-F5344CB8AC3E}">
        <p14:creationId xmlns:p14="http://schemas.microsoft.com/office/powerpoint/2010/main" val="3058578624"/>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Slide 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27D84C-D7B7-684A-9695-968DD19000A9}"/>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A87901C5-3BE4-AC4B-8B49-27B767EF0F84}"/>
              </a:ext>
            </a:extLst>
          </p:cNvPr>
          <p:cNvSpPr/>
          <p:nvPr userDrawn="1"/>
        </p:nvSpPr>
        <p:spPr>
          <a:xfrm>
            <a:off x="0" y="1866900"/>
            <a:ext cx="12192000" cy="3281363"/>
          </a:xfrm>
          <a:prstGeom prst="rect">
            <a:avLst/>
          </a:prstGeom>
          <a:solidFill>
            <a:srgbClr val="6861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7" name="Group 11">
            <a:extLst>
              <a:ext uri="{FF2B5EF4-FFF2-40B4-BE49-F238E27FC236}">
                <a16:creationId xmlns:a16="http://schemas.microsoft.com/office/drawing/2014/main" id="{73B5BBD1-FA15-DA4E-B9A9-1CAEA41BE4EE}"/>
              </a:ext>
            </a:extLst>
          </p:cNvPr>
          <p:cNvGrpSpPr>
            <a:grpSpLocks/>
          </p:cNvGrpSpPr>
          <p:nvPr userDrawn="1"/>
        </p:nvGrpSpPr>
        <p:grpSpPr bwMode="auto">
          <a:xfrm>
            <a:off x="2451100" y="963613"/>
            <a:ext cx="1795463" cy="1795462"/>
            <a:chOff x="3827463" y="963613"/>
            <a:chExt cx="1795462" cy="1795462"/>
          </a:xfrm>
        </p:grpSpPr>
        <p:sp>
          <p:nvSpPr>
            <p:cNvPr id="8" name="Oval 7">
              <a:extLst>
                <a:ext uri="{FF2B5EF4-FFF2-40B4-BE49-F238E27FC236}">
                  <a16:creationId xmlns:a16="http://schemas.microsoft.com/office/drawing/2014/main" id="{5B2C11AF-A120-984E-B65F-7C4E7657EE66}"/>
                </a:ext>
              </a:extLst>
            </p:cNvPr>
            <p:cNvSpPr/>
            <p:nvPr userDrawn="1"/>
          </p:nvSpPr>
          <p:spPr>
            <a:xfrm>
              <a:off x="3827463" y="963613"/>
              <a:ext cx="1795462" cy="1795462"/>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a:extLst>
                <a:ext uri="{FF2B5EF4-FFF2-40B4-BE49-F238E27FC236}">
                  <a16:creationId xmlns:a16="http://schemas.microsoft.com/office/drawing/2014/main" id="{A05A3634-6255-5241-B215-BFDBD9568FC3}"/>
                </a:ext>
              </a:extLst>
            </p:cNvPr>
            <p:cNvSpPr/>
            <p:nvPr userDrawn="1"/>
          </p:nvSpPr>
          <p:spPr>
            <a:xfrm>
              <a:off x="3927476" y="1073150"/>
              <a:ext cx="1589086" cy="1587500"/>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0" name="Picture 14">
              <a:extLst>
                <a:ext uri="{FF2B5EF4-FFF2-40B4-BE49-F238E27FC236}">
                  <a16:creationId xmlns:a16="http://schemas.microsoft.com/office/drawing/2014/main" id="{BC956589-7497-7045-ABCD-6826E37F16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1490663"/>
              <a:ext cx="1235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5">
            <a:extLst>
              <a:ext uri="{FF2B5EF4-FFF2-40B4-BE49-F238E27FC236}">
                <a16:creationId xmlns:a16="http://schemas.microsoft.com/office/drawing/2014/main" id="{5972B425-EA2C-8644-B5A8-33445B582BB2}"/>
              </a:ext>
            </a:extLst>
          </p:cNvPr>
          <p:cNvGrpSpPr>
            <a:grpSpLocks/>
          </p:cNvGrpSpPr>
          <p:nvPr userDrawn="1"/>
        </p:nvGrpSpPr>
        <p:grpSpPr bwMode="auto">
          <a:xfrm>
            <a:off x="5140325" y="968375"/>
            <a:ext cx="1795463" cy="1797050"/>
            <a:chOff x="6516688" y="968375"/>
            <a:chExt cx="1795462" cy="1797050"/>
          </a:xfrm>
        </p:grpSpPr>
        <p:sp>
          <p:nvSpPr>
            <p:cNvPr id="12" name="Oval 11">
              <a:extLst>
                <a:ext uri="{FF2B5EF4-FFF2-40B4-BE49-F238E27FC236}">
                  <a16:creationId xmlns:a16="http://schemas.microsoft.com/office/drawing/2014/main" id="{D0431B05-E09B-1E44-974C-435BE352D77B}"/>
                </a:ext>
              </a:extLst>
            </p:cNvPr>
            <p:cNvSpPr/>
            <p:nvPr userDrawn="1"/>
          </p:nvSpPr>
          <p:spPr>
            <a:xfrm>
              <a:off x="6516688" y="968375"/>
              <a:ext cx="1795462"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Oval 12">
              <a:extLst>
                <a:ext uri="{FF2B5EF4-FFF2-40B4-BE49-F238E27FC236}">
                  <a16:creationId xmlns:a16="http://schemas.microsoft.com/office/drawing/2014/main" id="{246CD5F1-4AFF-7A4B-9EE9-FEB3A6CF3842}"/>
                </a:ext>
              </a:extLst>
            </p:cNvPr>
            <p:cNvSpPr/>
            <p:nvPr userDrawn="1"/>
          </p:nvSpPr>
          <p:spPr>
            <a:xfrm>
              <a:off x="6616701" y="1077913"/>
              <a:ext cx="1589086" cy="1589087"/>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15" name="Group 18">
            <a:extLst>
              <a:ext uri="{FF2B5EF4-FFF2-40B4-BE49-F238E27FC236}">
                <a16:creationId xmlns:a16="http://schemas.microsoft.com/office/drawing/2014/main" id="{ADA1C029-7A3C-DC46-9C38-8847178973DA}"/>
              </a:ext>
            </a:extLst>
          </p:cNvPr>
          <p:cNvGrpSpPr>
            <a:grpSpLocks/>
          </p:cNvGrpSpPr>
          <p:nvPr userDrawn="1"/>
        </p:nvGrpSpPr>
        <p:grpSpPr bwMode="auto">
          <a:xfrm>
            <a:off x="7829550" y="957263"/>
            <a:ext cx="1795463" cy="1797050"/>
            <a:chOff x="6516688" y="968375"/>
            <a:chExt cx="1795462" cy="1797050"/>
          </a:xfrm>
        </p:grpSpPr>
        <p:sp>
          <p:nvSpPr>
            <p:cNvPr id="16" name="Oval 15">
              <a:extLst>
                <a:ext uri="{FF2B5EF4-FFF2-40B4-BE49-F238E27FC236}">
                  <a16:creationId xmlns:a16="http://schemas.microsoft.com/office/drawing/2014/main" id="{B5667241-E6D4-2C47-98E6-21AFEE7B1928}"/>
                </a:ext>
              </a:extLst>
            </p:cNvPr>
            <p:cNvSpPr/>
            <p:nvPr userDrawn="1"/>
          </p:nvSpPr>
          <p:spPr>
            <a:xfrm>
              <a:off x="6516688" y="968375"/>
              <a:ext cx="1795462" cy="1797050"/>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Oval 16">
              <a:extLst>
                <a:ext uri="{FF2B5EF4-FFF2-40B4-BE49-F238E27FC236}">
                  <a16:creationId xmlns:a16="http://schemas.microsoft.com/office/drawing/2014/main" id="{C5EC1057-5ED8-954A-9A84-F7CC34D2B2B1}"/>
                </a:ext>
              </a:extLst>
            </p:cNvPr>
            <p:cNvSpPr/>
            <p:nvPr userDrawn="1"/>
          </p:nvSpPr>
          <p:spPr>
            <a:xfrm>
              <a:off x="6616701" y="1077912"/>
              <a:ext cx="1589086" cy="1589088"/>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 name="Title 1"/>
          <p:cNvSpPr>
            <a:spLocks noGrp="1"/>
          </p:cNvSpPr>
          <p:nvPr>
            <p:ph type="ctrTitle"/>
          </p:nvPr>
        </p:nvSpPr>
        <p:spPr>
          <a:xfrm>
            <a:off x="0" y="2759637"/>
            <a:ext cx="12192000" cy="1350401"/>
          </a:xfrm>
        </p:spPr>
        <p:txBody>
          <a:bodyPr>
            <a:normAutofit/>
          </a:bodyPr>
          <a:lstStyle>
            <a:lvl1pPr algn="ctr">
              <a:defRPr sz="4000" b="1" i="0">
                <a:solidFill>
                  <a:schemeClr val="bg1"/>
                </a:solidFill>
                <a:latin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0" y="4269850"/>
            <a:ext cx="12192000" cy="765671"/>
          </a:xfrm>
        </p:spPr>
        <p:txBody>
          <a:bodyPr anchor="ctr"/>
          <a:lstStyle>
            <a:lvl1pPr marL="0" indent="0" algn="ctr">
              <a:buNone/>
              <a:defRPr sz="2800" b="0" i="0">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p:cNvSpPr>
            <a:spLocks noGrp="1"/>
          </p:cNvSpPr>
          <p:nvPr>
            <p:ph type="body" sz="quarter" idx="13"/>
          </p:nvPr>
        </p:nvSpPr>
        <p:spPr>
          <a:xfrm>
            <a:off x="0" y="5157788"/>
            <a:ext cx="12192000" cy="560387"/>
          </a:xfrm>
        </p:spPr>
        <p:txBody>
          <a:bodyPr anchor="ctr"/>
          <a:lstStyle>
            <a:lvl1pPr algn="ctr">
              <a:defRPr sz="2400">
                <a:solidFill>
                  <a:schemeClr val="accent5"/>
                </a:solidFill>
              </a:defRPr>
            </a:lvl1pPr>
            <a:lvl2pPr>
              <a:buNone/>
              <a:defRPr/>
            </a:lvl2pPr>
          </a:lstStyle>
          <a:p>
            <a:pPr lvl="0"/>
            <a:r>
              <a:rPr lang="en-US"/>
              <a:t>Click to edit Master text styles</a:t>
            </a:r>
          </a:p>
        </p:txBody>
      </p:sp>
      <p:sp>
        <p:nvSpPr>
          <p:cNvPr id="18" name="Date Placeholder 3">
            <a:extLst>
              <a:ext uri="{FF2B5EF4-FFF2-40B4-BE49-F238E27FC236}">
                <a16:creationId xmlns:a16="http://schemas.microsoft.com/office/drawing/2014/main" id="{C106D97E-E77E-F840-85D6-F750D55D5D56}"/>
              </a:ext>
            </a:extLst>
          </p:cNvPr>
          <p:cNvSpPr>
            <a:spLocks noGrp="1"/>
          </p:cNvSpPr>
          <p:nvPr>
            <p:ph type="dt" sz="half" idx="14"/>
          </p:nvPr>
        </p:nvSpPr>
        <p:spPr/>
        <p:txBody>
          <a:bodyPr/>
          <a:lstStyle>
            <a:lvl1pPr>
              <a:defRPr/>
            </a:lvl1pPr>
          </a:lstStyle>
          <a:p>
            <a:pPr>
              <a:defRPr/>
            </a:pPr>
            <a:endParaRPr lang="en-US" dirty="0"/>
          </a:p>
        </p:txBody>
      </p:sp>
      <p:sp>
        <p:nvSpPr>
          <p:cNvPr id="19" name="Footer Placeholder 4">
            <a:extLst>
              <a:ext uri="{FF2B5EF4-FFF2-40B4-BE49-F238E27FC236}">
                <a16:creationId xmlns:a16="http://schemas.microsoft.com/office/drawing/2014/main" id="{108191B4-9902-A941-B140-1C84C32F7451}"/>
              </a:ext>
            </a:extLst>
          </p:cNvPr>
          <p:cNvSpPr>
            <a:spLocks noGrp="1"/>
          </p:cNvSpPr>
          <p:nvPr>
            <p:ph type="ftr" sz="quarter" idx="15"/>
          </p:nvPr>
        </p:nvSpPr>
        <p:spPr/>
        <p:txBody>
          <a:bodyPr/>
          <a:lstStyle>
            <a:lvl1pPr>
              <a:defRPr/>
            </a:lvl1pPr>
          </a:lstStyle>
          <a:p>
            <a:pPr>
              <a:defRPr/>
            </a:pPr>
            <a:endParaRPr lang="en-US" dirty="0"/>
          </a:p>
        </p:txBody>
      </p:sp>
      <p:sp>
        <p:nvSpPr>
          <p:cNvPr id="20" name="Slide Number Placeholder 5">
            <a:extLst>
              <a:ext uri="{FF2B5EF4-FFF2-40B4-BE49-F238E27FC236}">
                <a16:creationId xmlns:a16="http://schemas.microsoft.com/office/drawing/2014/main" id="{63698FFC-5E07-2543-87FC-6A6C66B81F86}"/>
              </a:ext>
            </a:extLst>
          </p:cNvPr>
          <p:cNvSpPr>
            <a:spLocks noGrp="1"/>
          </p:cNvSpPr>
          <p:nvPr>
            <p:ph type="sldNum" sz="quarter" idx="16"/>
          </p:nvPr>
        </p:nvSpPr>
        <p:spPr/>
        <p:txBody>
          <a:bodyPr/>
          <a:lstStyle>
            <a:lvl1pPr>
              <a:defRPr/>
            </a:lvl1pPr>
          </a:lstStyle>
          <a:p>
            <a:pPr>
              <a:defRPr/>
            </a:pPr>
            <a:fld id="{B1A98F4F-01A8-DF4B-BCF6-7A475D6E63E4}" type="slidenum">
              <a:rPr lang="en-US"/>
              <a:pPr>
                <a:defRPr/>
              </a:pPr>
              <a:t>‹#›</a:t>
            </a:fld>
            <a:endParaRPr lang="en-US" dirty="0"/>
          </a:p>
        </p:txBody>
      </p:sp>
    </p:spTree>
    <p:extLst>
      <p:ext uri="{BB962C8B-B14F-4D97-AF65-F5344CB8AC3E}">
        <p14:creationId xmlns:p14="http://schemas.microsoft.com/office/powerpoint/2010/main" val="524996539"/>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_Title Slide 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402B5-D127-E244-B261-F76EA59AABEA}"/>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ectangle 20">
            <a:extLst>
              <a:ext uri="{FF2B5EF4-FFF2-40B4-BE49-F238E27FC236}">
                <a16:creationId xmlns:a16="http://schemas.microsoft.com/office/drawing/2014/main" id="{0FD7CD64-7414-094C-B2E4-1F51F8E77675}"/>
              </a:ext>
            </a:extLst>
          </p:cNvPr>
          <p:cNvSpPr/>
          <p:nvPr userDrawn="1"/>
        </p:nvSpPr>
        <p:spPr>
          <a:xfrm>
            <a:off x="0" y="1857375"/>
            <a:ext cx="12192000" cy="3281363"/>
          </a:xfrm>
          <a:prstGeom prst="rect">
            <a:avLst/>
          </a:prstGeom>
          <a:solidFill>
            <a:srgbClr val="A6CE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7" name="Group 11">
            <a:extLst>
              <a:ext uri="{FF2B5EF4-FFF2-40B4-BE49-F238E27FC236}">
                <a16:creationId xmlns:a16="http://schemas.microsoft.com/office/drawing/2014/main" id="{1957DA22-7EB3-3D40-B7BA-C1D2E4516C0D}"/>
              </a:ext>
            </a:extLst>
          </p:cNvPr>
          <p:cNvGrpSpPr>
            <a:grpSpLocks/>
          </p:cNvGrpSpPr>
          <p:nvPr userDrawn="1"/>
        </p:nvGrpSpPr>
        <p:grpSpPr bwMode="auto">
          <a:xfrm>
            <a:off x="5140325" y="963613"/>
            <a:ext cx="1795463" cy="1795462"/>
            <a:chOff x="3827463" y="963613"/>
            <a:chExt cx="1795462" cy="1795462"/>
          </a:xfrm>
        </p:grpSpPr>
        <p:sp>
          <p:nvSpPr>
            <p:cNvPr id="8" name="Oval 7">
              <a:extLst>
                <a:ext uri="{FF2B5EF4-FFF2-40B4-BE49-F238E27FC236}">
                  <a16:creationId xmlns:a16="http://schemas.microsoft.com/office/drawing/2014/main" id="{4A44BF07-0DD4-214B-9ED5-477769D5C0CB}"/>
                </a:ext>
              </a:extLst>
            </p:cNvPr>
            <p:cNvSpPr/>
            <p:nvPr userDrawn="1"/>
          </p:nvSpPr>
          <p:spPr>
            <a:xfrm>
              <a:off x="3827463" y="963613"/>
              <a:ext cx="1795462" cy="1795462"/>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a:extLst>
                <a:ext uri="{FF2B5EF4-FFF2-40B4-BE49-F238E27FC236}">
                  <a16:creationId xmlns:a16="http://schemas.microsoft.com/office/drawing/2014/main" id="{AADDE2EE-03D1-6B46-BBDE-448E10432FCF}"/>
                </a:ext>
              </a:extLst>
            </p:cNvPr>
            <p:cNvSpPr/>
            <p:nvPr userDrawn="1"/>
          </p:nvSpPr>
          <p:spPr>
            <a:xfrm>
              <a:off x="3927476" y="1073150"/>
              <a:ext cx="1589086" cy="1587500"/>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0" name="Picture 14">
              <a:extLst>
                <a:ext uri="{FF2B5EF4-FFF2-40B4-BE49-F238E27FC236}">
                  <a16:creationId xmlns:a16="http://schemas.microsoft.com/office/drawing/2014/main" id="{1F892602-CAA1-0B4B-B8FB-4F76962E861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1490663"/>
              <a:ext cx="1235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0" y="2759637"/>
            <a:ext cx="12192000" cy="1350401"/>
          </a:xfrm>
        </p:spPr>
        <p:txBody>
          <a:bodyPr>
            <a:normAutofit/>
          </a:bodyPr>
          <a:lstStyle>
            <a:lvl1pPr algn="ctr">
              <a:defRPr sz="4000" b="1" i="0">
                <a:solidFill>
                  <a:schemeClr val="bg2">
                    <a:lumMod val="25000"/>
                  </a:schemeClr>
                </a:solidFill>
                <a:latin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0" y="4269850"/>
            <a:ext cx="12192000" cy="765671"/>
          </a:xfrm>
        </p:spPr>
        <p:txBody>
          <a:bodyPr anchor="ctr"/>
          <a:lstStyle>
            <a:lvl1pPr marL="0" indent="0" algn="ctr">
              <a:buNone/>
              <a:defRPr sz="2800" b="0" i="0">
                <a:solidFill>
                  <a:schemeClr val="bg2">
                    <a:lumMod val="25000"/>
                  </a:schemeClr>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p:cNvSpPr>
            <a:spLocks noGrp="1"/>
          </p:cNvSpPr>
          <p:nvPr>
            <p:ph type="body" sz="quarter" idx="13"/>
          </p:nvPr>
        </p:nvSpPr>
        <p:spPr>
          <a:xfrm>
            <a:off x="0" y="5157788"/>
            <a:ext cx="12192000" cy="560387"/>
          </a:xfrm>
        </p:spPr>
        <p:txBody>
          <a:bodyPr anchor="ctr"/>
          <a:lstStyle>
            <a:lvl1pPr algn="ctr">
              <a:defRPr sz="2400">
                <a:solidFill>
                  <a:schemeClr val="accent5"/>
                </a:solidFill>
              </a:defRPr>
            </a:lvl1pPr>
            <a:lvl2pPr>
              <a:buNone/>
              <a:defRPr/>
            </a:lvl2pPr>
          </a:lstStyle>
          <a:p>
            <a:pPr lvl="0"/>
            <a:r>
              <a:rPr lang="en-US"/>
              <a:t>Click to edit Master text styles</a:t>
            </a:r>
          </a:p>
        </p:txBody>
      </p:sp>
      <p:sp>
        <p:nvSpPr>
          <p:cNvPr id="18" name="Date Placeholder 3">
            <a:extLst>
              <a:ext uri="{FF2B5EF4-FFF2-40B4-BE49-F238E27FC236}">
                <a16:creationId xmlns:a16="http://schemas.microsoft.com/office/drawing/2014/main" id="{648B589A-6CD3-DD40-BADF-8621820D30FB}"/>
              </a:ext>
            </a:extLst>
          </p:cNvPr>
          <p:cNvSpPr>
            <a:spLocks noGrp="1"/>
          </p:cNvSpPr>
          <p:nvPr>
            <p:ph type="dt" sz="half" idx="14"/>
          </p:nvPr>
        </p:nvSpPr>
        <p:spPr/>
        <p:txBody>
          <a:bodyPr/>
          <a:lstStyle>
            <a:lvl1pPr>
              <a:defRPr/>
            </a:lvl1pPr>
          </a:lstStyle>
          <a:p>
            <a:pPr>
              <a:defRPr/>
            </a:pPr>
            <a:endParaRPr lang="en-US" dirty="0"/>
          </a:p>
        </p:txBody>
      </p:sp>
      <p:sp>
        <p:nvSpPr>
          <p:cNvPr id="19" name="Footer Placeholder 4">
            <a:extLst>
              <a:ext uri="{FF2B5EF4-FFF2-40B4-BE49-F238E27FC236}">
                <a16:creationId xmlns:a16="http://schemas.microsoft.com/office/drawing/2014/main" id="{B9E9D62B-73D6-FB4E-8AB2-EEF53EFDA8C0}"/>
              </a:ext>
            </a:extLst>
          </p:cNvPr>
          <p:cNvSpPr>
            <a:spLocks noGrp="1"/>
          </p:cNvSpPr>
          <p:nvPr>
            <p:ph type="ftr" sz="quarter" idx="15"/>
          </p:nvPr>
        </p:nvSpPr>
        <p:spPr/>
        <p:txBody>
          <a:bodyPr/>
          <a:lstStyle>
            <a:lvl1pPr>
              <a:defRPr/>
            </a:lvl1pPr>
          </a:lstStyle>
          <a:p>
            <a:pPr>
              <a:defRPr/>
            </a:pPr>
            <a:endParaRPr lang="en-US" dirty="0"/>
          </a:p>
        </p:txBody>
      </p:sp>
      <p:sp>
        <p:nvSpPr>
          <p:cNvPr id="20" name="Slide Number Placeholder 5">
            <a:extLst>
              <a:ext uri="{FF2B5EF4-FFF2-40B4-BE49-F238E27FC236}">
                <a16:creationId xmlns:a16="http://schemas.microsoft.com/office/drawing/2014/main" id="{37768DD6-021A-2144-9120-E78584A6C0A6}"/>
              </a:ext>
            </a:extLst>
          </p:cNvPr>
          <p:cNvSpPr>
            <a:spLocks noGrp="1"/>
          </p:cNvSpPr>
          <p:nvPr>
            <p:ph type="sldNum" sz="quarter" idx="16"/>
          </p:nvPr>
        </p:nvSpPr>
        <p:spPr/>
        <p:txBody>
          <a:bodyPr/>
          <a:lstStyle>
            <a:lvl1pPr>
              <a:defRPr/>
            </a:lvl1pPr>
          </a:lstStyle>
          <a:p>
            <a:pPr>
              <a:defRPr/>
            </a:pPr>
            <a:fld id="{636571E5-2AB4-9B4A-981A-013AF1614B02}" type="slidenum">
              <a:rPr lang="en-US"/>
              <a:pPr>
                <a:defRPr/>
              </a:pPr>
              <a:t>‹#›</a:t>
            </a:fld>
            <a:endParaRPr lang="en-US" dirty="0"/>
          </a:p>
        </p:txBody>
      </p:sp>
    </p:spTree>
    <p:extLst>
      <p:ext uri="{BB962C8B-B14F-4D97-AF65-F5344CB8AC3E}">
        <p14:creationId xmlns:p14="http://schemas.microsoft.com/office/powerpoint/2010/main" val="3125325280"/>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wo Colum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50FC74-F5DD-6143-A7E7-12BA99456855}"/>
              </a:ext>
            </a:extLst>
          </p:cNvPr>
          <p:cNvSpPr/>
          <p:nvPr userDrawn="1"/>
        </p:nvSpPr>
        <p:spPr>
          <a:xfrm>
            <a:off x="0" y="6201568"/>
            <a:ext cx="12198350" cy="66833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0" name="Straight Connector 9">
            <a:extLst>
              <a:ext uri="{FF2B5EF4-FFF2-40B4-BE49-F238E27FC236}">
                <a16:creationId xmlns:a16="http://schemas.microsoft.com/office/drawing/2014/main" id="{72D9CF10-2D19-E047-B237-23550723DDB0}"/>
              </a:ext>
            </a:extLst>
          </p:cNvPr>
          <p:cNvCxnSpPr>
            <a:cxnSpLocks/>
          </p:cNvCxnSpPr>
          <p:nvPr userDrawn="1"/>
        </p:nvCxnSpPr>
        <p:spPr>
          <a:xfrm>
            <a:off x="488950" y="1084263"/>
            <a:ext cx="11315700" cy="0"/>
          </a:xfrm>
          <a:prstGeom prst="line">
            <a:avLst/>
          </a:prstGeom>
          <a:ln w="15875">
            <a:solidFill>
              <a:srgbClr val="37A7DF"/>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840319" y="1418637"/>
            <a:ext cx="5158316"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242549"/>
            <a:ext cx="5158316" cy="3684588"/>
          </a:xfrm>
          <a:prstGeom prst="rect">
            <a:avLst/>
          </a:prstGeom>
        </p:spPr>
        <p:txBody>
          <a:bodyPr/>
          <a:lstStyle>
            <a:lvl2pPr marL="3429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2pPr>
            <a:lvl3pPr marL="8001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3pPr>
            <a:lvl4pPr marL="12573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4pPr>
            <a:lvl5pPr marL="17145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418637"/>
            <a:ext cx="518371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242549"/>
            <a:ext cx="5183717" cy="3684588"/>
          </a:xfrm>
          <a:prstGeom prst="rect">
            <a:avLst/>
          </a:prstGeom>
        </p:spPr>
        <p:txBody>
          <a:bodyPr/>
          <a:lstStyle>
            <a:lvl2pPr marL="3429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2pPr>
            <a:lvl3pPr marL="8001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3pPr>
            <a:lvl4pPr marL="12573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4pPr>
            <a:lvl5pPr marL="17145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4"/>
          <p:cNvSpPr>
            <a:spLocks noGrp="1"/>
          </p:cNvSpPr>
          <p:nvPr>
            <p:ph type="title"/>
          </p:nvPr>
        </p:nvSpPr>
        <p:spPr>
          <a:xfrm>
            <a:off x="822960" y="18288"/>
            <a:ext cx="9784080" cy="1065844"/>
          </a:xfrm>
          <a:prstGeom prst="rect">
            <a:avLst/>
          </a:prstGeom>
        </p:spPr>
        <p:txBody>
          <a:bodyPr anchor="ctr" anchorCtr="0"/>
          <a:lstStyle>
            <a:lvl1pPr algn="l" defTabSz="914400" rtl="0" eaLnBrk="1" latinLnBrk="0" hangingPunct="1">
              <a:lnSpc>
                <a:spcPct val="90000"/>
              </a:lnSpc>
              <a:spcBef>
                <a:spcPct val="0"/>
              </a:spcBef>
              <a:buNone/>
              <a:defRPr lang="en-US" sz="2800" b="0" i="0" kern="1200" dirty="0">
                <a:solidFill>
                  <a:schemeClr val="tx1">
                    <a:lumMod val="75000"/>
                    <a:lumOff val="25000"/>
                  </a:schemeClr>
                </a:solidFill>
                <a:latin typeface="Calibri" panose="020F0502020204030204" pitchFamily="34" charset="0"/>
                <a:ea typeface="+mj-ea"/>
                <a:cs typeface="+mj-cs"/>
              </a:defRPr>
            </a:lvl1pPr>
          </a:lstStyle>
          <a:p>
            <a:r>
              <a:rPr lang="en-US" dirty="0"/>
              <a:t>Click to edit Master title style</a:t>
            </a:r>
          </a:p>
        </p:txBody>
      </p:sp>
      <p:sp>
        <p:nvSpPr>
          <p:cNvPr id="11" name="Slide Number Placeholder 1">
            <a:extLst>
              <a:ext uri="{FF2B5EF4-FFF2-40B4-BE49-F238E27FC236}">
                <a16:creationId xmlns:a16="http://schemas.microsoft.com/office/drawing/2014/main" id="{FC7EB477-F42D-564B-AB7F-1D4E799C0E09}"/>
              </a:ext>
            </a:extLst>
          </p:cNvPr>
          <p:cNvSpPr>
            <a:spLocks noGrp="1"/>
          </p:cNvSpPr>
          <p:nvPr>
            <p:ph type="sldNum" sz="quarter" idx="10"/>
          </p:nvPr>
        </p:nvSpPr>
        <p:spPr/>
        <p:txBody>
          <a:bodyPr/>
          <a:lstStyle>
            <a:lvl1pPr>
              <a:defRPr/>
            </a:lvl1pPr>
          </a:lstStyle>
          <a:p>
            <a:pPr>
              <a:defRPr/>
            </a:pPr>
            <a:fld id="{A18CA92B-C8AF-0347-A102-0CE452A738BF}" type="slidenum">
              <a:rPr lang="en-US"/>
              <a:pPr>
                <a:defRPr/>
              </a:pPr>
              <a:t>‹#›</a:t>
            </a:fld>
            <a:endParaRPr lang="en-US" dirty="0"/>
          </a:p>
        </p:txBody>
      </p:sp>
    </p:spTree>
    <p:extLst>
      <p:ext uri="{BB962C8B-B14F-4D97-AF65-F5344CB8AC3E}">
        <p14:creationId xmlns:p14="http://schemas.microsoft.com/office/powerpoint/2010/main" val="20593884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2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B57962-DB7D-6946-9C8A-A14ACF35CF33}"/>
              </a:ext>
            </a:extLst>
          </p:cNvPr>
          <p:cNvSpPr/>
          <p:nvPr userDrawn="1"/>
        </p:nvSpPr>
        <p:spPr>
          <a:xfrm>
            <a:off x="0" y="0"/>
            <a:ext cx="4065588" cy="6858000"/>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6" name="Straight Connector 5">
            <a:extLst>
              <a:ext uri="{FF2B5EF4-FFF2-40B4-BE49-F238E27FC236}">
                <a16:creationId xmlns:a16="http://schemas.microsoft.com/office/drawing/2014/main" id="{3BD59A88-A134-564A-AF0F-C7006C616BB8}"/>
              </a:ext>
            </a:extLst>
          </p:cNvPr>
          <p:cNvCxnSpPr/>
          <p:nvPr userDrawn="1"/>
        </p:nvCxnSpPr>
        <p:spPr>
          <a:xfrm flipH="1">
            <a:off x="4318000" y="1112838"/>
            <a:ext cx="7210425"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Date Placeholder 4">
            <a:extLst>
              <a:ext uri="{FF2B5EF4-FFF2-40B4-BE49-F238E27FC236}">
                <a16:creationId xmlns:a16="http://schemas.microsoft.com/office/drawing/2014/main" id="{8E0C2364-FB7B-D149-BA26-613D2D518178}"/>
              </a:ext>
            </a:extLst>
          </p:cNvPr>
          <p:cNvSpPr>
            <a:spLocks noGrp="1"/>
          </p:cNvSpPr>
          <p:nvPr>
            <p:ph type="dt" sz="half" idx="10"/>
          </p:nvPr>
        </p:nvSpPr>
        <p:spPr/>
        <p:txBody>
          <a:bodyPr/>
          <a:lstStyle>
            <a:lvl1pPr>
              <a:defRPr/>
            </a:lvl1pPr>
          </a:lstStyle>
          <a:p>
            <a:pPr>
              <a:defRPr/>
            </a:pPr>
            <a:endParaRPr lang="en-US" dirty="0"/>
          </a:p>
        </p:txBody>
      </p:sp>
      <p:sp>
        <p:nvSpPr>
          <p:cNvPr id="9" name="Footer Placeholder 5">
            <a:extLst>
              <a:ext uri="{FF2B5EF4-FFF2-40B4-BE49-F238E27FC236}">
                <a16:creationId xmlns:a16="http://schemas.microsoft.com/office/drawing/2014/main" id="{9E54A9B2-4D4C-DD48-AAC3-99BCE1D6CF49}"/>
              </a:ext>
            </a:extLst>
          </p:cNvPr>
          <p:cNvSpPr>
            <a:spLocks noGrp="1"/>
          </p:cNvSpPr>
          <p:nvPr>
            <p:ph type="ftr" sz="quarter" idx="11"/>
          </p:nvPr>
        </p:nvSpPr>
        <p:spPr/>
        <p:txBody>
          <a:bodyPr/>
          <a:lstStyle>
            <a:lvl1pPr>
              <a:defRPr/>
            </a:lvl1pPr>
          </a:lstStyle>
          <a:p>
            <a:pPr>
              <a:defRPr/>
            </a:pPr>
            <a:endParaRPr lang="en-US" dirty="0"/>
          </a:p>
        </p:txBody>
      </p:sp>
      <p:sp>
        <p:nvSpPr>
          <p:cNvPr id="10" name="Slide Number Placeholder 6">
            <a:extLst>
              <a:ext uri="{FF2B5EF4-FFF2-40B4-BE49-F238E27FC236}">
                <a16:creationId xmlns:a16="http://schemas.microsoft.com/office/drawing/2014/main" id="{6FA9DDE9-86E0-484B-90F6-7559F38FC175}"/>
              </a:ext>
            </a:extLst>
          </p:cNvPr>
          <p:cNvSpPr>
            <a:spLocks noGrp="1"/>
          </p:cNvSpPr>
          <p:nvPr>
            <p:ph type="sldNum" sz="quarter" idx="12"/>
          </p:nvPr>
        </p:nvSpPr>
        <p:spPr/>
        <p:txBody>
          <a:bodyPr/>
          <a:lstStyle>
            <a:lvl1pPr>
              <a:defRPr/>
            </a:lvl1pPr>
          </a:lstStyle>
          <a:p>
            <a:pPr>
              <a:defRPr/>
            </a:pPr>
            <a:fld id="{B6F08D55-4F41-834B-81A3-4077E79AB30C}" type="slidenum">
              <a:rPr lang="en-US"/>
              <a:pPr>
                <a:defRPr/>
              </a:pPr>
              <a:t>‹#›</a:t>
            </a:fld>
            <a:endParaRPr lang="en-US" dirty="0"/>
          </a:p>
        </p:txBody>
      </p:sp>
      <p:sp>
        <p:nvSpPr>
          <p:cNvPr id="11" name="Content Placeholder 2">
            <a:extLst>
              <a:ext uri="{FF2B5EF4-FFF2-40B4-BE49-F238E27FC236}">
                <a16:creationId xmlns:a16="http://schemas.microsoft.com/office/drawing/2014/main" id="{4BEDDE5C-C824-194C-A817-3F4BCCF6200D}"/>
              </a:ext>
            </a:extLst>
          </p:cNvPr>
          <p:cNvSpPr>
            <a:spLocks noGrp="1"/>
          </p:cNvSpPr>
          <p:nvPr>
            <p:ph idx="13"/>
          </p:nvPr>
        </p:nvSpPr>
        <p:spPr>
          <a:xfrm>
            <a:off x="4622946" y="1253331"/>
            <a:ext cx="5834063" cy="4351338"/>
          </a:xfrm>
        </p:spPr>
        <p:txBody>
          <a:bodyPr>
            <a:normAutofit/>
          </a:bodyPr>
          <a:lstStyle>
            <a:lvl1pPr>
              <a:defRPr sz="2400" b="0" i="0">
                <a:latin typeface="Calibri" panose="020F0502020204030204" pitchFamily="34" charset="0"/>
              </a:defRPr>
            </a:lvl1pPr>
            <a:lvl2pPr>
              <a:buClr>
                <a:srgbClr val="37A7DF"/>
              </a:buClr>
              <a:defRPr sz="2000" b="0" i="0">
                <a:latin typeface="Calibri" panose="020F0502020204030204" pitchFamily="34" charset="0"/>
              </a:defRPr>
            </a:lvl2pPr>
            <a:lvl3pPr>
              <a:buClr>
                <a:schemeClr val="accent2"/>
              </a:buClr>
              <a:defRPr sz="1800" b="0" i="0">
                <a:latin typeface="Calibri" panose="020F0502020204030204" pitchFamily="34" charset="0"/>
              </a:defRPr>
            </a:lvl3pPr>
            <a:lvl4pPr>
              <a:defRPr sz="1600" b="0" i="0">
                <a:latin typeface="Calibri" panose="020F0502020204030204" pitchFamily="34" charset="0"/>
              </a:defRPr>
            </a:lvl4pPr>
            <a:lvl5pPr>
              <a:defRPr sz="1600" b="0"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A514B865-900E-274B-9DF3-F4F74FF692C6}"/>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54338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1F46A5-ED72-BB46-8772-BF0C2B3FDA5D}"/>
              </a:ext>
            </a:extLst>
          </p:cNvPr>
          <p:cNvSpPr/>
          <p:nvPr userDrawn="1"/>
        </p:nvSpPr>
        <p:spPr>
          <a:xfrm>
            <a:off x="-34705" y="0"/>
            <a:ext cx="4114800" cy="69368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Date Placeholder 6">
            <a:extLst>
              <a:ext uri="{FF2B5EF4-FFF2-40B4-BE49-F238E27FC236}">
                <a16:creationId xmlns:a16="http://schemas.microsoft.com/office/drawing/2014/main" id="{DC5ADE4C-70C2-E24A-9F51-9CBC9FDB8E96}"/>
              </a:ext>
            </a:extLst>
          </p:cNvPr>
          <p:cNvSpPr>
            <a:spLocks noGrp="1"/>
          </p:cNvSpPr>
          <p:nvPr>
            <p:ph type="dt" sz="half" idx="15"/>
          </p:nvPr>
        </p:nvSpPr>
        <p:spPr/>
        <p:txBody>
          <a:bodyPr/>
          <a:lstStyle>
            <a:lvl1pPr>
              <a:defRPr/>
            </a:lvl1pPr>
          </a:lstStyle>
          <a:p>
            <a:pPr>
              <a:defRPr/>
            </a:pPr>
            <a:endParaRPr lang="en-US" dirty="0"/>
          </a:p>
        </p:txBody>
      </p:sp>
      <p:sp>
        <p:nvSpPr>
          <p:cNvPr id="9" name="Footer Placeholder 7">
            <a:extLst>
              <a:ext uri="{FF2B5EF4-FFF2-40B4-BE49-F238E27FC236}">
                <a16:creationId xmlns:a16="http://schemas.microsoft.com/office/drawing/2014/main" id="{680845F5-22CF-314D-A792-74103B0234F2}"/>
              </a:ext>
            </a:extLst>
          </p:cNvPr>
          <p:cNvSpPr>
            <a:spLocks noGrp="1"/>
          </p:cNvSpPr>
          <p:nvPr>
            <p:ph type="ftr" sz="quarter" idx="16"/>
          </p:nvPr>
        </p:nvSpPr>
        <p:spPr/>
        <p:txBody>
          <a:bodyPr/>
          <a:lstStyle>
            <a:lvl1pPr>
              <a:defRPr/>
            </a:lvl1pPr>
          </a:lstStyle>
          <a:p>
            <a:pPr>
              <a:defRPr/>
            </a:pPr>
            <a:endParaRPr lang="en-US" dirty="0"/>
          </a:p>
        </p:txBody>
      </p:sp>
      <p:sp>
        <p:nvSpPr>
          <p:cNvPr id="10" name="Slide Number Placeholder 8">
            <a:extLst>
              <a:ext uri="{FF2B5EF4-FFF2-40B4-BE49-F238E27FC236}">
                <a16:creationId xmlns:a16="http://schemas.microsoft.com/office/drawing/2014/main" id="{B1982196-E169-1A4C-9C98-D0FADA76C3CC}"/>
              </a:ext>
            </a:extLst>
          </p:cNvPr>
          <p:cNvSpPr>
            <a:spLocks noGrp="1"/>
          </p:cNvSpPr>
          <p:nvPr>
            <p:ph type="sldNum" sz="quarter" idx="17"/>
          </p:nvPr>
        </p:nvSpPr>
        <p:spPr/>
        <p:txBody>
          <a:bodyPr/>
          <a:lstStyle>
            <a:lvl1pPr>
              <a:defRPr/>
            </a:lvl1pPr>
          </a:lstStyle>
          <a:p>
            <a:pPr>
              <a:defRPr/>
            </a:pPr>
            <a:fld id="{FDA7F4A3-F34F-EF49-9FB7-63E80B3A458F}" type="slidenum">
              <a:rPr lang="en-US"/>
              <a:pPr>
                <a:defRPr/>
              </a:pPr>
              <a:t>‹#›</a:t>
            </a:fld>
            <a:endParaRPr lang="en-US" dirty="0"/>
          </a:p>
        </p:txBody>
      </p:sp>
      <p:cxnSp>
        <p:nvCxnSpPr>
          <p:cNvPr id="13" name="Straight Connector 12">
            <a:extLst>
              <a:ext uri="{FF2B5EF4-FFF2-40B4-BE49-F238E27FC236}">
                <a16:creationId xmlns:a16="http://schemas.microsoft.com/office/drawing/2014/main" id="{0EF8CE3F-940A-264E-8148-EDFD43EF0816}"/>
              </a:ext>
            </a:extLst>
          </p:cNvPr>
          <p:cNvCxnSpPr/>
          <p:nvPr userDrawn="1"/>
        </p:nvCxnSpPr>
        <p:spPr>
          <a:xfrm flipH="1">
            <a:off x="4318000" y="1112838"/>
            <a:ext cx="7210425"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80D03DB4-EFFA-BF49-901E-0E2A9B377EC6}"/>
              </a:ext>
            </a:extLst>
          </p:cNvPr>
          <p:cNvSpPr>
            <a:spLocks noGrp="1"/>
          </p:cNvSpPr>
          <p:nvPr>
            <p:ph idx="13"/>
          </p:nvPr>
        </p:nvSpPr>
        <p:spPr>
          <a:xfrm>
            <a:off x="4633831" y="1253331"/>
            <a:ext cx="5834063" cy="4351338"/>
          </a:xfrm>
        </p:spPr>
        <p:txBody>
          <a:bodyPr>
            <a:normAutofit/>
          </a:bodyPr>
          <a:lstStyle>
            <a:lvl1pPr>
              <a:defRPr sz="2400" b="0" i="0">
                <a:latin typeface="Calibri" panose="020F0502020204030204" pitchFamily="34" charset="0"/>
              </a:defRPr>
            </a:lvl1pPr>
            <a:lvl2pPr>
              <a:buClr>
                <a:srgbClr val="37A7DF"/>
              </a:buClr>
              <a:defRPr sz="2000" b="0" i="0">
                <a:latin typeface="Calibri" panose="020F0502020204030204" pitchFamily="34" charset="0"/>
              </a:defRPr>
            </a:lvl2pPr>
            <a:lvl3pPr>
              <a:buClr>
                <a:schemeClr val="accent2"/>
              </a:buClr>
              <a:defRPr sz="1800" b="0" i="0">
                <a:latin typeface="Calibri" panose="020F0502020204030204" pitchFamily="34" charset="0"/>
              </a:defRPr>
            </a:lvl3pPr>
            <a:lvl4pPr>
              <a:defRPr sz="1600" b="0" i="0">
                <a:latin typeface="Calibri" panose="020F0502020204030204" pitchFamily="34" charset="0"/>
              </a:defRPr>
            </a:lvl4pPr>
            <a:lvl5pPr>
              <a:defRPr sz="1600" b="0"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5B0AE8F1-DED1-0F4C-8B71-A327E32EEF4E}"/>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98121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2_Title Slide 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402B5-D127-E244-B261-F76EA59AABEA}"/>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ectangle 20">
            <a:extLst>
              <a:ext uri="{FF2B5EF4-FFF2-40B4-BE49-F238E27FC236}">
                <a16:creationId xmlns:a16="http://schemas.microsoft.com/office/drawing/2014/main" id="{0FD7CD64-7414-094C-B2E4-1F51F8E77675}"/>
              </a:ext>
            </a:extLst>
          </p:cNvPr>
          <p:cNvSpPr/>
          <p:nvPr userDrawn="1"/>
        </p:nvSpPr>
        <p:spPr>
          <a:xfrm>
            <a:off x="0" y="1857375"/>
            <a:ext cx="12192000" cy="3281363"/>
          </a:xfrm>
          <a:prstGeom prst="rect">
            <a:avLst/>
          </a:prstGeom>
          <a:solidFill>
            <a:srgbClr val="A6CE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ctrTitle"/>
          </p:nvPr>
        </p:nvSpPr>
        <p:spPr>
          <a:xfrm>
            <a:off x="0" y="2759637"/>
            <a:ext cx="12192000" cy="1350401"/>
          </a:xfrm>
        </p:spPr>
        <p:txBody>
          <a:bodyPr>
            <a:normAutofit/>
          </a:bodyPr>
          <a:lstStyle>
            <a:lvl1pPr algn="ctr">
              <a:defRPr sz="4000" b="1" i="0">
                <a:solidFill>
                  <a:schemeClr val="bg2">
                    <a:lumMod val="25000"/>
                  </a:schemeClr>
                </a:solidFill>
                <a:latin typeface="Calibri" panose="020F0502020204030204" pitchFamily="34" charset="0"/>
              </a:defRPr>
            </a:lvl1pPr>
          </a:lstStyle>
          <a:p>
            <a:r>
              <a:rPr lang="en-US" dirty="0"/>
              <a:t>Click to edit Master title style</a:t>
            </a:r>
          </a:p>
        </p:txBody>
      </p:sp>
      <p:sp>
        <p:nvSpPr>
          <p:cNvPr id="18" name="Date Placeholder 3">
            <a:extLst>
              <a:ext uri="{FF2B5EF4-FFF2-40B4-BE49-F238E27FC236}">
                <a16:creationId xmlns:a16="http://schemas.microsoft.com/office/drawing/2014/main" id="{648B589A-6CD3-DD40-BADF-8621820D30FB}"/>
              </a:ext>
            </a:extLst>
          </p:cNvPr>
          <p:cNvSpPr>
            <a:spLocks noGrp="1"/>
          </p:cNvSpPr>
          <p:nvPr>
            <p:ph type="dt" sz="half" idx="14"/>
          </p:nvPr>
        </p:nvSpPr>
        <p:spPr/>
        <p:txBody>
          <a:bodyPr/>
          <a:lstStyle>
            <a:lvl1pPr>
              <a:defRPr/>
            </a:lvl1pPr>
          </a:lstStyle>
          <a:p>
            <a:pPr>
              <a:defRPr/>
            </a:pPr>
            <a:endParaRPr lang="en-US" dirty="0"/>
          </a:p>
        </p:txBody>
      </p:sp>
      <p:sp>
        <p:nvSpPr>
          <p:cNvPr id="19" name="Footer Placeholder 4">
            <a:extLst>
              <a:ext uri="{FF2B5EF4-FFF2-40B4-BE49-F238E27FC236}">
                <a16:creationId xmlns:a16="http://schemas.microsoft.com/office/drawing/2014/main" id="{B9E9D62B-73D6-FB4E-8AB2-EEF53EFDA8C0}"/>
              </a:ext>
            </a:extLst>
          </p:cNvPr>
          <p:cNvSpPr>
            <a:spLocks noGrp="1"/>
          </p:cNvSpPr>
          <p:nvPr>
            <p:ph type="ftr" sz="quarter" idx="15"/>
          </p:nvPr>
        </p:nvSpPr>
        <p:spPr/>
        <p:txBody>
          <a:bodyPr/>
          <a:lstStyle>
            <a:lvl1pPr>
              <a:defRPr/>
            </a:lvl1pPr>
          </a:lstStyle>
          <a:p>
            <a:pPr>
              <a:defRPr/>
            </a:pPr>
            <a:endParaRPr lang="en-US" dirty="0"/>
          </a:p>
        </p:txBody>
      </p:sp>
      <p:sp>
        <p:nvSpPr>
          <p:cNvPr id="20" name="Slide Number Placeholder 5">
            <a:extLst>
              <a:ext uri="{FF2B5EF4-FFF2-40B4-BE49-F238E27FC236}">
                <a16:creationId xmlns:a16="http://schemas.microsoft.com/office/drawing/2014/main" id="{37768DD6-021A-2144-9120-E78584A6C0A6}"/>
              </a:ext>
            </a:extLst>
          </p:cNvPr>
          <p:cNvSpPr>
            <a:spLocks noGrp="1"/>
          </p:cNvSpPr>
          <p:nvPr>
            <p:ph type="sldNum" sz="quarter" idx="16"/>
          </p:nvPr>
        </p:nvSpPr>
        <p:spPr/>
        <p:txBody>
          <a:bodyPr/>
          <a:lstStyle>
            <a:lvl1pPr>
              <a:defRPr/>
            </a:lvl1pPr>
          </a:lstStyle>
          <a:p>
            <a:pPr>
              <a:defRPr/>
            </a:pPr>
            <a:fld id="{636571E5-2AB4-9B4A-981A-013AF1614B02}" type="slidenum">
              <a:rPr lang="en-US"/>
              <a:pPr>
                <a:defRPr/>
              </a:pPr>
              <a:t>‹#›</a:t>
            </a:fld>
            <a:endParaRPr lang="en-US" dirty="0"/>
          </a:p>
        </p:txBody>
      </p:sp>
    </p:spTree>
    <p:extLst>
      <p:ext uri="{BB962C8B-B14F-4D97-AF65-F5344CB8AC3E}">
        <p14:creationId xmlns:p14="http://schemas.microsoft.com/office/powerpoint/2010/main" val="2929560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FB735F-9C25-4449-915B-03B790B62436}"/>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F5CEBBB3-34E0-4245-AED2-3CA096C4284D}"/>
              </a:ext>
            </a:extLst>
          </p:cNvPr>
          <p:cNvSpPr/>
          <p:nvPr userDrawn="1"/>
        </p:nvSpPr>
        <p:spPr>
          <a:xfrm>
            <a:off x="0" y="1866900"/>
            <a:ext cx="12192000" cy="3281363"/>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Oval 6">
            <a:extLst>
              <a:ext uri="{FF2B5EF4-FFF2-40B4-BE49-F238E27FC236}">
                <a16:creationId xmlns:a16="http://schemas.microsoft.com/office/drawing/2014/main" id="{F942BE79-7909-9148-BA89-F1DB94AFE64E}"/>
              </a:ext>
            </a:extLst>
          </p:cNvPr>
          <p:cNvSpPr/>
          <p:nvPr userDrawn="1"/>
        </p:nvSpPr>
        <p:spPr>
          <a:xfrm>
            <a:off x="3827463" y="963613"/>
            <a:ext cx="1795462" cy="1795462"/>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Oval 7">
            <a:extLst>
              <a:ext uri="{FF2B5EF4-FFF2-40B4-BE49-F238E27FC236}">
                <a16:creationId xmlns:a16="http://schemas.microsoft.com/office/drawing/2014/main" id="{94BDFF05-9C72-7842-B452-63F1B2253980}"/>
              </a:ext>
            </a:extLst>
          </p:cNvPr>
          <p:cNvSpPr/>
          <p:nvPr userDrawn="1"/>
        </p:nvSpPr>
        <p:spPr>
          <a:xfrm>
            <a:off x="3927475" y="1073150"/>
            <a:ext cx="1589088" cy="1587500"/>
          </a:xfrm>
          <a:prstGeom prst="ellipse">
            <a:avLst/>
          </a:prstGeom>
          <a:solidFill>
            <a:srgbClr val="2F559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9" name="Picture 14">
            <a:extLst>
              <a:ext uri="{FF2B5EF4-FFF2-40B4-BE49-F238E27FC236}">
                <a16:creationId xmlns:a16="http://schemas.microsoft.com/office/drawing/2014/main" id="{98F1D2BC-A403-7C4E-8413-48855AB7E8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1490663"/>
            <a:ext cx="1235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A40C72D3-0E29-F648-BBBB-981CD65A8768}"/>
              </a:ext>
            </a:extLst>
          </p:cNvPr>
          <p:cNvSpPr/>
          <p:nvPr userDrawn="1"/>
        </p:nvSpPr>
        <p:spPr>
          <a:xfrm>
            <a:off x="6516688" y="968375"/>
            <a:ext cx="1795462"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Oval 10">
            <a:extLst>
              <a:ext uri="{FF2B5EF4-FFF2-40B4-BE49-F238E27FC236}">
                <a16:creationId xmlns:a16="http://schemas.microsoft.com/office/drawing/2014/main" id="{A1A396AE-3642-4B4D-B12F-68C54891E632}"/>
              </a:ext>
            </a:extLst>
          </p:cNvPr>
          <p:cNvSpPr/>
          <p:nvPr userDrawn="1"/>
        </p:nvSpPr>
        <p:spPr>
          <a:xfrm>
            <a:off x="6616700" y="1077913"/>
            <a:ext cx="1589088" cy="1589087"/>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ctrTitle"/>
          </p:nvPr>
        </p:nvSpPr>
        <p:spPr>
          <a:xfrm>
            <a:off x="0" y="2769163"/>
            <a:ext cx="12192000" cy="1340876"/>
          </a:xfrm>
        </p:spPr>
        <p:txBody>
          <a:bodyPr>
            <a:normAutofit/>
          </a:bodyPr>
          <a:lstStyle>
            <a:lvl1pPr algn="ctr">
              <a:defRPr sz="4000" b="1" i="0">
                <a:solidFill>
                  <a:schemeClr val="bg2">
                    <a:lumMod val="25000"/>
                  </a:schemeClr>
                </a:solidFill>
                <a:latin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0" y="4208569"/>
            <a:ext cx="12192000" cy="826952"/>
          </a:xfrm>
        </p:spPr>
        <p:txBody>
          <a:bodyPr anchor="ctr"/>
          <a:lstStyle>
            <a:lvl1pPr marL="0" indent="0" algn="ctr">
              <a:buNone/>
              <a:defRPr sz="2800" b="0" i="0">
                <a:solidFill>
                  <a:schemeClr val="bg2">
                    <a:lumMod val="25000"/>
                  </a:schemeClr>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p:cNvSpPr>
            <a:spLocks noGrp="1"/>
          </p:cNvSpPr>
          <p:nvPr>
            <p:ph type="body" sz="quarter" idx="13"/>
          </p:nvPr>
        </p:nvSpPr>
        <p:spPr>
          <a:xfrm>
            <a:off x="0" y="5157788"/>
            <a:ext cx="12192000" cy="560387"/>
          </a:xfrm>
        </p:spPr>
        <p:txBody>
          <a:bodyPr anchor="ctr"/>
          <a:lstStyle>
            <a:lvl1pPr algn="ctr">
              <a:defRPr sz="2400">
                <a:solidFill>
                  <a:schemeClr val="accent5"/>
                </a:solidFill>
              </a:defRPr>
            </a:lvl1pPr>
            <a:lvl2pPr>
              <a:buNone/>
              <a:defRPr/>
            </a:lvl2pPr>
          </a:lstStyle>
          <a:p>
            <a:pPr lvl="0"/>
            <a:r>
              <a:rPr lang="en-US"/>
              <a:t>Click to edit Master text styles</a:t>
            </a:r>
          </a:p>
        </p:txBody>
      </p:sp>
      <p:sp>
        <p:nvSpPr>
          <p:cNvPr id="12" name="Date Placeholder 3">
            <a:extLst>
              <a:ext uri="{FF2B5EF4-FFF2-40B4-BE49-F238E27FC236}">
                <a16:creationId xmlns:a16="http://schemas.microsoft.com/office/drawing/2014/main" id="{9C14E7B8-8C5E-E24B-A69F-A1919C864732}"/>
              </a:ext>
            </a:extLst>
          </p:cNvPr>
          <p:cNvSpPr>
            <a:spLocks noGrp="1"/>
          </p:cNvSpPr>
          <p:nvPr>
            <p:ph type="dt" sz="half" idx="14"/>
          </p:nvPr>
        </p:nvSpPr>
        <p:spPr/>
        <p:txBody>
          <a:bodyPr/>
          <a:lstStyle>
            <a:lvl1pPr>
              <a:defRPr/>
            </a:lvl1pPr>
          </a:lstStyle>
          <a:p>
            <a:pPr>
              <a:defRPr/>
            </a:pPr>
            <a:endParaRPr lang="en-US" dirty="0"/>
          </a:p>
        </p:txBody>
      </p:sp>
      <p:sp>
        <p:nvSpPr>
          <p:cNvPr id="13" name="Footer Placeholder 4">
            <a:extLst>
              <a:ext uri="{FF2B5EF4-FFF2-40B4-BE49-F238E27FC236}">
                <a16:creationId xmlns:a16="http://schemas.microsoft.com/office/drawing/2014/main" id="{9CD91733-DFE7-EF4C-9D03-BDD8FE0C06BB}"/>
              </a:ext>
            </a:extLst>
          </p:cNvPr>
          <p:cNvSpPr>
            <a:spLocks noGrp="1"/>
          </p:cNvSpPr>
          <p:nvPr>
            <p:ph type="ftr" sz="quarter" idx="15"/>
          </p:nvPr>
        </p:nvSpPr>
        <p:spPr/>
        <p:txBody>
          <a:bodyPr/>
          <a:lstStyle>
            <a:lvl1pPr>
              <a:defRPr/>
            </a:lvl1pPr>
          </a:lstStyle>
          <a:p>
            <a:pPr>
              <a:defRPr/>
            </a:pPr>
            <a:endParaRPr lang="en-US" dirty="0"/>
          </a:p>
        </p:txBody>
      </p:sp>
      <p:sp>
        <p:nvSpPr>
          <p:cNvPr id="15" name="Slide Number Placeholder 5">
            <a:extLst>
              <a:ext uri="{FF2B5EF4-FFF2-40B4-BE49-F238E27FC236}">
                <a16:creationId xmlns:a16="http://schemas.microsoft.com/office/drawing/2014/main" id="{8C8E7CEB-9056-2140-B4D1-914669E7F380}"/>
              </a:ext>
            </a:extLst>
          </p:cNvPr>
          <p:cNvSpPr>
            <a:spLocks noGrp="1"/>
          </p:cNvSpPr>
          <p:nvPr>
            <p:ph type="sldNum" sz="quarter" idx="16"/>
          </p:nvPr>
        </p:nvSpPr>
        <p:spPr/>
        <p:txBody>
          <a:bodyPr/>
          <a:lstStyle>
            <a:lvl1pPr>
              <a:defRPr/>
            </a:lvl1pPr>
          </a:lstStyle>
          <a:p>
            <a:pPr>
              <a:defRPr/>
            </a:pPr>
            <a:fld id="{0F5B4AA5-DC25-594D-9503-274B8D4CA496}" type="slidenum">
              <a:rPr lang="en-US"/>
              <a:pPr>
                <a:defRPr/>
              </a:pPr>
              <a:t>‹#›</a:t>
            </a:fld>
            <a:endParaRPr lang="en-US" dirty="0"/>
          </a:p>
        </p:txBody>
      </p:sp>
    </p:spTree>
    <p:extLst>
      <p:ext uri="{BB962C8B-B14F-4D97-AF65-F5344CB8AC3E}">
        <p14:creationId xmlns:p14="http://schemas.microsoft.com/office/powerpoint/2010/main" val="4027620668"/>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402B5-D127-E244-B261-F76EA59AABEA}"/>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ectangle 20">
            <a:extLst>
              <a:ext uri="{FF2B5EF4-FFF2-40B4-BE49-F238E27FC236}">
                <a16:creationId xmlns:a16="http://schemas.microsoft.com/office/drawing/2014/main" id="{0FD7CD64-7414-094C-B2E4-1F51F8E77675}"/>
              </a:ext>
            </a:extLst>
          </p:cNvPr>
          <p:cNvSpPr/>
          <p:nvPr userDrawn="1"/>
        </p:nvSpPr>
        <p:spPr>
          <a:xfrm>
            <a:off x="0" y="1857375"/>
            <a:ext cx="12192000" cy="3281363"/>
          </a:xfrm>
          <a:prstGeom prst="rect">
            <a:avLst/>
          </a:prstGeom>
          <a:solidFill>
            <a:srgbClr val="A6CE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7" name="Group 11">
            <a:extLst>
              <a:ext uri="{FF2B5EF4-FFF2-40B4-BE49-F238E27FC236}">
                <a16:creationId xmlns:a16="http://schemas.microsoft.com/office/drawing/2014/main" id="{1957DA22-7EB3-3D40-B7BA-C1D2E4516C0D}"/>
              </a:ext>
            </a:extLst>
          </p:cNvPr>
          <p:cNvGrpSpPr>
            <a:grpSpLocks/>
          </p:cNvGrpSpPr>
          <p:nvPr userDrawn="1"/>
        </p:nvGrpSpPr>
        <p:grpSpPr bwMode="auto">
          <a:xfrm>
            <a:off x="5140325" y="963613"/>
            <a:ext cx="1795463" cy="1795462"/>
            <a:chOff x="3827463" y="963613"/>
            <a:chExt cx="1795462" cy="1795462"/>
          </a:xfrm>
        </p:grpSpPr>
        <p:sp>
          <p:nvSpPr>
            <p:cNvPr id="8" name="Oval 7">
              <a:extLst>
                <a:ext uri="{FF2B5EF4-FFF2-40B4-BE49-F238E27FC236}">
                  <a16:creationId xmlns:a16="http://schemas.microsoft.com/office/drawing/2014/main" id="{4A44BF07-0DD4-214B-9ED5-477769D5C0CB}"/>
                </a:ext>
              </a:extLst>
            </p:cNvPr>
            <p:cNvSpPr/>
            <p:nvPr userDrawn="1"/>
          </p:nvSpPr>
          <p:spPr>
            <a:xfrm>
              <a:off x="3827463" y="963613"/>
              <a:ext cx="1795462" cy="1795462"/>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a:extLst>
                <a:ext uri="{FF2B5EF4-FFF2-40B4-BE49-F238E27FC236}">
                  <a16:creationId xmlns:a16="http://schemas.microsoft.com/office/drawing/2014/main" id="{AADDE2EE-03D1-6B46-BBDE-448E10432FCF}"/>
                </a:ext>
              </a:extLst>
            </p:cNvPr>
            <p:cNvSpPr/>
            <p:nvPr userDrawn="1"/>
          </p:nvSpPr>
          <p:spPr>
            <a:xfrm>
              <a:off x="3927476" y="1073150"/>
              <a:ext cx="1589086" cy="1587500"/>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0" name="Picture 14">
              <a:extLst>
                <a:ext uri="{FF2B5EF4-FFF2-40B4-BE49-F238E27FC236}">
                  <a16:creationId xmlns:a16="http://schemas.microsoft.com/office/drawing/2014/main" id="{1F892602-CAA1-0B4B-B8FB-4F76962E861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1490663"/>
              <a:ext cx="1235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0" y="2759637"/>
            <a:ext cx="12192000" cy="1350401"/>
          </a:xfrm>
        </p:spPr>
        <p:txBody>
          <a:bodyPr>
            <a:normAutofit/>
          </a:bodyPr>
          <a:lstStyle>
            <a:lvl1pPr algn="ctr">
              <a:defRPr sz="4000" b="1" i="0">
                <a:solidFill>
                  <a:schemeClr val="bg2">
                    <a:lumMod val="25000"/>
                  </a:schemeClr>
                </a:solidFill>
                <a:latin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0" y="4269850"/>
            <a:ext cx="12192000" cy="765671"/>
          </a:xfrm>
        </p:spPr>
        <p:txBody>
          <a:bodyPr anchor="ctr"/>
          <a:lstStyle>
            <a:lvl1pPr marL="0" indent="0" algn="ctr">
              <a:buNone/>
              <a:defRPr sz="2800" b="0" i="0">
                <a:solidFill>
                  <a:schemeClr val="bg2">
                    <a:lumMod val="25000"/>
                  </a:schemeClr>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p:cNvSpPr>
            <a:spLocks noGrp="1"/>
          </p:cNvSpPr>
          <p:nvPr>
            <p:ph type="body" sz="quarter" idx="13"/>
          </p:nvPr>
        </p:nvSpPr>
        <p:spPr>
          <a:xfrm>
            <a:off x="0" y="5157788"/>
            <a:ext cx="12192000" cy="560387"/>
          </a:xfrm>
        </p:spPr>
        <p:txBody>
          <a:bodyPr anchor="ctr"/>
          <a:lstStyle>
            <a:lvl1pPr algn="ctr">
              <a:defRPr sz="2400">
                <a:solidFill>
                  <a:schemeClr val="accent5"/>
                </a:solidFill>
              </a:defRPr>
            </a:lvl1pPr>
            <a:lvl2pPr>
              <a:buNone/>
              <a:defRPr/>
            </a:lvl2pPr>
          </a:lstStyle>
          <a:p>
            <a:pPr lvl="0"/>
            <a:r>
              <a:rPr lang="en-US"/>
              <a:t>Click to edit Master text styles</a:t>
            </a:r>
          </a:p>
        </p:txBody>
      </p:sp>
      <p:sp>
        <p:nvSpPr>
          <p:cNvPr id="18" name="Date Placeholder 3">
            <a:extLst>
              <a:ext uri="{FF2B5EF4-FFF2-40B4-BE49-F238E27FC236}">
                <a16:creationId xmlns:a16="http://schemas.microsoft.com/office/drawing/2014/main" id="{648B589A-6CD3-DD40-BADF-8621820D30FB}"/>
              </a:ext>
            </a:extLst>
          </p:cNvPr>
          <p:cNvSpPr>
            <a:spLocks noGrp="1"/>
          </p:cNvSpPr>
          <p:nvPr>
            <p:ph type="dt" sz="half" idx="14"/>
          </p:nvPr>
        </p:nvSpPr>
        <p:spPr/>
        <p:txBody>
          <a:bodyPr/>
          <a:lstStyle>
            <a:lvl1pPr>
              <a:defRPr/>
            </a:lvl1pPr>
          </a:lstStyle>
          <a:p>
            <a:pPr>
              <a:defRPr/>
            </a:pPr>
            <a:endParaRPr lang="en-US" dirty="0"/>
          </a:p>
        </p:txBody>
      </p:sp>
      <p:sp>
        <p:nvSpPr>
          <p:cNvPr id="19" name="Footer Placeholder 4">
            <a:extLst>
              <a:ext uri="{FF2B5EF4-FFF2-40B4-BE49-F238E27FC236}">
                <a16:creationId xmlns:a16="http://schemas.microsoft.com/office/drawing/2014/main" id="{B9E9D62B-73D6-FB4E-8AB2-EEF53EFDA8C0}"/>
              </a:ext>
            </a:extLst>
          </p:cNvPr>
          <p:cNvSpPr>
            <a:spLocks noGrp="1"/>
          </p:cNvSpPr>
          <p:nvPr>
            <p:ph type="ftr" sz="quarter" idx="15"/>
          </p:nvPr>
        </p:nvSpPr>
        <p:spPr/>
        <p:txBody>
          <a:bodyPr/>
          <a:lstStyle>
            <a:lvl1pPr>
              <a:defRPr/>
            </a:lvl1pPr>
          </a:lstStyle>
          <a:p>
            <a:pPr>
              <a:defRPr/>
            </a:pPr>
            <a:endParaRPr lang="en-US" dirty="0"/>
          </a:p>
        </p:txBody>
      </p:sp>
      <p:sp>
        <p:nvSpPr>
          <p:cNvPr id="20" name="Slide Number Placeholder 5">
            <a:extLst>
              <a:ext uri="{FF2B5EF4-FFF2-40B4-BE49-F238E27FC236}">
                <a16:creationId xmlns:a16="http://schemas.microsoft.com/office/drawing/2014/main" id="{37768DD6-021A-2144-9120-E78584A6C0A6}"/>
              </a:ext>
            </a:extLst>
          </p:cNvPr>
          <p:cNvSpPr>
            <a:spLocks noGrp="1"/>
          </p:cNvSpPr>
          <p:nvPr>
            <p:ph type="sldNum" sz="quarter" idx="16"/>
          </p:nvPr>
        </p:nvSpPr>
        <p:spPr/>
        <p:txBody>
          <a:bodyPr/>
          <a:lstStyle>
            <a:lvl1pPr>
              <a:defRPr/>
            </a:lvl1pPr>
          </a:lstStyle>
          <a:p>
            <a:pPr>
              <a:defRPr/>
            </a:pPr>
            <a:fld id="{636571E5-2AB4-9B4A-981A-013AF1614B02}" type="slidenum">
              <a:rPr lang="en-US"/>
              <a:pPr>
                <a:defRPr/>
              </a:pPr>
              <a:t>‹#›</a:t>
            </a:fld>
            <a:endParaRPr lang="en-US" dirty="0"/>
          </a:p>
        </p:txBody>
      </p:sp>
    </p:spTree>
    <p:extLst>
      <p:ext uri="{BB962C8B-B14F-4D97-AF65-F5344CB8AC3E}">
        <p14:creationId xmlns:p14="http://schemas.microsoft.com/office/powerpoint/2010/main" val="4136445168"/>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wo Colum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50FC74-F5DD-6143-A7E7-12BA99456855}"/>
              </a:ext>
            </a:extLst>
          </p:cNvPr>
          <p:cNvSpPr/>
          <p:nvPr userDrawn="1"/>
        </p:nvSpPr>
        <p:spPr>
          <a:xfrm>
            <a:off x="0" y="6201568"/>
            <a:ext cx="12198350" cy="66833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Picture 9">
            <a:extLst>
              <a:ext uri="{FF2B5EF4-FFF2-40B4-BE49-F238E27FC236}">
                <a16:creationId xmlns:a16="http://schemas.microsoft.com/office/drawing/2014/main" id="{1F55BE5F-8031-9548-8645-F51ACCF9E0C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72D9CF10-2D19-E047-B237-23550723DDB0}"/>
              </a:ext>
            </a:extLst>
          </p:cNvPr>
          <p:cNvCxnSpPr>
            <a:cxnSpLocks/>
          </p:cNvCxnSpPr>
          <p:nvPr userDrawn="1"/>
        </p:nvCxnSpPr>
        <p:spPr>
          <a:xfrm>
            <a:off x="488950" y="1084263"/>
            <a:ext cx="11315700" cy="0"/>
          </a:xfrm>
          <a:prstGeom prst="line">
            <a:avLst/>
          </a:prstGeom>
          <a:ln w="15875">
            <a:solidFill>
              <a:srgbClr val="37A7DF"/>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840319" y="1418637"/>
            <a:ext cx="5158316"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242549"/>
            <a:ext cx="5158316" cy="3684588"/>
          </a:xfrm>
          <a:prstGeom prst="rect">
            <a:avLst/>
          </a:prstGeom>
        </p:spPr>
        <p:txBody>
          <a:bodyPr/>
          <a:lstStyle>
            <a:lvl2pPr marL="3429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2pPr>
            <a:lvl3pPr marL="8001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3pPr>
            <a:lvl4pPr marL="12573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4pPr>
            <a:lvl5pPr marL="17145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418637"/>
            <a:ext cx="518371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242549"/>
            <a:ext cx="5183717" cy="3684588"/>
          </a:xfrm>
          <a:prstGeom prst="rect">
            <a:avLst/>
          </a:prstGeom>
        </p:spPr>
        <p:txBody>
          <a:bodyPr/>
          <a:lstStyle>
            <a:lvl2pPr marL="3429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2pPr>
            <a:lvl3pPr marL="8001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3pPr>
            <a:lvl4pPr marL="12573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4pPr>
            <a:lvl5pPr marL="17145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4"/>
          <p:cNvSpPr>
            <a:spLocks noGrp="1"/>
          </p:cNvSpPr>
          <p:nvPr>
            <p:ph type="title"/>
          </p:nvPr>
        </p:nvSpPr>
        <p:spPr>
          <a:xfrm>
            <a:off x="822960" y="18288"/>
            <a:ext cx="9784080" cy="1065844"/>
          </a:xfrm>
          <a:prstGeom prst="rect">
            <a:avLst/>
          </a:prstGeom>
        </p:spPr>
        <p:txBody>
          <a:bodyPr anchor="ctr" anchorCtr="0"/>
          <a:lstStyle>
            <a:lvl1pPr algn="l" defTabSz="914400" rtl="0" eaLnBrk="1" latinLnBrk="0" hangingPunct="1">
              <a:lnSpc>
                <a:spcPct val="90000"/>
              </a:lnSpc>
              <a:spcBef>
                <a:spcPct val="0"/>
              </a:spcBef>
              <a:buNone/>
              <a:defRPr lang="en-US" sz="2800" b="0" i="0" kern="1200" dirty="0">
                <a:solidFill>
                  <a:schemeClr val="tx1">
                    <a:lumMod val="75000"/>
                    <a:lumOff val="25000"/>
                  </a:schemeClr>
                </a:solidFill>
                <a:latin typeface="Calibri" panose="020F0502020204030204" pitchFamily="34" charset="0"/>
                <a:ea typeface="+mj-ea"/>
                <a:cs typeface="+mj-cs"/>
              </a:defRPr>
            </a:lvl1pPr>
          </a:lstStyle>
          <a:p>
            <a:r>
              <a:rPr lang="en-US" dirty="0"/>
              <a:t>Click to edit Master title style</a:t>
            </a:r>
          </a:p>
        </p:txBody>
      </p:sp>
      <p:sp>
        <p:nvSpPr>
          <p:cNvPr id="11" name="Slide Number Placeholder 1">
            <a:extLst>
              <a:ext uri="{FF2B5EF4-FFF2-40B4-BE49-F238E27FC236}">
                <a16:creationId xmlns:a16="http://schemas.microsoft.com/office/drawing/2014/main" id="{FC7EB477-F42D-564B-AB7F-1D4E799C0E09}"/>
              </a:ext>
            </a:extLst>
          </p:cNvPr>
          <p:cNvSpPr>
            <a:spLocks noGrp="1"/>
          </p:cNvSpPr>
          <p:nvPr>
            <p:ph type="sldNum" sz="quarter" idx="10"/>
          </p:nvPr>
        </p:nvSpPr>
        <p:spPr/>
        <p:txBody>
          <a:bodyPr/>
          <a:lstStyle>
            <a:lvl1pPr>
              <a:defRPr/>
            </a:lvl1pPr>
          </a:lstStyle>
          <a:p>
            <a:pPr>
              <a:defRPr/>
            </a:pPr>
            <a:fld id="{A18CA92B-C8AF-0347-A102-0CE452A738BF}" type="slidenum">
              <a:rPr lang="en-US"/>
              <a:pPr>
                <a:defRPr/>
              </a:pPr>
              <a:t>‹#›</a:t>
            </a:fld>
            <a:endParaRPr lang="en-US" dirty="0"/>
          </a:p>
        </p:txBody>
      </p:sp>
    </p:spTree>
    <p:extLst>
      <p:ext uri="{BB962C8B-B14F-4D97-AF65-F5344CB8AC3E}">
        <p14:creationId xmlns:p14="http://schemas.microsoft.com/office/powerpoint/2010/main" val="3583481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1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B57962-DB7D-6946-9C8A-A14ACF35CF33}"/>
              </a:ext>
            </a:extLst>
          </p:cNvPr>
          <p:cNvSpPr/>
          <p:nvPr userDrawn="1"/>
        </p:nvSpPr>
        <p:spPr>
          <a:xfrm>
            <a:off x="0" y="0"/>
            <a:ext cx="4065588" cy="6858000"/>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6" name="Straight Connector 5">
            <a:extLst>
              <a:ext uri="{FF2B5EF4-FFF2-40B4-BE49-F238E27FC236}">
                <a16:creationId xmlns:a16="http://schemas.microsoft.com/office/drawing/2014/main" id="{3BD59A88-A134-564A-AF0F-C7006C616BB8}"/>
              </a:ext>
            </a:extLst>
          </p:cNvPr>
          <p:cNvCxnSpPr/>
          <p:nvPr userDrawn="1"/>
        </p:nvCxnSpPr>
        <p:spPr>
          <a:xfrm flipH="1">
            <a:off x="4318000" y="1112838"/>
            <a:ext cx="7210425"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Date Placeholder 4">
            <a:extLst>
              <a:ext uri="{FF2B5EF4-FFF2-40B4-BE49-F238E27FC236}">
                <a16:creationId xmlns:a16="http://schemas.microsoft.com/office/drawing/2014/main" id="{8E0C2364-FB7B-D149-BA26-613D2D518178}"/>
              </a:ext>
            </a:extLst>
          </p:cNvPr>
          <p:cNvSpPr>
            <a:spLocks noGrp="1"/>
          </p:cNvSpPr>
          <p:nvPr>
            <p:ph type="dt" sz="half" idx="10"/>
          </p:nvPr>
        </p:nvSpPr>
        <p:spPr/>
        <p:txBody>
          <a:bodyPr/>
          <a:lstStyle>
            <a:lvl1pPr>
              <a:defRPr/>
            </a:lvl1pPr>
          </a:lstStyle>
          <a:p>
            <a:pPr>
              <a:defRPr/>
            </a:pPr>
            <a:endParaRPr lang="en-US" dirty="0"/>
          </a:p>
        </p:txBody>
      </p:sp>
      <p:sp>
        <p:nvSpPr>
          <p:cNvPr id="9" name="Footer Placeholder 5">
            <a:extLst>
              <a:ext uri="{FF2B5EF4-FFF2-40B4-BE49-F238E27FC236}">
                <a16:creationId xmlns:a16="http://schemas.microsoft.com/office/drawing/2014/main" id="{9E54A9B2-4D4C-DD48-AAC3-99BCE1D6CF49}"/>
              </a:ext>
            </a:extLst>
          </p:cNvPr>
          <p:cNvSpPr>
            <a:spLocks noGrp="1"/>
          </p:cNvSpPr>
          <p:nvPr>
            <p:ph type="ftr" sz="quarter" idx="11"/>
          </p:nvPr>
        </p:nvSpPr>
        <p:spPr/>
        <p:txBody>
          <a:bodyPr/>
          <a:lstStyle>
            <a:lvl1pPr>
              <a:defRPr/>
            </a:lvl1pPr>
          </a:lstStyle>
          <a:p>
            <a:pPr>
              <a:defRPr/>
            </a:pPr>
            <a:endParaRPr lang="en-US" dirty="0"/>
          </a:p>
        </p:txBody>
      </p:sp>
      <p:sp>
        <p:nvSpPr>
          <p:cNvPr id="10" name="Slide Number Placeholder 6">
            <a:extLst>
              <a:ext uri="{FF2B5EF4-FFF2-40B4-BE49-F238E27FC236}">
                <a16:creationId xmlns:a16="http://schemas.microsoft.com/office/drawing/2014/main" id="{6FA9DDE9-86E0-484B-90F6-7559F38FC175}"/>
              </a:ext>
            </a:extLst>
          </p:cNvPr>
          <p:cNvSpPr>
            <a:spLocks noGrp="1"/>
          </p:cNvSpPr>
          <p:nvPr>
            <p:ph type="sldNum" sz="quarter" idx="12"/>
          </p:nvPr>
        </p:nvSpPr>
        <p:spPr/>
        <p:txBody>
          <a:bodyPr/>
          <a:lstStyle>
            <a:lvl1pPr>
              <a:defRPr/>
            </a:lvl1pPr>
          </a:lstStyle>
          <a:p>
            <a:pPr>
              <a:defRPr/>
            </a:pPr>
            <a:fld id="{B6F08D55-4F41-834B-81A3-4077E79AB30C}" type="slidenum">
              <a:rPr lang="en-US"/>
              <a:pPr>
                <a:defRPr/>
              </a:pPr>
              <a:t>‹#›</a:t>
            </a:fld>
            <a:endParaRPr lang="en-US" dirty="0"/>
          </a:p>
        </p:txBody>
      </p:sp>
      <p:sp>
        <p:nvSpPr>
          <p:cNvPr id="11" name="Content Placeholder 2">
            <a:extLst>
              <a:ext uri="{FF2B5EF4-FFF2-40B4-BE49-F238E27FC236}">
                <a16:creationId xmlns:a16="http://schemas.microsoft.com/office/drawing/2014/main" id="{4BEDDE5C-C824-194C-A817-3F4BCCF6200D}"/>
              </a:ext>
            </a:extLst>
          </p:cNvPr>
          <p:cNvSpPr>
            <a:spLocks noGrp="1"/>
          </p:cNvSpPr>
          <p:nvPr>
            <p:ph idx="13"/>
          </p:nvPr>
        </p:nvSpPr>
        <p:spPr>
          <a:xfrm>
            <a:off x="4622946" y="1253331"/>
            <a:ext cx="5834063" cy="4351338"/>
          </a:xfrm>
        </p:spPr>
        <p:txBody>
          <a:bodyPr>
            <a:normAutofit/>
          </a:bodyPr>
          <a:lstStyle>
            <a:lvl1pPr>
              <a:defRPr sz="2400" b="0" i="0">
                <a:latin typeface="Calibri" panose="020F0502020204030204" pitchFamily="34" charset="0"/>
              </a:defRPr>
            </a:lvl1pPr>
            <a:lvl2pPr>
              <a:buClr>
                <a:srgbClr val="37A7DF"/>
              </a:buClr>
              <a:defRPr sz="2000" b="0" i="0">
                <a:latin typeface="Calibri" panose="020F0502020204030204" pitchFamily="34" charset="0"/>
              </a:defRPr>
            </a:lvl2pPr>
            <a:lvl3pPr>
              <a:buClr>
                <a:schemeClr val="accent2"/>
              </a:buClr>
              <a:defRPr sz="1800" b="0" i="0">
                <a:latin typeface="Calibri" panose="020F0502020204030204" pitchFamily="34" charset="0"/>
              </a:defRPr>
            </a:lvl3pPr>
            <a:lvl4pPr>
              <a:defRPr sz="1600" b="0" i="0">
                <a:latin typeface="Calibri" panose="020F0502020204030204" pitchFamily="34" charset="0"/>
              </a:defRPr>
            </a:lvl4pPr>
            <a:lvl5pPr>
              <a:defRPr sz="1600" b="0"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A514B865-900E-274B-9DF3-F4F74FF692C6}"/>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649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1F46A5-ED72-BB46-8772-BF0C2B3FDA5D}"/>
              </a:ext>
            </a:extLst>
          </p:cNvPr>
          <p:cNvSpPr/>
          <p:nvPr userDrawn="1"/>
        </p:nvSpPr>
        <p:spPr>
          <a:xfrm>
            <a:off x="-34705" y="0"/>
            <a:ext cx="4114800" cy="69368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Date Placeholder 6">
            <a:extLst>
              <a:ext uri="{FF2B5EF4-FFF2-40B4-BE49-F238E27FC236}">
                <a16:creationId xmlns:a16="http://schemas.microsoft.com/office/drawing/2014/main" id="{DC5ADE4C-70C2-E24A-9F51-9CBC9FDB8E96}"/>
              </a:ext>
            </a:extLst>
          </p:cNvPr>
          <p:cNvSpPr>
            <a:spLocks noGrp="1"/>
          </p:cNvSpPr>
          <p:nvPr>
            <p:ph type="dt" sz="half" idx="15"/>
          </p:nvPr>
        </p:nvSpPr>
        <p:spPr/>
        <p:txBody>
          <a:bodyPr/>
          <a:lstStyle>
            <a:lvl1pPr>
              <a:defRPr/>
            </a:lvl1pPr>
          </a:lstStyle>
          <a:p>
            <a:pPr>
              <a:defRPr/>
            </a:pPr>
            <a:endParaRPr lang="en-US" dirty="0"/>
          </a:p>
        </p:txBody>
      </p:sp>
      <p:sp>
        <p:nvSpPr>
          <p:cNvPr id="9" name="Footer Placeholder 7">
            <a:extLst>
              <a:ext uri="{FF2B5EF4-FFF2-40B4-BE49-F238E27FC236}">
                <a16:creationId xmlns:a16="http://schemas.microsoft.com/office/drawing/2014/main" id="{680845F5-22CF-314D-A792-74103B0234F2}"/>
              </a:ext>
            </a:extLst>
          </p:cNvPr>
          <p:cNvSpPr>
            <a:spLocks noGrp="1"/>
          </p:cNvSpPr>
          <p:nvPr>
            <p:ph type="ftr" sz="quarter" idx="16"/>
          </p:nvPr>
        </p:nvSpPr>
        <p:spPr/>
        <p:txBody>
          <a:bodyPr/>
          <a:lstStyle>
            <a:lvl1pPr>
              <a:defRPr/>
            </a:lvl1pPr>
          </a:lstStyle>
          <a:p>
            <a:pPr>
              <a:defRPr/>
            </a:pPr>
            <a:endParaRPr lang="en-US" dirty="0"/>
          </a:p>
        </p:txBody>
      </p:sp>
      <p:sp>
        <p:nvSpPr>
          <p:cNvPr id="10" name="Slide Number Placeholder 8">
            <a:extLst>
              <a:ext uri="{FF2B5EF4-FFF2-40B4-BE49-F238E27FC236}">
                <a16:creationId xmlns:a16="http://schemas.microsoft.com/office/drawing/2014/main" id="{B1982196-E169-1A4C-9C98-D0FADA76C3CC}"/>
              </a:ext>
            </a:extLst>
          </p:cNvPr>
          <p:cNvSpPr>
            <a:spLocks noGrp="1"/>
          </p:cNvSpPr>
          <p:nvPr>
            <p:ph type="sldNum" sz="quarter" idx="17"/>
          </p:nvPr>
        </p:nvSpPr>
        <p:spPr/>
        <p:txBody>
          <a:bodyPr/>
          <a:lstStyle>
            <a:lvl1pPr>
              <a:defRPr/>
            </a:lvl1pPr>
          </a:lstStyle>
          <a:p>
            <a:pPr>
              <a:defRPr/>
            </a:pPr>
            <a:fld id="{FDA7F4A3-F34F-EF49-9FB7-63E80B3A458F}" type="slidenum">
              <a:rPr lang="en-US"/>
              <a:pPr>
                <a:defRPr/>
              </a:pPr>
              <a:t>‹#›</a:t>
            </a:fld>
            <a:endParaRPr lang="en-US" dirty="0"/>
          </a:p>
        </p:txBody>
      </p:sp>
      <p:cxnSp>
        <p:nvCxnSpPr>
          <p:cNvPr id="13" name="Straight Connector 12">
            <a:extLst>
              <a:ext uri="{FF2B5EF4-FFF2-40B4-BE49-F238E27FC236}">
                <a16:creationId xmlns:a16="http://schemas.microsoft.com/office/drawing/2014/main" id="{0EF8CE3F-940A-264E-8148-EDFD43EF0816}"/>
              </a:ext>
            </a:extLst>
          </p:cNvPr>
          <p:cNvCxnSpPr/>
          <p:nvPr userDrawn="1"/>
        </p:nvCxnSpPr>
        <p:spPr>
          <a:xfrm flipH="1">
            <a:off x="4318000" y="1112838"/>
            <a:ext cx="7210425"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80D03DB4-EFFA-BF49-901E-0E2A9B377EC6}"/>
              </a:ext>
            </a:extLst>
          </p:cNvPr>
          <p:cNvSpPr>
            <a:spLocks noGrp="1"/>
          </p:cNvSpPr>
          <p:nvPr>
            <p:ph idx="13"/>
          </p:nvPr>
        </p:nvSpPr>
        <p:spPr>
          <a:xfrm>
            <a:off x="4633831" y="1253331"/>
            <a:ext cx="5834063" cy="4351338"/>
          </a:xfrm>
        </p:spPr>
        <p:txBody>
          <a:bodyPr>
            <a:normAutofit/>
          </a:bodyPr>
          <a:lstStyle>
            <a:lvl1pPr>
              <a:defRPr sz="2400" b="0" i="0">
                <a:latin typeface="Calibri" panose="020F0502020204030204" pitchFamily="34" charset="0"/>
              </a:defRPr>
            </a:lvl1pPr>
            <a:lvl2pPr>
              <a:buClr>
                <a:srgbClr val="37A7DF"/>
              </a:buClr>
              <a:defRPr sz="2000" b="0" i="0">
                <a:latin typeface="Calibri" panose="020F0502020204030204" pitchFamily="34" charset="0"/>
              </a:defRPr>
            </a:lvl2pPr>
            <a:lvl3pPr>
              <a:buClr>
                <a:schemeClr val="accent2"/>
              </a:buClr>
              <a:defRPr sz="1800" b="0" i="0">
                <a:latin typeface="Calibri" panose="020F0502020204030204" pitchFamily="34" charset="0"/>
              </a:defRPr>
            </a:lvl3pPr>
            <a:lvl4pPr>
              <a:defRPr sz="1600" b="0" i="0">
                <a:latin typeface="Calibri" panose="020F0502020204030204" pitchFamily="34" charset="0"/>
              </a:defRPr>
            </a:lvl4pPr>
            <a:lvl5pPr>
              <a:defRPr sz="1600" b="0"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5B0AE8F1-DED1-0F4C-8B71-A327E32EEF4E}"/>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98406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1F46A5-ED72-BB46-8772-BF0C2B3FDA5D}"/>
              </a:ext>
            </a:extLst>
          </p:cNvPr>
          <p:cNvSpPr/>
          <p:nvPr userDrawn="1"/>
        </p:nvSpPr>
        <p:spPr>
          <a:xfrm>
            <a:off x="-49212" y="-10510"/>
            <a:ext cx="4114800" cy="6868510"/>
          </a:xfrm>
          <a:prstGeom prst="rect">
            <a:avLst/>
          </a:prstGeom>
          <a:solidFill>
            <a:srgbClr val="6861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Date Placeholder 6">
            <a:extLst>
              <a:ext uri="{FF2B5EF4-FFF2-40B4-BE49-F238E27FC236}">
                <a16:creationId xmlns:a16="http://schemas.microsoft.com/office/drawing/2014/main" id="{DC5ADE4C-70C2-E24A-9F51-9CBC9FDB8E96}"/>
              </a:ext>
            </a:extLst>
          </p:cNvPr>
          <p:cNvSpPr>
            <a:spLocks noGrp="1"/>
          </p:cNvSpPr>
          <p:nvPr>
            <p:ph type="dt" sz="half" idx="15"/>
          </p:nvPr>
        </p:nvSpPr>
        <p:spPr/>
        <p:txBody>
          <a:bodyPr/>
          <a:lstStyle>
            <a:lvl1pPr>
              <a:defRPr/>
            </a:lvl1pPr>
          </a:lstStyle>
          <a:p>
            <a:pPr>
              <a:defRPr/>
            </a:pPr>
            <a:endParaRPr lang="en-US" dirty="0"/>
          </a:p>
        </p:txBody>
      </p:sp>
      <p:sp>
        <p:nvSpPr>
          <p:cNvPr id="9" name="Footer Placeholder 7">
            <a:extLst>
              <a:ext uri="{FF2B5EF4-FFF2-40B4-BE49-F238E27FC236}">
                <a16:creationId xmlns:a16="http://schemas.microsoft.com/office/drawing/2014/main" id="{680845F5-22CF-314D-A792-74103B0234F2}"/>
              </a:ext>
            </a:extLst>
          </p:cNvPr>
          <p:cNvSpPr>
            <a:spLocks noGrp="1"/>
          </p:cNvSpPr>
          <p:nvPr>
            <p:ph type="ftr" sz="quarter" idx="16"/>
          </p:nvPr>
        </p:nvSpPr>
        <p:spPr/>
        <p:txBody>
          <a:bodyPr/>
          <a:lstStyle>
            <a:lvl1pPr>
              <a:defRPr/>
            </a:lvl1pPr>
          </a:lstStyle>
          <a:p>
            <a:pPr>
              <a:defRPr/>
            </a:pPr>
            <a:endParaRPr lang="en-US" dirty="0"/>
          </a:p>
        </p:txBody>
      </p:sp>
      <p:sp>
        <p:nvSpPr>
          <p:cNvPr id="10" name="Slide Number Placeholder 8">
            <a:extLst>
              <a:ext uri="{FF2B5EF4-FFF2-40B4-BE49-F238E27FC236}">
                <a16:creationId xmlns:a16="http://schemas.microsoft.com/office/drawing/2014/main" id="{B1982196-E169-1A4C-9C98-D0FADA76C3CC}"/>
              </a:ext>
            </a:extLst>
          </p:cNvPr>
          <p:cNvSpPr>
            <a:spLocks noGrp="1"/>
          </p:cNvSpPr>
          <p:nvPr>
            <p:ph type="sldNum" sz="quarter" idx="17"/>
          </p:nvPr>
        </p:nvSpPr>
        <p:spPr/>
        <p:txBody>
          <a:bodyPr/>
          <a:lstStyle>
            <a:lvl1pPr>
              <a:defRPr/>
            </a:lvl1pPr>
          </a:lstStyle>
          <a:p>
            <a:pPr>
              <a:defRPr/>
            </a:pPr>
            <a:fld id="{FDA7F4A3-F34F-EF49-9FB7-63E80B3A458F}" type="slidenum">
              <a:rPr lang="en-US"/>
              <a:pPr>
                <a:defRPr/>
              </a:pPr>
              <a:t>‹#›</a:t>
            </a:fld>
            <a:endParaRPr lang="en-US" dirty="0"/>
          </a:p>
        </p:txBody>
      </p:sp>
      <p:cxnSp>
        <p:nvCxnSpPr>
          <p:cNvPr id="13" name="Straight Connector 12">
            <a:extLst>
              <a:ext uri="{FF2B5EF4-FFF2-40B4-BE49-F238E27FC236}">
                <a16:creationId xmlns:a16="http://schemas.microsoft.com/office/drawing/2014/main" id="{0EF8CE3F-940A-264E-8148-EDFD43EF0816}"/>
              </a:ext>
            </a:extLst>
          </p:cNvPr>
          <p:cNvCxnSpPr/>
          <p:nvPr userDrawn="1"/>
        </p:nvCxnSpPr>
        <p:spPr>
          <a:xfrm flipH="1">
            <a:off x="4318000" y="1112838"/>
            <a:ext cx="7210425"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80D03DB4-EFFA-BF49-901E-0E2A9B377EC6}"/>
              </a:ext>
            </a:extLst>
          </p:cNvPr>
          <p:cNvSpPr>
            <a:spLocks noGrp="1"/>
          </p:cNvSpPr>
          <p:nvPr>
            <p:ph idx="13"/>
          </p:nvPr>
        </p:nvSpPr>
        <p:spPr>
          <a:xfrm>
            <a:off x="4579402" y="1253331"/>
            <a:ext cx="5834063" cy="4351338"/>
          </a:xfrm>
        </p:spPr>
        <p:txBody>
          <a:bodyPr>
            <a:normAutofit/>
          </a:bodyPr>
          <a:lstStyle>
            <a:lvl1pPr>
              <a:defRPr sz="2400" b="0" i="0">
                <a:latin typeface="Calibri" panose="020F0502020204030204" pitchFamily="34" charset="0"/>
              </a:defRPr>
            </a:lvl1pPr>
            <a:lvl2pPr>
              <a:buClr>
                <a:srgbClr val="37A7DF"/>
              </a:buClr>
              <a:defRPr sz="2000" b="0" i="0">
                <a:latin typeface="Calibri" panose="020F0502020204030204" pitchFamily="34" charset="0"/>
              </a:defRPr>
            </a:lvl2pPr>
            <a:lvl3pPr>
              <a:buClr>
                <a:schemeClr val="accent2"/>
              </a:buClr>
              <a:defRPr sz="1800" b="0" i="0">
                <a:latin typeface="Calibri" panose="020F0502020204030204" pitchFamily="34" charset="0"/>
              </a:defRPr>
            </a:lvl3pPr>
            <a:lvl4pPr>
              <a:defRPr sz="1600" b="0" i="0">
                <a:latin typeface="Calibri" panose="020F0502020204030204" pitchFamily="34" charset="0"/>
              </a:defRPr>
            </a:lvl4pPr>
            <a:lvl5pPr>
              <a:defRPr sz="1600" b="0"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7622E126-8CC9-0148-95AC-894129B4CF48}"/>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7203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EC0DA7-1509-2C42-BE8E-5B2BDA301215}"/>
              </a:ext>
            </a:extLst>
          </p:cNvPr>
          <p:cNvSpPr/>
          <p:nvPr userDrawn="1"/>
        </p:nvSpPr>
        <p:spPr>
          <a:xfrm>
            <a:off x="4419601" y="0"/>
            <a:ext cx="7772400" cy="68754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6" name="Straight Connector 5">
            <a:extLst>
              <a:ext uri="{FF2B5EF4-FFF2-40B4-BE49-F238E27FC236}">
                <a16:creationId xmlns:a16="http://schemas.microsoft.com/office/drawing/2014/main" id="{C1D3AEBE-FE6D-BB4F-9DB6-67CE466D9605}"/>
              </a:ext>
            </a:extLst>
          </p:cNvPr>
          <p:cNvCxnSpPr>
            <a:cxnSpLocks/>
          </p:cNvCxnSpPr>
          <p:nvPr userDrawn="1"/>
        </p:nvCxnSpPr>
        <p:spPr>
          <a:xfrm>
            <a:off x="4818185" y="1096963"/>
            <a:ext cx="701345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094" y="1096962"/>
            <a:ext cx="3198812" cy="4952145"/>
          </a:xfrm>
        </p:spPr>
        <p:txBody>
          <a:bodyPr anchor="ctr" anchorCtr="0"/>
          <a:lstStyle>
            <a:lvl1pPr>
              <a:defRPr sz="3200" b="1">
                <a:solidFill>
                  <a:schemeClr val="accent5"/>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5049844" y="1253331"/>
            <a:ext cx="5543167" cy="4522788"/>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a:extLst>
              <a:ext uri="{FF2B5EF4-FFF2-40B4-BE49-F238E27FC236}">
                <a16:creationId xmlns:a16="http://schemas.microsoft.com/office/drawing/2014/main" id="{90EAAA8C-DD5A-7647-9A47-FB1370E1790A}"/>
              </a:ext>
            </a:extLst>
          </p:cNvPr>
          <p:cNvSpPr>
            <a:spLocks noGrp="1"/>
          </p:cNvSpPr>
          <p:nvPr>
            <p:ph type="dt" sz="half" idx="10"/>
          </p:nvPr>
        </p:nvSpPr>
        <p:spPr/>
        <p:txBody>
          <a:bodyPr/>
          <a:lstStyle>
            <a:lvl1pPr>
              <a:defRPr/>
            </a:lvl1pPr>
          </a:lstStyle>
          <a:p>
            <a:pPr>
              <a:defRPr/>
            </a:pPr>
            <a:endParaRPr lang="en-US" dirty="0"/>
          </a:p>
        </p:txBody>
      </p:sp>
      <p:sp>
        <p:nvSpPr>
          <p:cNvPr id="9" name="Footer Placeholder 5">
            <a:extLst>
              <a:ext uri="{FF2B5EF4-FFF2-40B4-BE49-F238E27FC236}">
                <a16:creationId xmlns:a16="http://schemas.microsoft.com/office/drawing/2014/main" id="{A1E80DBA-C881-9A47-AD43-45C20BAD69B7}"/>
              </a:ext>
            </a:extLst>
          </p:cNvPr>
          <p:cNvSpPr>
            <a:spLocks noGrp="1"/>
          </p:cNvSpPr>
          <p:nvPr>
            <p:ph type="ftr" sz="quarter" idx="11"/>
          </p:nvPr>
        </p:nvSpPr>
        <p:spPr/>
        <p:txBody>
          <a:bodyPr/>
          <a:lstStyle>
            <a:lvl1pPr>
              <a:defRPr/>
            </a:lvl1pPr>
          </a:lstStyle>
          <a:p>
            <a:pPr>
              <a:defRPr/>
            </a:pPr>
            <a:endParaRPr lang="en-US" dirty="0"/>
          </a:p>
        </p:txBody>
      </p:sp>
      <p:sp>
        <p:nvSpPr>
          <p:cNvPr id="10" name="Slide Number Placeholder 6">
            <a:extLst>
              <a:ext uri="{FF2B5EF4-FFF2-40B4-BE49-F238E27FC236}">
                <a16:creationId xmlns:a16="http://schemas.microsoft.com/office/drawing/2014/main" id="{2AA9FACB-941B-254E-A83A-F04C7F741A89}"/>
              </a:ext>
            </a:extLst>
          </p:cNvPr>
          <p:cNvSpPr>
            <a:spLocks noGrp="1"/>
          </p:cNvSpPr>
          <p:nvPr>
            <p:ph type="sldNum" sz="quarter" idx="12"/>
          </p:nvPr>
        </p:nvSpPr>
        <p:spPr/>
        <p:txBody>
          <a:bodyPr/>
          <a:lstStyle>
            <a:lvl1pPr>
              <a:defRPr/>
            </a:lvl1pPr>
          </a:lstStyle>
          <a:p>
            <a:pPr>
              <a:defRPr/>
            </a:pPr>
            <a:fld id="{836DA40A-E33C-C747-8FA6-83AF98267C01}" type="slidenum">
              <a:rPr lang="en-US"/>
              <a:pPr>
                <a:defRPr/>
              </a:pPr>
              <a:t>‹#›</a:t>
            </a:fld>
            <a:endParaRPr lang="en-US" dirty="0"/>
          </a:p>
        </p:txBody>
      </p:sp>
    </p:spTree>
    <p:extLst>
      <p:ext uri="{BB962C8B-B14F-4D97-AF65-F5344CB8AC3E}">
        <p14:creationId xmlns:p14="http://schemas.microsoft.com/office/powerpoint/2010/main" val="1186778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B278493-1291-1B4E-8993-CE17D7B5F6FE}"/>
              </a:ext>
            </a:extLst>
          </p:cNvPr>
          <p:cNvSpPr>
            <a:spLocks noGrp="1" noChangeArrowheads="1"/>
          </p:cNvSpPr>
          <p:nvPr>
            <p:ph type="title"/>
          </p:nvPr>
        </p:nvSpPr>
        <p:spPr bwMode="auto">
          <a:xfrm>
            <a:off x="815975" y="203201"/>
            <a:ext cx="10515600"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508DA5CC-8C89-CE45-AFD4-35E704B12ECF}"/>
              </a:ext>
            </a:extLst>
          </p:cNvPr>
          <p:cNvSpPr>
            <a:spLocks noGrp="1" noChangeArrowheads="1"/>
          </p:cNvSpPr>
          <p:nvPr>
            <p:ph type="body" idx="1"/>
          </p:nvPr>
        </p:nvSpPr>
        <p:spPr bwMode="auto">
          <a:xfrm>
            <a:off x="838200" y="1664904"/>
            <a:ext cx="10515600" cy="451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44B1B250-3D84-4149-B411-D8F7355823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a:solidFill>
                  <a:schemeClr val="tx1">
                    <a:tint val="75000"/>
                  </a:schemeClr>
                </a:solidFill>
                <a:latin typeface="Calibri" panose="020F0502020204030204" pitchFamily="34" charset="0"/>
              </a:defRPr>
            </a:lvl1pPr>
          </a:lstStyle>
          <a:p>
            <a:pPr>
              <a:defRPr/>
            </a:pPr>
            <a:endParaRPr lang="en-US" dirty="0"/>
          </a:p>
        </p:txBody>
      </p:sp>
      <p:sp>
        <p:nvSpPr>
          <p:cNvPr id="5" name="Footer Placeholder 4">
            <a:extLst>
              <a:ext uri="{FF2B5EF4-FFF2-40B4-BE49-F238E27FC236}">
                <a16:creationId xmlns:a16="http://schemas.microsoft.com/office/drawing/2014/main" id="{AD35F37C-39CE-7341-8311-D197D1FD7B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Calibri" panose="020F0502020204030204" pitchFamily="34" charset="0"/>
              </a:defRPr>
            </a:lvl1pPr>
          </a:lstStyle>
          <a:p>
            <a:pPr>
              <a:defRPr/>
            </a:pPr>
            <a:endParaRPr lang="en-US" dirty="0"/>
          </a:p>
        </p:txBody>
      </p:sp>
      <p:sp>
        <p:nvSpPr>
          <p:cNvPr id="6" name="Slide Number Placeholder 5">
            <a:extLst>
              <a:ext uri="{FF2B5EF4-FFF2-40B4-BE49-F238E27FC236}">
                <a16:creationId xmlns:a16="http://schemas.microsoft.com/office/drawing/2014/main" id="{89426D1D-6428-FA4D-B8B6-F7DDE92F76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chemeClr val="tx1">
                    <a:tint val="75000"/>
                  </a:schemeClr>
                </a:solidFill>
                <a:latin typeface="Calibri" panose="020F0502020204030204" pitchFamily="34" charset="0"/>
              </a:defRPr>
            </a:lvl1pPr>
          </a:lstStyle>
          <a:p>
            <a:pPr>
              <a:defRPr/>
            </a:pPr>
            <a:fld id="{8F09939D-C0F2-CC49-9545-CFD428A1237C}" type="slidenum">
              <a:rPr lang="en-US" smtClean="0"/>
              <a:pPr>
                <a:defRPr/>
              </a:pPr>
              <a:t>‹#›</a:t>
            </a:fld>
            <a:endParaRPr lang="en-US" dirty="0"/>
          </a:p>
        </p:txBody>
      </p:sp>
      <p:sp>
        <p:nvSpPr>
          <p:cNvPr id="8" name="Rectangle 7">
            <a:extLst>
              <a:ext uri="{FF2B5EF4-FFF2-40B4-BE49-F238E27FC236}">
                <a16:creationId xmlns:a16="http://schemas.microsoft.com/office/drawing/2014/main" id="{742CD880-B017-CC4B-B480-3EB8FC843413}"/>
              </a:ext>
            </a:extLst>
          </p:cNvPr>
          <p:cNvSpPr/>
          <p:nvPr userDrawn="1"/>
        </p:nvSpPr>
        <p:spPr>
          <a:xfrm>
            <a:off x="0" y="6200775"/>
            <a:ext cx="12198350" cy="6683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9" name="Straight Connector 8">
            <a:extLst>
              <a:ext uri="{FF2B5EF4-FFF2-40B4-BE49-F238E27FC236}">
                <a16:creationId xmlns:a16="http://schemas.microsoft.com/office/drawing/2014/main" id="{630FF884-07C7-504E-85A3-3624D5119EBA}"/>
              </a:ext>
            </a:extLst>
          </p:cNvPr>
          <p:cNvCxnSpPr>
            <a:cxnSpLocks/>
          </p:cNvCxnSpPr>
          <p:nvPr userDrawn="1"/>
        </p:nvCxnSpPr>
        <p:spPr>
          <a:xfrm>
            <a:off x="515938" y="1096963"/>
            <a:ext cx="11315700" cy="0"/>
          </a:xfrm>
          <a:prstGeom prst="line">
            <a:avLst/>
          </a:prstGeom>
          <a:ln w="15875">
            <a:solidFill>
              <a:srgbClr val="37A7DF"/>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071" r:id="rId1"/>
    <p:sldLayoutId id="2147484067" r:id="rId2"/>
    <p:sldLayoutId id="2147484068" r:id="rId3"/>
    <p:sldLayoutId id="2147484070" r:id="rId4"/>
    <p:sldLayoutId id="2147484093" r:id="rId5"/>
    <p:sldLayoutId id="2147484101" r:id="rId6"/>
    <p:sldLayoutId id="2147484073" r:id="rId7"/>
    <p:sldLayoutId id="2147484102" r:id="rId8"/>
    <p:sldLayoutId id="2147484098" r:id="rId9"/>
    <p:sldLayoutId id="2147484099" r:id="rId10"/>
    <p:sldLayoutId id="2147484077" r:id="rId11"/>
    <p:sldLayoutId id="2147484103" r:id="rId12"/>
    <p:sldLayoutId id="2147484095" r:id="rId13"/>
    <p:sldLayoutId id="2147484089" r:id="rId14"/>
    <p:sldLayoutId id="2147484090" r:id="rId15"/>
    <p:sldLayoutId id="2147484091" r:id="rId16"/>
    <p:sldLayoutId id="2147484147" r:id="rId17"/>
    <p:sldLayoutId id="2147484115" r:id="rId18"/>
    <p:sldLayoutId id="2147484116" r:id="rId19"/>
    <p:sldLayoutId id="2147484117" r:id="rId20"/>
    <p:sldLayoutId id="2147484118" r:id="rId21"/>
    <p:sldLayoutId id="2147484119" r:id="rId22"/>
    <p:sldLayoutId id="2147484120" r:id="rId23"/>
    <p:sldLayoutId id="2147484121" r:id="rId24"/>
    <p:sldLayoutId id="2147484122" r:id="rId25"/>
    <p:sldLayoutId id="2147484123" r:id="rId26"/>
    <p:sldLayoutId id="2147484148" r:id="rId27"/>
  </p:sldLayoutIdLst>
  <p:hf hdr="0" ftr="0" dt="0"/>
  <p:txStyles>
    <p:titleStyle>
      <a:lvl1pPr algn="l" rtl="0" eaLnBrk="1" fontAlgn="base" hangingPunct="1">
        <a:lnSpc>
          <a:spcPct val="90000"/>
        </a:lnSpc>
        <a:spcBef>
          <a:spcPct val="0"/>
        </a:spcBef>
        <a:spcAft>
          <a:spcPct val="0"/>
        </a:spcAft>
        <a:defRPr sz="2800" b="1" i="0" kern="1200">
          <a:solidFill>
            <a:srgbClr val="404040"/>
          </a:solidFill>
          <a:latin typeface="Calibri" panose="020F0502020204030204" pitchFamily="34" charset="0"/>
          <a:ea typeface="+mj-ea"/>
          <a:cs typeface="+mj-cs"/>
        </a:defRPr>
      </a:lvl1pPr>
      <a:lvl2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2pPr>
      <a:lvl3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3pPr>
      <a:lvl4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4pPr>
      <a:lvl5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5pPr>
      <a:lvl6pPr marL="4572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6pPr>
      <a:lvl7pPr marL="9144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7pPr>
      <a:lvl8pPr marL="13716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8pPr>
      <a:lvl9pPr marL="18288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9pPr>
    </p:titleStyle>
    <p:bodyStyle>
      <a:lvl1pPr algn="l" rtl="0" eaLnBrk="1" fontAlgn="base" hangingPunct="1">
        <a:lnSpc>
          <a:spcPct val="100000"/>
        </a:lnSpc>
        <a:spcBef>
          <a:spcPts val="1200"/>
        </a:spcBef>
        <a:spcAft>
          <a:spcPts val="1200"/>
        </a:spcAft>
        <a:buFont typeface="Arial" panose="020B0604020202020204" pitchFamily="34" charset="0"/>
        <a:defRPr sz="2400" b="0" i="0" kern="1200">
          <a:solidFill>
            <a:schemeClr val="tx1"/>
          </a:solidFill>
          <a:latin typeface="Calibri" panose="020F0502020204030204" pitchFamily="34" charset="0"/>
          <a:ea typeface="+mn-ea"/>
          <a:cs typeface="+mn-cs"/>
        </a:defRPr>
      </a:lvl1pPr>
      <a:lvl2pPr marL="685800" indent="-228600" algn="l" rtl="0" eaLnBrk="1" fontAlgn="base" hangingPunct="1">
        <a:lnSpc>
          <a:spcPct val="100000"/>
        </a:lnSpc>
        <a:spcBef>
          <a:spcPts val="600"/>
        </a:spcBef>
        <a:spcAft>
          <a:spcPts val="600"/>
        </a:spcAft>
        <a:buClr>
          <a:schemeClr val="accent5"/>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2pPr>
      <a:lvl3pPr marL="1143000" indent="-228600" algn="l" rtl="0" eaLnBrk="1" fontAlgn="base" hangingPunct="1">
        <a:lnSpc>
          <a:spcPct val="100000"/>
        </a:lnSpc>
        <a:spcBef>
          <a:spcPts val="600"/>
        </a:spcBef>
        <a:spcAft>
          <a:spcPts val="600"/>
        </a:spcAft>
        <a:buClr>
          <a:schemeClr val="accent2"/>
        </a:buClr>
        <a:buFont typeface="Arial" panose="020B0604020202020204" pitchFamily="34" charset="0"/>
        <a:buChar char="•"/>
        <a:defRPr b="0" i="0" kern="1200">
          <a:solidFill>
            <a:schemeClr val="tx1"/>
          </a:solidFill>
          <a:latin typeface="Calibri" panose="020F0502020204030204" pitchFamily="34" charset="0"/>
          <a:ea typeface="+mn-ea"/>
          <a:cs typeface="+mn-cs"/>
        </a:defRPr>
      </a:lvl3pPr>
      <a:lvl4pPr marL="16002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4pPr>
      <a:lvl5pPr marL="20574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youtu.be/7Ij3vOs7-wg"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hyperlink" Target="https://youtu.be/5WDSHXC1rOQ" TargetMode="Externa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hyperlink" Target="https://www.washoeschools.net/Page/14303"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wbte.drcedirect.com/NV/portals/nv"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6.png"/><Relationship Id="rId7"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28.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7.xml"/><Relationship Id="rId5" Type="http://schemas.openxmlformats.org/officeDocument/2006/relationships/image" Target="../media/image58.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17.xml"/><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w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26.xml"/><Relationship Id="rId5" Type="http://schemas.openxmlformats.org/officeDocument/2006/relationships/image" Target="../media/image74.pn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hyperlink" Target="https://calculator.smarterbalanced.org/"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hyperlink" Target="https://contentexplorer.smarterbalanced.or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17.xml"/><Relationship Id="rId5" Type="http://schemas.openxmlformats.org/officeDocument/2006/relationships/image" Target="../media/image81.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26.xml"/><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8.tif"/><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54.xml"/><Relationship Id="rId1" Type="http://schemas.openxmlformats.org/officeDocument/2006/relationships/slideLayout" Target="../slideLayouts/slideLayout2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doe.nv.gov/offices/inclusive-education/technical-assistance-and-professional-development/nevada-academic-content-standard-connectors"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00.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26.png"/><Relationship Id="rId7" Type="http://schemas.openxmlformats.org/officeDocument/2006/relationships/image" Target="../media/image104.png"/><Relationship Id="rId2" Type="http://schemas.openxmlformats.org/officeDocument/2006/relationships/notesSlide" Target="../notesSlides/notesSlide60.xml"/><Relationship Id="rId1" Type="http://schemas.openxmlformats.org/officeDocument/2006/relationships/slideLayout" Target="../slideLayouts/slideLayout1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108.png"/><Relationship Id="rId4" Type="http://schemas.openxmlformats.org/officeDocument/2006/relationships/image" Target="../media/image107.png"/></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111.emf"/><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hyperlink" Target="https://www.washoeschools.net/Page/1247" TargetMode="External"/><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hyperlink" Target="https://nv.drcedirect.com/" TargetMode="Externa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99A4-B552-CE46-A3CB-417D07BADA59}"/>
              </a:ext>
            </a:extLst>
          </p:cNvPr>
          <p:cNvSpPr>
            <a:spLocks noGrp="1"/>
          </p:cNvSpPr>
          <p:nvPr>
            <p:ph type="ctrTitle"/>
          </p:nvPr>
        </p:nvSpPr>
        <p:spPr/>
        <p:txBody>
          <a:bodyPr/>
          <a:lstStyle/>
          <a:p>
            <a:r>
              <a:rPr lang="en-US" b="1" dirty="0">
                <a:solidFill>
                  <a:schemeClr val="accent4">
                    <a:lumMod val="60000"/>
                    <a:lumOff val="40000"/>
                  </a:schemeClr>
                </a:solidFill>
                <a:latin typeface="Arial Black" panose="020B0A04020102020204" pitchFamily="34" charset="0"/>
              </a:rPr>
              <a:t>TESTING STAFF</a:t>
            </a:r>
            <a:br>
              <a:rPr lang="en-US" b="1" dirty="0">
                <a:solidFill>
                  <a:schemeClr val="accent4">
                    <a:lumMod val="60000"/>
                    <a:lumOff val="40000"/>
                  </a:schemeClr>
                </a:solidFill>
                <a:latin typeface="+mn-lt"/>
              </a:rPr>
            </a:br>
            <a:r>
              <a:rPr lang="en-US" sz="3600" b="1" dirty="0">
                <a:solidFill>
                  <a:schemeClr val="accent4">
                    <a:lumMod val="60000"/>
                    <a:lumOff val="40000"/>
                  </a:schemeClr>
                </a:solidFill>
                <a:latin typeface="+mn-lt"/>
              </a:rPr>
              <a:t>Nevada Administration Training &amp; Security Refresher</a:t>
            </a:r>
          </a:p>
        </p:txBody>
      </p:sp>
      <p:sp>
        <p:nvSpPr>
          <p:cNvPr id="3" name="Subtitle 2">
            <a:extLst>
              <a:ext uri="{FF2B5EF4-FFF2-40B4-BE49-F238E27FC236}">
                <a16:creationId xmlns:a16="http://schemas.microsoft.com/office/drawing/2014/main" id="{910EB431-8D8D-384C-93F1-D683D468D764}"/>
              </a:ext>
            </a:extLst>
          </p:cNvPr>
          <p:cNvSpPr>
            <a:spLocks noGrp="1"/>
          </p:cNvSpPr>
          <p:nvPr>
            <p:ph type="subTitle" idx="1"/>
          </p:nvPr>
        </p:nvSpPr>
        <p:spPr/>
        <p:txBody>
          <a:bodyPr/>
          <a:lstStyle/>
          <a:p>
            <a:pPr>
              <a:spcBef>
                <a:spcPts val="0"/>
              </a:spcBef>
              <a:spcAft>
                <a:spcPts val="0"/>
              </a:spcAft>
            </a:pPr>
            <a:r>
              <a:rPr lang="en-US" sz="2600" b="1" dirty="0">
                <a:latin typeface="+mn-lt"/>
              </a:rPr>
              <a:t>Nevada Accountability Assessments</a:t>
            </a:r>
          </a:p>
          <a:p>
            <a:pPr>
              <a:spcBef>
                <a:spcPts val="0"/>
              </a:spcBef>
              <a:spcAft>
                <a:spcPts val="0"/>
              </a:spcAft>
            </a:pPr>
            <a:r>
              <a:rPr lang="en-US" sz="2600" b="1" dirty="0">
                <a:latin typeface="+mn-lt"/>
              </a:rPr>
              <a:t>Science, Smarter Balanced Summative, Alternate</a:t>
            </a:r>
          </a:p>
        </p:txBody>
      </p:sp>
      <p:pic>
        <p:nvPicPr>
          <p:cNvPr id="8" name="Picture 7" descr="A logo with a blue and yellow design&#10;&#10;Description automatically generated">
            <a:extLst>
              <a:ext uri="{FF2B5EF4-FFF2-40B4-BE49-F238E27FC236}">
                <a16:creationId xmlns:a16="http://schemas.microsoft.com/office/drawing/2014/main" id="{8DDC795E-BF54-EA21-840D-C98DBD92E8A2}"/>
              </a:ext>
            </a:extLst>
          </p:cNvPr>
          <p:cNvPicPr>
            <a:picLocks noChangeAspect="1"/>
          </p:cNvPicPr>
          <p:nvPr/>
        </p:nvPicPr>
        <p:blipFill>
          <a:blip r:embed="rId3"/>
          <a:stretch>
            <a:fillRect/>
          </a:stretch>
        </p:blipFill>
        <p:spPr>
          <a:xfrm>
            <a:off x="6551261" y="1407984"/>
            <a:ext cx="1715935" cy="821878"/>
          </a:xfrm>
          <a:prstGeom prst="rect">
            <a:avLst/>
          </a:prstGeom>
        </p:spPr>
      </p:pic>
      <p:sp>
        <p:nvSpPr>
          <p:cNvPr id="6" name="Text Placeholder 3">
            <a:extLst>
              <a:ext uri="{FF2B5EF4-FFF2-40B4-BE49-F238E27FC236}">
                <a16:creationId xmlns:a16="http://schemas.microsoft.com/office/drawing/2014/main" id="{8B779D27-5B11-2E95-0ECC-58BA08AD52BF}"/>
              </a:ext>
            </a:extLst>
          </p:cNvPr>
          <p:cNvSpPr txBox="1">
            <a:spLocks/>
          </p:cNvSpPr>
          <p:nvPr/>
        </p:nvSpPr>
        <p:spPr bwMode="auto">
          <a:xfrm>
            <a:off x="128337" y="1086881"/>
            <a:ext cx="3689683" cy="158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lnSpc>
                <a:spcPct val="100000"/>
              </a:lnSpc>
              <a:spcBef>
                <a:spcPts val="1200"/>
              </a:spcBef>
              <a:spcAft>
                <a:spcPts val="1200"/>
              </a:spcAft>
              <a:buFont typeface="Arial" panose="020B0604020202020204" pitchFamily="34" charset="0"/>
              <a:defRPr sz="2400" b="0" i="0" kern="1200">
                <a:solidFill>
                  <a:schemeClr val="accent6"/>
                </a:solidFill>
                <a:latin typeface="Calibri" panose="020F0502020204030204" pitchFamily="34" charset="0"/>
                <a:ea typeface="+mn-ea"/>
                <a:cs typeface="+mn-cs"/>
              </a:defRPr>
            </a:lvl1pPr>
            <a:lvl2pPr marL="685800" indent="-228600" algn="l" rtl="0" eaLnBrk="1" fontAlgn="base" hangingPunct="1">
              <a:lnSpc>
                <a:spcPct val="100000"/>
              </a:lnSpc>
              <a:spcBef>
                <a:spcPts val="600"/>
              </a:spcBef>
              <a:spcAft>
                <a:spcPts val="600"/>
              </a:spcAft>
              <a:buClr>
                <a:schemeClr val="accent5"/>
              </a:buClr>
              <a:buFont typeface="Arial" panose="020B0604020202020204" pitchFamily="34" charset="0"/>
              <a:buNone/>
              <a:defRPr sz="2000" b="0" i="0" kern="1200">
                <a:solidFill>
                  <a:schemeClr val="tx1"/>
                </a:solidFill>
                <a:latin typeface="Calibri" panose="020F0502020204030204" pitchFamily="34" charset="0"/>
                <a:ea typeface="+mn-ea"/>
                <a:cs typeface="+mn-cs"/>
              </a:defRPr>
            </a:lvl2pPr>
            <a:lvl3pPr marL="1143000" indent="-228600" algn="l" rtl="0" eaLnBrk="1" fontAlgn="base" hangingPunct="1">
              <a:lnSpc>
                <a:spcPct val="100000"/>
              </a:lnSpc>
              <a:spcBef>
                <a:spcPts val="600"/>
              </a:spcBef>
              <a:spcAft>
                <a:spcPts val="600"/>
              </a:spcAft>
              <a:buClr>
                <a:schemeClr val="accent2"/>
              </a:buClr>
              <a:buFont typeface="Arial" panose="020B0604020202020204" pitchFamily="34" charset="0"/>
              <a:buChar char="•"/>
              <a:defRPr b="0" i="0" kern="1200">
                <a:solidFill>
                  <a:schemeClr val="tx1"/>
                </a:solidFill>
                <a:latin typeface="Calibri" panose="020F0502020204030204" pitchFamily="34" charset="0"/>
                <a:ea typeface="+mn-ea"/>
                <a:cs typeface="+mn-cs"/>
              </a:defRPr>
            </a:lvl3pPr>
            <a:lvl4pPr marL="16002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4pPr>
            <a:lvl5pPr marL="20574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5000" b="1" dirty="0">
                <a:solidFill>
                  <a:schemeClr val="tx2"/>
                </a:solidFill>
                <a:effectLst>
                  <a:outerShdw blurRad="38100" dist="38100" dir="2700000" algn="tl">
                    <a:srgbClr val="000000">
                      <a:alpha val="43137"/>
                    </a:srgbClr>
                  </a:outerShdw>
                </a:effectLst>
                <a:latin typeface="+mn-lt"/>
              </a:rPr>
              <a:t>SPRING</a:t>
            </a:r>
          </a:p>
          <a:p>
            <a:pPr>
              <a:spcBef>
                <a:spcPts val="0"/>
              </a:spcBef>
              <a:spcAft>
                <a:spcPts val="0"/>
              </a:spcAft>
            </a:pPr>
            <a:r>
              <a:rPr lang="en-US" sz="5000" b="1" dirty="0">
                <a:solidFill>
                  <a:schemeClr val="bg2"/>
                </a:solidFill>
                <a:effectLst>
                  <a:outerShdw blurRad="38100" dist="38100" dir="2700000" algn="tl">
                    <a:srgbClr val="000000">
                      <a:alpha val="43137"/>
                    </a:srgbClr>
                  </a:outerShdw>
                </a:effectLst>
                <a:latin typeface="+mn-lt"/>
              </a:rPr>
              <a:t>2025</a:t>
            </a:r>
          </a:p>
        </p:txBody>
      </p:sp>
      <p:sp>
        <p:nvSpPr>
          <p:cNvPr id="7" name="Text Placeholder 3">
            <a:extLst>
              <a:ext uri="{FF2B5EF4-FFF2-40B4-BE49-F238E27FC236}">
                <a16:creationId xmlns:a16="http://schemas.microsoft.com/office/drawing/2014/main" id="{96DDB463-56F1-4849-5F66-E6F519065B11}"/>
              </a:ext>
            </a:extLst>
          </p:cNvPr>
          <p:cNvSpPr txBox="1">
            <a:spLocks/>
          </p:cNvSpPr>
          <p:nvPr/>
        </p:nvSpPr>
        <p:spPr bwMode="auto">
          <a:xfrm>
            <a:off x="8373982" y="1078862"/>
            <a:ext cx="3689681" cy="158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lnSpc>
                <a:spcPct val="100000"/>
              </a:lnSpc>
              <a:spcBef>
                <a:spcPts val="1200"/>
              </a:spcBef>
              <a:spcAft>
                <a:spcPts val="1200"/>
              </a:spcAft>
              <a:buFont typeface="Arial" panose="020B0604020202020204" pitchFamily="34" charset="0"/>
              <a:defRPr sz="2400" b="0" i="0" kern="1200">
                <a:solidFill>
                  <a:schemeClr val="accent6"/>
                </a:solidFill>
                <a:latin typeface="Calibri" panose="020F0502020204030204" pitchFamily="34" charset="0"/>
                <a:ea typeface="+mn-ea"/>
                <a:cs typeface="+mn-cs"/>
              </a:defRPr>
            </a:lvl1pPr>
            <a:lvl2pPr marL="685800" indent="-228600" algn="l" rtl="0" eaLnBrk="1" fontAlgn="base" hangingPunct="1">
              <a:lnSpc>
                <a:spcPct val="100000"/>
              </a:lnSpc>
              <a:spcBef>
                <a:spcPts val="600"/>
              </a:spcBef>
              <a:spcAft>
                <a:spcPts val="600"/>
              </a:spcAft>
              <a:buClr>
                <a:schemeClr val="accent5"/>
              </a:buClr>
              <a:buFont typeface="Arial" panose="020B0604020202020204" pitchFamily="34" charset="0"/>
              <a:buNone/>
              <a:defRPr sz="2000" b="0" i="0" kern="1200">
                <a:solidFill>
                  <a:schemeClr val="tx1"/>
                </a:solidFill>
                <a:latin typeface="Calibri" panose="020F0502020204030204" pitchFamily="34" charset="0"/>
                <a:ea typeface="+mn-ea"/>
                <a:cs typeface="+mn-cs"/>
              </a:defRPr>
            </a:lvl2pPr>
            <a:lvl3pPr marL="1143000" indent="-228600" algn="l" rtl="0" eaLnBrk="1" fontAlgn="base" hangingPunct="1">
              <a:lnSpc>
                <a:spcPct val="100000"/>
              </a:lnSpc>
              <a:spcBef>
                <a:spcPts val="600"/>
              </a:spcBef>
              <a:spcAft>
                <a:spcPts val="600"/>
              </a:spcAft>
              <a:buClr>
                <a:schemeClr val="accent2"/>
              </a:buClr>
              <a:buFont typeface="Arial" panose="020B0604020202020204" pitchFamily="34" charset="0"/>
              <a:buChar char="•"/>
              <a:defRPr b="0" i="0" kern="1200">
                <a:solidFill>
                  <a:schemeClr val="tx1"/>
                </a:solidFill>
                <a:latin typeface="Calibri" panose="020F0502020204030204" pitchFamily="34" charset="0"/>
                <a:ea typeface="+mn-ea"/>
                <a:cs typeface="+mn-cs"/>
              </a:defRPr>
            </a:lvl3pPr>
            <a:lvl4pPr marL="16002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4pPr>
            <a:lvl5pPr marL="20574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5000" b="1" dirty="0">
                <a:solidFill>
                  <a:schemeClr val="tx2"/>
                </a:solidFill>
                <a:effectLst>
                  <a:outerShdw blurRad="38100" dist="38100" dir="2700000" algn="tl">
                    <a:srgbClr val="000000">
                      <a:alpha val="43137"/>
                    </a:srgbClr>
                  </a:outerShdw>
                </a:effectLst>
                <a:latin typeface="+mn-lt"/>
              </a:rPr>
              <a:t>2025</a:t>
            </a:r>
          </a:p>
          <a:p>
            <a:pPr>
              <a:spcBef>
                <a:spcPts val="0"/>
              </a:spcBef>
              <a:spcAft>
                <a:spcPts val="0"/>
              </a:spcAft>
            </a:pPr>
            <a:r>
              <a:rPr lang="en-US" sz="5000" b="1" dirty="0">
                <a:solidFill>
                  <a:schemeClr val="bg2"/>
                </a:solidFill>
                <a:effectLst>
                  <a:outerShdw blurRad="38100" dist="38100" dir="2700000" algn="tl">
                    <a:srgbClr val="000000">
                      <a:alpha val="43137"/>
                    </a:srgbClr>
                  </a:outerShdw>
                </a:effectLst>
                <a:latin typeface="+mn-lt"/>
              </a:rPr>
              <a:t>SPRING</a:t>
            </a:r>
          </a:p>
        </p:txBody>
      </p:sp>
      <p:pic>
        <p:nvPicPr>
          <p:cNvPr id="1026" name="Picture 2">
            <a:extLst>
              <a:ext uri="{FF2B5EF4-FFF2-40B4-BE49-F238E27FC236}">
                <a16:creationId xmlns:a16="http://schemas.microsoft.com/office/drawing/2014/main" id="{55A80C1D-8E16-14ED-7FBA-206BD2B8E9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4618" y="5348945"/>
            <a:ext cx="2562764" cy="1331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0316"/>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4934" y="535988"/>
            <a:ext cx="3198812" cy="5513120"/>
          </a:xfrm>
        </p:spPr>
        <p:txBody>
          <a:bodyPr>
            <a:normAutofit/>
          </a:bodyPr>
          <a:lstStyle/>
          <a:p>
            <a:pPr algn="ctr"/>
            <a:br>
              <a:rPr lang="en-US" sz="4000" dirty="0">
                <a:solidFill>
                  <a:srgbClr val="C00000"/>
                </a:solidFill>
              </a:rPr>
            </a:br>
            <a:br>
              <a:rPr lang="en-US" sz="4000" dirty="0">
                <a:solidFill>
                  <a:srgbClr val="C00000"/>
                </a:solidFill>
              </a:rPr>
            </a:br>
            <a:br>
              <a:rPr lang="en-US" sz="4000" dirty="0">
                <a:solidFill>
                  <a:srgbClr val="C00000"/>
                </a:solidFill>
              </a:rPr>
            </a:br>
            <a:br>
              <a:rPr lang="en-US" sz="4000" dirty="0">
                <a:solidFill>
                  <a:srgbClr val="C00000"/>
                </a:solidFill>
              </a:rPr>
            </a:br>
            <a:br>
              <a:rPr lang="en-US" sz="4000" dirty="0">
                <a:solidFill>
                  <a:srgbClr val="C00000"/>
                </a:solidFill>
              </a:rPr>
            </a:br>
            <a:br>
              <a:rPr lang="en-US" sz="4000" dirty="0">
                <a:solidFill>
                  <a:srgbClr val="C00000"/>
                </a:solidFill>
              </a:rPr>
            </a:br>
            <a:br>
              <a:rPr lang="en-US" sz="4000" dirty="0">
                <a:solidFill>
                  <a:srgbClr val="C00000"/>
                </a:solidFill>
              </a:rPr>
            </a:br>
            <a:endParaRPr lang="en-US" sz="4000" dirty="0">
              <a:solidFill>
                <a:srgbClr val="C00000"/>
              </a:solidFill>
            </a:endParaRPr>
          </a:p>
        </p:txBody>
      </p:sp>
      <p:sp>
        <p:nvSpPr>
          <p:cNvPr id="6" name="TextBox 5">
            <a:extLst>
              <a:ext uri="{FF2B5EF4-FFF2-40B4-BE49-F238E27FC236}">
                <a16:creationId xmlns:a16="http://schemas.microsoft.com/office/drawing/2014/main" id="{6DA28ADA-CFC4-0631-E663-DF6D23A44047}"/>
              </a:ext>
            </a:extLst>
          </p:cNvPr>
          <p:cNvSpPr txBox="1"/>
          <p:nvPr/>
        </p:nvSpPr>
        <p:spPr>
          <a:xfrm>
            <a:off x="5084956" y="1390934"/>
            <a:ext cx="6031905" cy="2292935"/>
          </a:xfrm>
          <a:prstGeom prst="rect">
            <a:avLst/>
          </a:prstGeom>
          <a:noFill/>
        </p:spPr>
        <p:txBody>
          <a:bodyPr wrap="square" rtlCol="0">
            <a:spAutoFit/>
          </a:bodyPr>
          <a:lstStyle/>
          <a:p>
            <a:pPr algn="ctr">
              <a:spcAft>
                <a:spcPts val="1800"/>
              </a:spcAft>
            </a:pPr>
            <a:r>
              <a:rPr lang="en-US" sz="3200" dirty="0">
                <a:solidFill>
                  <a:schemeClr val="bg1"/>
                </a:solidFill>
                <a:latin typeface="+mn-lt"/>
              </a:rPr>
              <a:t>Presentation from the Nevada Department of Education (8 min)</a:t>
            </a:r>
            <a:endParaRPr lang="en-US" sz="3200" b="1" i="1" dirty="0">
              <a:solidFill>
                <a:schemeClr val="bg1"/>
              </a:solidFill>
              <a:latin typeface="+mn-lt"/>
            </a:endParaRPr>
          </a:p>
          <a:p>
            <a:pPr algn="ctr">
              <a:spcAft>
                <a:spcPts val="1800"/>
              </a:spcAft>
            </a:pPr>
            <a:r>
              <a:rPr lang="en-US" sz="3200" b="1" i="1" dirty="0">
                <a:solidFill>
                  <a:schemeClr val="accent4">
                    <a:lumMod val="40000"/>
                    <a:lumOff val="60000"/>
                  </a:schemeClr>
                </a:solidFill>
                <a:latin typeface="+mn-lt"/>
              </a:rPr>
              <a:t>NDE Test Security and Administration Training</a:t>
            </a:r>
          </a:p>
        </p:txBody>
      </p:sp>
      <p:sp>
        <p:nvSpPr>
          <p:cNvPr id="20" name="TextBox 19">
            <a:extLst>
              <a:ext uri="{FF2B5EF4-FFF2-40B4-BE49-F238E27FC236}">
                <a16:creationId xmlns:a16="http://schemas.microsoft.com/office/drawing/2014/main" id="{B160FBC1-E286-6BDF-D010-FEFFB926F1E3}"/>
              </a:ext>
            </a:extLst>
          </p:cNvPr>
          <p:cNvSpPr txBox="1"/>
          <p:nvPr/>
        </p:nvSpPr>
        <p:spPr>
          <a:xfrm>
            <a:off x="1528341" y="5756310"/>
            <a:ext cx="9410847" cy="646331"/>
          </a:xfrm>
          <a:prstGeom prst="rect">
            <a:avLst/>
          </a:prstGeom>
          <a:noFill/>
        </p:spPr>
        <p:txBody>
          <a:bodyPr wrap="square">
            <a:spAutoFit/>
          </a:bodyPr>
          <a:lstStyle/>
          <a:p>
            <a:pPr>
              <a:spcAft>
                <a:spcPts val="1800"/>
              </a:spcAft>
            </a:pPr>
            <a:r>
              <a:rPr lang="en-US" sz="3600" dirty="0">
                <a:solidFill>
                  <a:srgbClr val="2E75B6"/>
                </a:solidFill>
                <a:highlight>
                  <a:srgbClr val="C0C0C0"/>
                </a:highlight>
                <a:latin typeface="Tahoma" panose="020B0604030504040204" pitchFamily="34" charset="0"/>
                <a:ea typeface="Tahoma" panose="020B0604030504040204" pitchFamily="34" charset="0"/>
                <a:cs typeface="Tahoma" panose="020B0604030504040204" pitchFamily="34" charset="0"/>
              </a:rPr>
              <a:t>https://www.washoeschools.net/Page/452</a:t>
            </a:r>
          </a:p>
        </p:txBody>
      </p:sp>
      <p:sp>
        <p:nvSpPr>
          <p:cNvPr id="5" name="Title 1">
            <a:extLst>
              <a:ext uri="{FF2B5EF4-FFF2-40B4-BE49-F238E27FC236}">
                <a16:creationId xmlns:a16="http://schemas.microsoft.com/office/drawing/2014/main" id="{9B3042FA-CFFD-A301-AC8B-9E72A0EC294E}"/>
              </a:ext>
            </a:extLst>
          </p:cNvPr>
          <p:cNvSpPr txBox="1">
            <a:spLocks/>
          </p:cNvSpPr>
          <p:nvPr/>
        </p:nvSpPr>
        <p:spPr bwMode="auto">
          <a:xfrm>
            <a:off x="694934" y="1096962"/>
            <a:ext cx="3198812" cy="495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200" b="1" i="0" kern="1200">
                <a:solidFill>
                  <a:schemeClr val="accent5"/>
                </a:solidFill>
                <a:latin typeface="Calibri" panose="020F0502020204030204" pitchFamily="34" charset="0"/>
                <a:ea typeface="+mj-ea"/>
                <a:cs typeface="+mj-cs"/>
              </a:defRPr>
            </a:lvl1pPr>
            <a:lvl2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2pPr>
            <a:lvl3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3pPr>
            <a:lvl4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4pPr>
            <a:lvl5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5pPr>
            <a:lvl6pPr marL="4572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6pPr>
            <a:lvl7pPr marL="9144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7pPr>
            <a:lvl8pPr marL="13716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8pPr>
            <a:lvl9pPr marL="18288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9pPr>
          </a:lstStyle>
          <a:p>
            <a:pPr algn="ctr"/>
            <a:r>
              <a:rPr lang="en-US" sz="4000" dirty="0">
                <a:solidFill>
                  <a:srgbClr val="C00000"/>
                </a:solidFill>
              </a:rPr>
              <a:t>Video Presentation</a:t>
            </a:r>
          </a:p>
        </p:txBody>
      </p:sp>
      <p:pic>
        <p:nvPicPr>
          <p:cNvPr id="1034" name="Picture 10">
            <a:hlinkClick r:id="rId3"/>
            <a:extLst>
              <a:ext uri="{FF2B5EF4-FFF2-40B4-BE49-F238E27FC236}">
                <a16:creationId xmlns:a16="http://schemas.microsoft.com/office/drawing/2014/main" id="{2759589F-19C3-E8EC-5D2C-31DF8CC2F2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9940" y="4401495"/>
            <a:ext cx="1828800" cy="40719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Youtube - Free social media icons">
            <a:hlinkClick r:id="rId5"/>
            <a:extLst>
              <a:ext uri="{FF2B5EF4-FFF2-40B4-BE49-F238E27FC236}">
                <a16:creationId xmlns:a16="http://schemas.microsoft.com/office/drawing/2014/main" id="{B77EE0EF-5F9C-9124-1428-10F6C667EC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760" y="3525443"/>
            <a:ext cx="2081242" cy="2081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362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Report Irregularities</a:t>
            </a:r>
          </a:p>
        </p:txBody>
      </p:sp>
      <p:sp>
        <p:nvSpPr>
          <p:cNvPr id="6" name="Content Placeholder 5"/>
          <p:cNvSpPr>
            <a:spLocks noGrp="1"/>
          </p:cNvSpPr>
          <p:nvPr>
            <p:ph idx="1"/>
          </p:nvPr>
        </p:nvSpPr>
        <p:spPr>
          <a:xfrm>
            <a:off x="838200" y="1315453"/>
            <a:ext cx="10515600" cy="4864630"/>
          </a:xfrm>
        </p:spPr>
        <p:txBody>
          <a:bodyPr>
            <a:normAutofit lnSpcReduction="10000"/>
          </a:bodyPr>
          <a:lstStyle/>
          <a:p>
            <a:pPr>
              <a:lnSpc>
                <a:spcPct val="105000"/>
              </a:lnSpc>
              <a:spcBef>
                <a:spcPts val="0"/>
              </a:spcBef>
            </a:pPr>
            <a:r>
              <a:rPr lang="en-US" b="1" dirty="0">
                <a:solidFill>
                  <a:srgbClr val="8E001B"/>
                </a:solidFill>
              </a:rPr>
              <a:t>Immediately report</a:t>
            </a:r>
            <a:r>
              <a:rPr lang="en-US" dirty="0">
                <a:solidFill>
                  <a:srgbClr val="8E001B"/>
                </a:solidFill>
              </a:rPr>
              <a:t> any confirmed or suspected testing irregularity, non-standard administration, or suspected student plagiarism.</a:t>
            </a:r>
          </a:p>
          <a:p>
            <a:pPr>
              <a:lnSpc>
                <a:spcPct val="105000"/>
              </a:lnSpc>
              <a:spcBef>
                <a:spcPts val="1800"/>
              </a:spcBef>
              <a:spcAft>
                <a:spcPts val="600"/>
              </a:spcAft>
            </a:pPr>
            <a:r>
              <a:rPr lang="en-US" sz="2200" b="1" dirty="0"/>
              <a:t>Report Irregularities</a:t>
            </a:r>
            <a:endParaRPr lang="en-US" sz="2200" dirty="0"/>
          </a:p>
          <a:p>
            <a:pPr marL="346075" lvl="1" indent="-346075">
              <a:spcBef>
                <a:spcPts val="0"/>
              </a:spcBef>
              <a:spcAft>
                <a:spcPts val="1200"/>
              </a:spcAft>
              <a:buClrTx/>
              <a:buSzPct val="100000"/>
              <a:buFont typeface="+mj-lt"/>
              <a:buAutoNum type="arabicPeriod"/>
            </a:pPr>
            <a:r>
              <a:rPr lang="en-US" sz="2200" dirty="0"/>
              <a:t>Report incidents to the School Test Coordinator (STC) or School Principal. The STC will relay details to Assessment Support and begin gathering statements and evidence.</a:t>
            </a:r>
          </a:p>
          <a:p>
            <a:pPr marL="346075" lvl="1" indent="-346075">
              <a:spcBef>
                <a:spcPts val="0"/>
              </a:spcBef>
              <a:spcAft>
                <a:spcPts val="1200"/>
              </a:spcAft>
              <a:buClrTx/>
              <a:buSzPct val="100000"/>
              <a:buFont typeface="+mj-lt"/>
              <a:buAutoNum type="arabicPeriod"/>
            </a:pPr>
            <a:r>
              <a:rPr lang="en-US" sz="2200" dirty="0"/>
              <a:t>The STC submits details through an online report (</a:t>
            </a:r>
            <a:r>
              <a:rPr lang="en-US" sz="2200" dirty="0" err="1"/>
              <a:t>Caveon</a:t>
            </a:r>
            <a:r>
              <a:rPr lang="en-US" sz="2200" dirty="0"/>
              <a:t> form) with documentation.</a:t>
            </a:r>
          </a:p>
          <a:p>
            <a:pPr marL="346075" lvl="1" indent="-346075">
              <a:spcBef>
                <a:spcPts val="0"/>
              </a:spcBef>
              <a:spcAft>
                <a:spcPts val="1200"/>
              </a:spcAft>
              <a:buClrTx/>
              <a:buSzPct val="100000"/>
              <a:buFont typeface="+mj-lt"/>
              <a:buAutoNum type="arabicPeriod"/>
            </a:pPr>
            <a:r>
              <a:rPr lang="en-US" sz="2200" dirty="0"/>
              <a:t>WCSD Assessment Support reviews and submits the report to the Nevada Department of Education. </a:t>
            </a:r>
          </a:p>
          <a:p>
            <a:pPr marL="346075" indent="-346075" algn="ctr">
              <a:lnSpc>
                <a:spcPct val="105000"/>
              </a:lnSpc>
              <a:buClr>
                <a:schemeClr val="accent2">
                  <a:lumMod val="75000"/>
                </a:schemeClr>
              </a:buClr>
              <a:buFont typeface="Wingdings" panose="05000000000000000000" pitchFamily="2" charset="2"/>
              <a:buChar char="Ø"/>
            </a:pPr>
            <a:r>
              <a:rPr lang="en-US" sz="2000" i="1" dirty="0"/>
              <a:t>Report of Testing Irregularity </a:t>
            </a:r>
            <a:r>
              <a:rPr lang="en-US" sz="2000" dirty="0"/>
              <a:t>(WCSD): </a:t>
            </a:r>
            <a:r>
              <a:rPr lang="en-US" sz="2000" dirty="0">
                <a:hlinkClick r:id="rId3"/>
              </a:rPr>
              <a:t>https://www.washoeschools.net/Page/14303</a:t>
            </a:r>
            <a:endParaRPr lang="en-US" sz="2000" dirty="0"/>
          </a:p>
          <a:p>
            <a:pPr marL="0" indent="0" algn="ctr">
              <a:lnSpc>
                <a:spcPct val="105000"/>
              </a:lnSpc>
              <a:spcBef>
                <a:spcPts val="0"/>
              </a:spcBef>
              <a:buNone/>
            </a:pPr>
            <a:r>
              <a:rPr lang="en-US" sz="2000" b="1" dirty="0"/>
              <a:t>Refer to the </a:t>
            </a:r>
            <a:r>
              <a:rPr lang="en-US" sz="2000" b="1" i="1" dirty="0"/>
              <a:t>WCSD Primer</a:t>
            </a:r>
            <a:r>
              <a:rPr lang="en-US" sz="2000" b="1" dirty="0"/>
              <a:t>, </a:t>
            </a:r>
            <a:r>
              <a:rPr lang="en-US" sz="2000" b="1" i="1" dirty="0"/>
              <a:t>NDE Test Security Procedures</a:t>
            </a:r>
            <a:r>
              <a:rPr lang="en-US" sz="2000" b="1" dirty="0"/>
              <a:t>, and the </a:t>
            </a:r>
            <a:r>
              <a:rPr lang="en-US" sz="2000" b="1" i="1" dirty="0"/>
              <a:t>Test Coordinator’s </a:t>
            </a:r>
            <a:r>
              <a:rPr lang="en-US" sz="2000" b="1" dirty="0"/>
              <a:t>and </a:t>
            </a:r>
            <a:r>
              <a:rPr lang="en-US" sz="2000" b="1" i="1" dirty="0"/>
              <a:t>Test Administrator’s Manuals</a:t>
            </a:r>
            <a:r>
              <a:rPr lang="en-US" sz="2000" b="1" dirty="0"/>
              <a:t> for each administration.</a:t>
            </a:r>
          </a:p>
        </p:txBody>
      </p:sp>
      <p:sp>
        <p:nvSpPr>
          <p:cNvPr id="2" name="TextBox 1">
            <a:extLst>
              <a:ext uri="{FF2B5EF4-FFF2-40B4-BE49-F238E27FC236}">
                <a16:creationId xmlns:a16="http://schemas.microsoft.com/office/drawing/2014/main" id="{AA141E87-0223-F13B-7C8B-61DCA339F389}"/>
              </a:ext>
            </a:extLst>
          </p:cNvPr>
          <p:cNvSpPr txBox="1"/>
          <p:nvPr/>
        </p:nvSpPr>
        <p:spPr>
          <a:xfrm>
            <a:off x="0" y="6218237"/>
            <a:ext cx="12192000" cy="499326"/>
          </a:xfrm>
          <a:prstGeom prst="rect">
            <a:avLst/>
          </a:prstGeom>
          <a:solidFill>
            <a:srgbClr val="C00000"/>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3066F810-7886-4F69-5ED4-9CA885328FEE}"/>
              </a:ext>
            </a:extLst>
          </p:cNvPr>
          <p:cNvSpPr txBox="1"/>
          <p:nvPr/>
        </p:nvSpPr>
        <p:spPr>
          <a:xfrm>
            <a:off x="3282315" y="2261083"/>
            <a:ext cx="903378" cy="584775"/>
          </a:xfrm>
          <a:prstGeom prst="rect">
            <a:avLst/>
          </a:prstGeom>
          <a:noFill/>
        </p:spPr>
        <p:txBody>
          <a:bodyPr wrap="square" rtlCol="0">
            <a:spAutoFit/>
          </a:bodyPr>
          <a:lstStyle/>
          <a:p>
            <a:pPr algn="ctr"/>
            <a:r>
              <a:rPr lang="en-US" sz="3200" b="1" dirty="0">
                <a:solidFill>
                  <a:schemeClr val="accent2"/>
                </a:solidFill>
                <a:effectLst>
                  <a:outerShdw blurRad="38100" dist="38100" dir="2700000" algn="tl">
                    <a:srgbClr val="000000">
                      <a:alpha val="43137"/>
                    </a:srgbClr>
                  </a:outerShdw>
                </a:effectLst>
              </a:rPr>
              <a:t>STC</a:t>
            </a:r>
          </a:p>
        </p:txBody>
      </p:sp>
    </p:spTree>
    <p:extLst>
      <p:ext uri="{BB962C8B-B14F-4D97-AF65-F5344CB8AC3E}">
        <p14:creationId xmlns:p14="http://schemas.microsoft.com/office/powerpoint/2010/main" val="1428075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Nevada Test Security</a:t>
            </a:r>
          </a:p>
        </p:txBody>
      </p:sp>
      <p:sp>
        <p:nvSpPr>
          <p:cNvPr id="6" name="Content Placeholder 5"/>
          <p:cNvSpPr>
            <a:spLocks noGrp="1"/>
          </p:cNvSpPr>
          <p:nvPr>
            <p:ph idx="1"/>
          </p:nvPr>
        </p:nvSpPr>
        <p:spPr>
          <a:xfrm>
            <a:off x="815974" y="1207476"/>
            <a:ext cx="10515601" cy="4959816"/>
          </a:xfrm>
        </p:spPr>
        <p:txBody>
          <a:bodyPr>
            <a:noAutofit/>
          </a:bodyPr>
          <a:lstStyle/>
          <a:p>
            <a:pPr>
              <a:lnSpc>
                <a:spcPct val="100000"/>
              </a:lnSpc>
              <a:spcBef>
                <a:spcPts val="0"/>
              </a:spcBef>
              <a:buClr>
                <a:srgbClr val="A50021"/>
              </a:buClr>
              <a:buFont typeface="Wingdings" panose="05000000000000000000" pitchFamily="2" charset="2"/>
              <a:buChar char="Ø"/>
            </a:pPr>
            <a:r>
              <a:rPr lang="en-US" dirty="0"/>
              <a:t>Prior to administering any assessments, personnel will sign an acknowledgement of state assessment training and agreement of confidentiality.</a:t>
            </a:r>
          </a:p>
          <a:p>
            <a:pPr>
              <a:spcBef>
                <a:spcPts val="0"/>
              </a:spcBef>
              <a:buClr>
                <a:srgbClr val="A50021"/>
              </a:buClr>
              <a:buFont typeface="Wingdings" panose="05000000000000000000" pitchFamily="2" charset="2"/>
              <a:buChar char="Ø"/>
            </a:pPr>
            <a:r>
              <a:rPr lang="en-US" dirty="0"/>
              <a:t>All education personnel involved with testing must maintain the security of all materials including student responses, scratch paper, and student login tickets. </a:t>
            </a:r>
          </a:p>
          <a:p>
            <a:pPr>
              <a:lnSpc>
                <a:spcPct val="100000"/>
              </a:lnSpc>
              <a:spcBef>
                <a:spcPts val="0"/>
              </a:spcBef>
              <a:buClr>
                <a:srgbClr val="A50021"/>
              </a:buClr>
              <a:buFont typeface="Wingdings" panose="05000000000000000000" pitchFamily="2" charset="2"/>
              <a:buChar char="Ø"/>
            </a:pPr>
            <a:r>
              <a:rPr lang="en-US" dirty="0"/>
              <a:t>Test Directions and Scripts may not be altered. Strictly follow procedures. </a:t>
            </a:r>
          </a:p>
          <a:p>
            <a:pPr>
              <a:spcBef>
                <a:spcPts val="0"/>
              </a:spcBef>
              <a:buClr>
                <a:srgbClr val="A50021"/>
              </a:buClr>
              <a:buFont typeface="Wingdings" panose="05000000000000000000" pitchFamily="2" charset="2"/>
              <a:buChar char="Ø"/>
            </a:pPr>
            <a:r>
              <a:rPr lang="en-US" dirty="0"/>
              <a:t>Online tests are not to be viewed by anyone prior to students taking the test. Guard against the copying or recording of any test materials.</a:t>
            </a:r>
          </a:p>
          <a:p>
            <a:pPr>
              <a:lnSpc>
                <a:spcPct val="100000"/>
              </a:lnSpc>
              <a:spcBef>
                <a:spcPts val="0"/>
              </a:spcBef>
              <a:buClr>
                <a:srgbClr val="A50021"/>
              </a:buClr>
              <a:buFont typeface="Wingdings" panose="05000000000000000000" pitchFamily="2" charset="2"/>
              <a:buChar char="Ø"/>
            </a:pPr>
            <a:r>
              <a:rPr lang="en-US" dirty="0"/>
              <a:t>Except for the provision of some accommodations and the administration of the NAA, only students being tested are allowed to view assessment content. </a:t>
            </a:r>
          </a:p>
          <a:p>
            <a:pPr>
              <a:lnSpc>
                <a:spcPct val="100000"/>
              </a:lnSpc>
              <a:spcBef>
                <a:spcPts val="0"/>
              </a:spcBef>
              <a:buClr>
                <a:srgbClr val="A50021"/>
              </a:buClr>
              <a:buFont typeface="Wingdings" panose="05000000000000000000" pitchFamily="2" charset="2"/>
              <a:buChar char="Ø"/>
            </a:pPr>
            <a:r>
              <a:rPr lang="en-US" b="1" dirty="0"/>
              <a:t>Guardians, adult relatives and members of the same household of testing students may not be in the same testing room</a:t>
            </a:r>
            <a:r>
              <a:rPr lang="en-US" dirty="0"/>
              <a:t>.</a:t>
            </a:r>
          </a:p>
        </p:txBody>
      </p:sp>
      <p:sp>
        <p:nvSpPr>
          <p:cNvPr id="2" name="TextBox 1">
            <a:extLst>
              <a:ext uri="{FF2B5EF4-FFF2-40B4-BE49-F238E27FC236}">
                <a16:creationId xmlns:a16="http://schemas.microsoft.com/office/drawing/2014/main" id="{1524E830-973A-1722-5A18-F1163A857B14}"/>
              </a:ext>
            </a:extLst>
          </p:cNvPr>
          <p:cNvSpPr txBox="1"/>
          <p:nvPr/>
        </p:nvSpPr>
        <p:spPr>
          <a:xfrm>
            <a:off x="4189614" y="326916"/>
            <a:ext cx="7807705" cy="646331"/>
          </a:xfrm>
          <a:prstGeom prst="rect">
            <a:avLst/>
          </a:prstGeom>
          <a:noFill/>
        </p:spPr>
        <p:txBody>
          <a:bodyPr wrap="square" rtlCol="0">
            <a:spAutoFit/>
          </a:bodyPr>
          <a:lstStyle/>
          <a:p>
            <a:pPr algn="ctr"/>
            <a:r>
              <a:rPr lang="en-US" b="1" i="1" dirty="0">
                <a:solidFill>
                  <a:srgbClr val="A50021"/>
                </a:solidFill>
                <a:latin typeface="Century Gothic" panose="020B0502020202020204" pitchFamily="34" charset="0"/>
              </a:rPr>
              <a:t>*protect the integrity of the assessment and investment of resources</a:t>
            </a:r>
          </a:p>
          <a:p>
            <a:pPr algn="ctr"/>
            <a:r>
              <a:rPr lang="en-US" b="1" i="1" dirty="0">
                <a:solidFill>
                  <a:srgbClr val="A50021"/>
                </a:solidFill>
                <a:latin typeface="Century Gothic" panose="020B0502020202020204" pitchFamily="34" charset="0"/>
              </a:rPr>
              <a:t>*assure results are accurate and meaningful</a:t>
            </a:r>
          </a:p>
        </p:txBody>
      </p:sp>
    </p:spTree>
    <p:extLst>
      <p:ext uri="{BB962C8B-B14F-4D97-AF65-F5344CB8AC3E}">
        <p14:creationId xmlns:p14="http://schemas.microsoft.com/office/powerpoint/2010/main" val="1935681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9D9C33-B801-45E5-BA1C-012E086EA3F8}"/>
              </a:ext>
            </a:extLst>
          </p:cNvPr>
          <p:cNvSpPr>
            <a:spLocks noGrp="1"/>
          </p:cNvSpPr>
          <p:nvPr>
            <p:ph type="title"/>
          </p:nvPr>
        </p:nvSpPr>
        <p:spPr/>
        <p:txBody>
          <a:bodyPr/>
          <a:lstStyle/>
          <a:p>
            <a:r>
              <a:rPr lang="en-US" dirty="0"/>
              <a:t>Testing Environment</a:t>
            </a:r>
          </a:p>
        </p:txBody>
      </p:sp>
      <p:graphicFrame>
        <p:nvGraphicFramePr>
          <p:cNvPr id="2" name="Table 3">
            <a:extLst>
              <a:ext uri="{FF2B5EF4-FFF2-40B4-BE49-F238E27FC236}">
                <a16:creationId xmlns:a16="http://schemas.microsoft.com/office/drawing/2014/main" id="{4723CF5B-86EB-FE41-6665-FE4B47B9DE63}"/>
              </a:ext>
            </a:extLst>
          </p:cNvPr>
          <p:cNvGraphicFramePr>
            <a:graphicFrameLocks noGrp="1"/>
          </p:cNvGraphicFramePr>
          <p:nvPr/>
        </p:nvGraphicFramePr>
        <p:xfrm>
          <a:off x="782652" y="1329190"/>
          <a:ext cx="10742239" cy="4619057"/>
        </p:xfrm>
        <a:graphic>
          <a:graphicData uri="http://schemas.openxmlformats.org/drawingml/2006/table">
            <a:tbl>
              <a:tblPr firstRow="1" bandRow="1">
                <a:tableStyleId>{E8B1032C-EA38-4F05-BA0D-38AFFFC7BED3}</a:tableStyleId>
              </a:tblPr>
              <a:tblGrid>
                <a:gridCol w="1727451">
                  <a:extLst>
                    <a:ext uri="{9D8B030D-6E8A-4147-A177-3AD203B41FA5}">
                      <a16:colId xmlns:a16="http://schemas.microsoft.com/office/drawing/2014/main" val="3389140638"/>
                    </a:ext>
                  </a:extLst>
                </a:gridCol>
                <a:gridCol w="9014788">
                  <a:extLst>
                    <a:ext uri="{9D8B030D-6E8A-4147-A177-3AD203B41FA5}">
                      <a16:colId xmlns:a16="http://schemas.microsoft.com/office/drawing/2014/main" val="2601076098"/>
                    </a:ext>
                  </a:extLst>
                </a:gridCol>
              </a:tblGrid>
              <a:tr h="719151">
                <a:tc>
                  <a:txBody>
                    <a:bodyPr/>
                    <a:lstStyle/>
                    <a:p>
                      <a:pPr algn="ctr">
                        <a:lnSpc>
                          <a:spcPct val="100000"/>
                        </a:lnSpc>
                        <a:spcBef>
                          <a:spcPts val="600"/>
                        </a:spcBef>
                        <a:spcAft>
                          <a:spcPts val="600"/>
                        </a:spcAft>
                      </a:pPr>
                      <a:r>
                        <a:rPr lang="en-US" sz="2200" b="1" dirty="0">
                          <a:solidFill>
                            <a:schemeClr val="accent5">
                              <a:lumMod val="50000"/>
                            </a:schemeClr>
                          </a:solidFill>
                        </a:rPr>
                        <a:t>Electronics</a:t>
                      </a:r>
                    </a:p>
                  </a:txBody>
                  <a:tcPr anchor="ctr"/>
                </a:tc>
                <a:tc>
                  <a:txBody>
                    <a:bodyPr/>
                    <a:lstStyle/>
                    <a:p>
                      <a:pPr>
                        <a:lnSpc>
                          <a:spcPct val="100000"/>
                        </a:lnSpc>
                        <a:spcBef>
                          <a:spcPts val="0"/>
                        </a:spcBef>
                        <a:spcAft>
                          <a:spcPts val="600"/>
                        </a:spcAft>
                      </a:pPr>
                      <a:r>
                        <a:rPr lang="en-US" sz="2000" b="0" dirty="0"/>
                        <a:t>Cell phones and “Smart” devices (students &amp; staff) must be collected and stored prior to distributing test materials. Follow protocol for authorized “Medical Supports”.</a:t>
                      </a:r>
                    </a:p>
                  </a:txBody>
                  <a:tcPr anchor="ctr"/>
                </a:tc>
                <a:extLst>
                  <a:ext uri="{0D108BD9-81ED-4DB2-BD59-A6C34878D82A}">
                    <a16:rowId xmlns:a16="http://schemas.microsoft.com/office/drawing/2014/main" val="2766687102"/>
                  </a:ext>
                </a:extLst>
              </a:tr>
              <a:tr h="746570">
                <a:tc>
                  <a:txBody>
                    <a:bodyPr/>
                    <a:lstStyle/>
                    <a:p>
                      <a:pPr algn="ctr">
                        <a:lnSpc>
                          <a:spcPct val="100000"/>
                        </a:lnSpc>
                        <a:spcBef>
                          <a:spcPts val="600"/>
                        </a:spcBef>
                        <a:spcAft>
                          <a:spcPts val="600"/>
                        </a:spcAft>
                      </a:pPr>
                      <a:r>
                        <a:rPr lang="en-US" sz="2200" b="1" dirty="0">
                          <a:solidFill>
                            <a:schemeClr val="accent5">
                              <a:lumMod val="50000"/>
                            </a:schemeClr>
                          </a:solidFill>
                        </a:rPr>
                        <a:t>Size of Test Session</a:t>
                      </a:r>
                    </a:p>
                  </a:txBody>
                  <a:tcPr anchor="ctr"/>
                </a:tc>
                <a:tc>
                  <a:txBody>
                    <a:bodyPr/>
                    <a:lstStyle/>
                    <a:p>
                      <a:pPr>
                        <a:lnSpc>
                          <a:spcPct val="100000"/>
                        </a:lnSpc>
                        <a:spcBef>
                          <a:spcPts val="0"/>
                        </a:spcBef>
                        <a:spcAft>
                          <a:spcPts val="600"/>
                        </a:spcAft>
                      </a:pPr>
                      <a:r>
                        <a:rPr lang="en-US" sz="2000" b="0" dirty="0"/>
                        <a:t>Smaller group sizes provide better test conditions. Schedule at least one adult for every 30 students in a testing room. </a:t>
                      </a:r>
                    </a:p>
                  </a:txBody>
                  <a:tcPr anchor="ctr"/>
                </a:tc>
                <a:extLst>
                  <a:ext uri="{0D108BD9-81ED-4DB2-BD59-A6C34878D82A}">
                    <a16:rowId xmlns:a16="http://schemas.microsoft.com/office/drawing/2014/main" val="1932071645"/>
                  </a:ext>
                </a:extLst>
              </a:tr>
              <a:tr h="680840">
                <a:tc>
                  <a:txBody>
                    <a:bodyPr/>
                    <a:lstStyle/>
                    <a:p>
                      <a:pPr algn="ctr">
                        <a:lnSpc>
                          <a:spcPct val="100000"/>
                        </a:lnSpc>
                        <a:spcBef>
                          <a:spcPts val="600"/>
                        </a:spcBef>
                        <a:spcAft>
                          <a:spcPts val="600"/>
                        </a:spcAft>
                      </a:pPr>
                      <a:r>
                        <a:rPr lang="en-US" sz="2200" b="1" dirty="0">
                          <a:solidFill>
                            <a:schemeClr val="accent5">
                              <a:lumMod val="50000"/>
                            </a:schemeClr>
                          </a:solidFill>
                        </a:rPr>
                        <a:t>Testing Room</a:t>
                      </a:r>
                    </a:p>
                  </a:txBody>
                  <a:tcPr anchor="ctr"/>
                </a:tc>
                <a:tc>
                  <a:txBody>
                    <a:bodyPr/>
                    <a:lstStyle/>
                    <a:p>
                      <a:pPr>
                        <a:lnSpc>
                          <a:spcPct val="100000"/>
                        </a:lnSpc>
                        <a:spcBef>
                          <a:spcPts val="0"/>
                        </a:spcBef>
                        <a:spcAft>
                          <a:spcPts val="600"/>
                        </a:spcAft>
                      </a:pPr>
                      <a:r>
                        <a:rPr lang="en-US" sz="2000" b="0" dirty="0"/>
                        <a:t>The testing room must be free from distractions and have adequate light, ventilation, and heating or air-conditioning.</a:t>
                      </a:r>
                    </a:p>
                  </a:txBody>
                  <a:tcPr anchor="ctr"/>
                </a:tc>
                <a:extLst>
                  <a:ext uri="{0D108BD9-81ED-4DB2-BD59-A6C34878D82A}">
                    <a16:rowId xmlns:a16="http://schemas.microsoft.com/office/drawing/2014/main" val="844409674"/>
                  </a:ext>
                </a:extLst>
              </a:tr>
              <a:tr h="680840">
                <a:tc>
                  <a:txBody>
                    <a:bodyPr/>
                    <a:lstStyle/>
                    <a:p>
                      <a:pPr algn="ctr">
                        <a:lnSpc>
                          <a:spcPct val="100000"/>
                        </a:lnSpc>
                        <a:spcBef>
                          <a:spcPts val="600"/>
                        </a:spcBef>
                        <a:spcAft>
                          <a:spcPts val="600"/>
                        </a:spcAft>
                      </a:pPr>
                      <a:r>
                        <a:rPr lang="en-US" sz="2200" b="1" dirty="0">
                          <a:solidFill>
                            <a:schemeClr val="accent5">
                              <a:lumMod val="50000"/>
                            </a:schemeClr>
                          </a:solidFill>
                        </a:rPr>
                        <a:t>Seating</a:t>
                      </a:r>
                    </a:p>
                  </a:txBody>
                  <a:tcPr anchor="ctr"/>
                </a:tc>
                <a:tc>
                  <a:txBody>
                    <a:bodyPr/>
                    <a:lstStyle/>
                    <a:p>
                      <a:pPr>
                        <a:lnSpc>
                          <a:spcPct val="100000"/>
                        </a:lnSpc>
                        <a:spcBef>
                          <a:spcPts val="0"/>
                        </a:spcBef>
                        <a:spcAft>
                          <a:spcPts val="600"/>
                        </a:spcAft>
                      </a:pPr>
                      <a:r>
                        <a:rPr lang="en-US" sz="2000" b="0" dirty="0"/>
                        <a:t>Use a seating chart and arrange seating to minimize the possibility of students communicating with each other verbally or visually.</a:t>
                      </a:r>
                    </a:p>
                  </a:txBody>
                  <a:tcPr anchor="ctr"/>
                </a:tc>
                <a:extLst>
                  <a:ext uri="{0D108BD9-81ED-4DB2-BD59-A6C34878D82A}">
                    <a16:rowId xmlns:a16="http://schemas.microsoft.com/office/drawing/2014/main" val="2816722452"/>
                  </a:ext>
                </a:extLst>
              </a:tr>
              <a:tr h="781534">
                <a:tc>
                  <a:txBody>
                    <a:bodyPr/>
                    <a:lstStyle/>
                    <a:p>
                      <a:pPr algn="ctr">
                        <a:lnSpc>
                          <a:spcPct val="100000"/>
                        </a:lnSpc>
                        <a:spcBef>
                          <a:spcPts val="600"/>
                        </a:spcBef>
                        <a:spcAft>
                          <a:spcPts val="600"/>
                        </a:spcAft>
                      </a:pPr>
                      <a:r>
                        <a:rPr lang="en-US" sz="2200" b="1" dirty="0">
                          <a:solidFill>
                            <a:schemeClr val="accent5">
                              <a:lumMod val="50000"/>
                            </a:schemeClr>
                          </a:solidFill>
                        </a:rPr>
                        <a:t>Materials on Walls</a:t>
                      </a:r>
                    </a:p>
                  </a:txBody>
                  <a:tcPr anchor="ctr"/>
                </a:tc>
                <a:tc>
                  <a:txBody>
                    <a:bodyPr/>
                    <a:lstStyle/>
                    <a:p>
                      <a:pPr>
                        <a:lnSpc>
                          <a:spcPct val="100000"/>
                        </a:lnSpc>
                        <a:spcBef>
                          <a:spcPts val="0"/>
                        </a:spcBef>
                        <a:spcAft>
                          <a:spcPts val="600"/>
                        </a:spcAft>
                      </a:pPr>
                      <a:r>
                        <a:rPr lang="en-US" sz="2000" b="0" dirty="0"/>
                        <a:t>Charts, posters, bulletin boards, etc., that provide guidance or information must be </a:t>
                      </a:r>
                      <a:r>
                        <a:rPr lang="en-US" sz="2000" b="1" dirty="0"/>
                        <a:t>removed or covered </a:t>
                      </a:r>
                      <a:r>
                        <a:rPr lang="en-US" sz="2000" b="0" dirty="0"/>
                        <a:t>with blank, opaque material.</a:t>
                      </a:r>
                    </a:p>
                  </a:txBody>
                  <a:tcPr anchor="ctr"/>
                </a:tc>
                <a:extLst>
                  <a:ext uri="{0D108BD9-81ED-4DB2-BD59-A6C34878D82A}">
                    <a16:rowId xmlns:a16="http://schemas.microsoft.com/office/drawing/2014/main" val="2884622791"/>
                  </a:ext>
                </a:extLst>
              </a:tr>
              <a:tr h="893332">
                <a:tc>
                  <a:txBody>
                    <a:bodyPr/>
                    <a:lstStyle/>
                    <a:p>
                      <a:pPr algn="ctr">
                        <a:lnSpc>
                          <a:spcPct val="100000"/>
                        </a:lnSpc>
                        <a:spcBef>
                          <a:spcPts val="600"/>
                        </a:spcBef>
                        <a:spcAft>
                          <a:spcPts val="600"/>
                        </a:spcAft>
                      </a:pPr>
                      <a:r>
                        <a:rPr lang="en-US" sz="2200" b="1" dirty="0">
                          <a:solidFill>
                            <a:schemeClr val="accent5">
                              <a:lumMod val="50000"/>
                            </a:schemeClr>
                          </a:solidFill>
                        </a:rPr>
                        <a:t>Materials on Desks</a:t>
                      </a:r>
                    </a:p>
                  </a:txBody>
                  <a:tcPr anchor="ctr"/>
                </a:tc>
                <a:tc>
                  <a:txBody>
                    <a:bodyPr/>
                    <a:lstStyle/>
                    <a:p>
                      <a:pPr>
                        <a:lnSpc>
                          <a:spcPct val="100000"/>
                        </a:lnSpc>
                        <a:spcBef>
                          <a:spcPts val="0"/>
                        </a:spcBef>
                        <a:spcAft>
                          <a:spcPts val="600"/>
                        </a:spcAft>
                      </a:pPr>
                      <a:r>
                        <a:rPr lang="en-US" sz="2000" b="0" dirty="0"/>
                        <a:t>Student desks or tabletops must be cleared of any materials not specified in the TAM.</a:t>
                      </a:r>
                    </a:p>
                    <a:p>
                      <a:pPr>
                        <a:lnSpc>
                          <a:spcPct val="100000"/>
                        </a:lnSpc>
                        <a:spcBef>
                          <a:spcPts val="0"/>
                        </a:spcBef>
                        <a:spcAft>
                          <a:spcPts val="600"/>
                        </a:spcAft>
                      </a:pPr>
                      <a:r>
                        <a:rPr lang="en-US" sz="2000" b="0" dirty="0"/>
                        <a:t>Material affixed to desks or tabletops </a:t>
                      </a:r>
                      <a:r>
                        <a:rPr lang="en-US" sz="2000" b="1" dirty="0"/>
                        <a:t>must be covered </a:t>
                      </a:r>
                      <a:r>
                        <a:rPr lang="en-US" sz="2000" b="0" dirty="0"/>
                        <a:t>with blank, opaque material.</a:t>
                      </a:r>
                    </a:p>
                  </a:txBody>
                  <a:tcPr anchor="ctr"/>
                </a:tc>
                <a:extLst>
                  <a:ext uri="{0D108BD9-81ED-4DB2-BD59-A6C34878D82A}">
                    <a16:rowId xmlns:a16="http://schemas.microsoft.com/office/drawing/2014/main" val="3237418738"/>
                  </a:ext>
                </a:extLst>
              </a:tr>
            </a:tbl>
          </a:graphicData>
        </a:graphic>
      </p:graphicFrame>
    </p:spTree>
    <p:extLst>
      <p:ext uri="{BB962C8B-B14F-4D97-AF65-F5344CB8AC3E}">
        <p14:creationId xmlns:p14="http://schemas.microsoft.com/office/powerpoint/2010/main" val="3794560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Day of Testing</a:t>
            </a:r>
          </a:p>
        </p:txBody>
      </p:sp>
      <p:sp>
        <p:nvSpPr>
          <p:cNvPr id="2" name="Content Placeholder 1"/>
          <p:cNvSpPr>
            <a:spLocks noGrp="1"/>
          </p:cNvSpPr>
          <p:nvPr>
            <p:ph idx="1"/>
          </p:nvPr>
        </p:nvSpPr>
        <p:spPr>
          <a:xfrm>
            <a:off x="838200" y="1279071"/>
            <a:ext cx="10292255" cy="4823907"/>
          </a:xfrm>
        </p:spPr>
        <p:txBody>
          <a:bodyPr>
            <a:normAutofit lnSpcReduction="10000"/>
          </a:bodyPr>
          <a:lstStyle/>
          <a:p>
            <a:pPr marL="0" indent="0">
              <a:lnSpc>
                <a:spcPct val="110000"/>
              </a:lnSpc>
              <a:spcBef>
                <a:spcPts val="0"/>
              </a:spcBef>
              <a:spcAft>
                <a:spcPts val="600"/>
              </a:spcAft>
              <a:buNone/>
            </a:pPr>
            <a:r>
              <a:rPr lang="en-US" dirty="0"/>
              <a:t>Test Administration Materials:</a:t>
            </a:r>
            <a:endParaRPr lang="en-US" b="1" dirty="0"/>
          </a:p>
          <a:p>
            <a:pPr marL="457200" indent="-457200">
              <a:lnSpc>
                <a:spcPct val="110000"/>
              </a:lnSpc>
              <a:spcBef>
                <a:spcPts val="0"/>
              </a:spcBef>
              <a:spcAft>
                <a:spcPts val="600"/>
              </a:spcAft>
              <a:buFont typeface="+mj-lt"/>
              <a:buAutoNum type="arabicPeriod"/>
            </a:pPr>
            <a:r>
              <a:rPr lang="en-US" b="1" dirty="0"/>
              <a:t>Test Administrator’s Manual </a:t>
            </a:r>
            <a:r>
              <a:rPr lang="en-US" dirty="0"/>
              <a:t>with read aloud script</a:t>
            </a:r>
          </a:p>
          <a:p>
            <a:pPr marL="457200" indent="-457200">
              <a:lnSpc>
                <a:spcPct val="110000"/>
              </a:lnSpc>
              <a:spcBef>
                <a:spcPts val="0"/>
              </a:spcBef>
              <a:spcAft>
                <a:spcPts val="600"/>
              </a:spcAft>
              <a:buFont typeface="+mj-lt"/>
              <a:buAutoNum type="arabicPeriod"/>
            </a:pPr>
            <a:r>
              <a:rPr lang="en-US" b="1" dirty="0">
                <a:solidFill>
                  <a:srgbClr val="A50021"/>
                </a:solidFill>
              </a:rPr>
              <a:t>Testing Room Log Sheet </a:t>
            </a:r>
            <a:r>
              <a:rPr lang="en-US" dirty="0"/>
              <a:t>for time-stamps and signatures (use new log sheet for each test session); </a:t>
            </a:r>
            <a:r>
              <a:rPr lang="en-US" dirty="0">
                <a:solidFill>
                  <a:srgbClr val="A50021"/>
                </a:solidFill>
              </a:rPr>
              <a:t>all “visitors” must sign in, both planned and unplanned!</a:t>
            </a:r>
          </a:p>
          <a:p>
            <a:pPr marL="457200" indent="-457200">
              <a:lnSpc>
                <a:spcPct val="110000"/>
              </a:lnSpc>
              <a:spcBef>
                <a:spcPts val="0"/>
              </a:spcBef>
              <a:spcAft>
                <a:spcPts val="600"/>
              </a:spcAft>
              <a:buFont typeface="+mj-lt"/>
              <a:buAutoNum type="arabicPeriod"/>
            </a:pPr>
            <a:r>
              <a:rPr lang="en-US" b="1" dirty="0"/>
              <a:t>Test Session Roster</a:t>
            </a:r>
            <a:r>
              <a:rPr lang="en-US" dirty="0"/>
              <a:t> – document attendance and test completion status</a:t>
            </a:r>
          </a:p>
          <a:p>
            <a:pPr marL="457200" indent="-457200">
              <a:lnSpc>
                <a:spcPct val="110000"/>
              </a:lnSpc>
              <a:spcBef>
                <a:spcPts val="0"/>
              </a:spcBef>
              <a:spcAft>
                <a:spcPts val="600"/>
              </a:spcAft>
              <a:buFont typeface="+mj-lt"/>
              <a:buAutoNum type="arabicPeriod"/>
            </a:pPr>
            <a:r>
              <a:rPr lang="en-US" b="1" dirty="0"/>
              <a:t>Test Tickets</a:t>
            </a:r>
            <a:r>
              <a:rPr lang="en-US" dirty="0"/>
              <a:t> – one for each student on the room roster (remember to collect tickets immediately after students log in to their test)</a:t>
            </a:r>
          </a:p>
          <a:p>
            <a:pPr marL="457200" indent="-457200">
              <a:lnSpc>
                <a:spcPct val="110000"/>
              </a:lnSpc>
              <a:spcBef>
                <a:spcPts val="0"/>
              </a:spcBef>
              <a:spcAft>
                <a:spcPts val="600"/>
              </a:spcAft>
              <a:buFont typeface="+mj-lt"/>
              <a:buAutoNum type="arabicPeriod"/>
            </a:pPr>
            <a:r>
              <a:rPr lang="en-US" b="1" dirty="0"/>
              <a:t>List of students receiving designated supports or accommodations</a:t>
            </a:r>
            <a:endParaRPr lang="en-US" dirty="0"/>
          </a:p>
          <a:p>
            <a:pPr marL="457200" indent="-457200">
              <a:lnSpc>
                <a:spcPct val="110000"/>
              </a:lnSpc>
              <a:spcBef>
                <a:spcPts val="0"/>
              </a:spcBef>
              <a:spcAft>
                <a:spcPts val="600"/>
              </a:spcAft>
              <a:buFont typeface="+mj-lt"/>
              <a:buAutoNum type="arabicPeriod"/>
            </a:pPr>
            <a:r>
              <a:rPr lang="en-US" b="1" dirty="0"/>
              <a:t>Permissible materials</a:t>
            </a:r>
            <a:r>
              <a:rPr lang="en-US" dirty="0"/>
              <a:t> and authorized support/accommodation materials</a:t>
            </a:r>
          </a:p>
          <a:p>
            <a:pPr marL="0" indent="0">
              <a:lnSpc>
                <a:spcPct val="110000"/>
              </a:lnSpc>
              <a:spcAft>
                <a:spcPts val="600"/>
              </a:spcAft>
              <a:buNone/>
            </a:pPr>
            <a:r>
              <a:rPr lang="en-US" dirty="0"/>
              <a:t>TIP: Scan the room and student workstations before starting a test session to ensure no materials were left behind by a previous class. Post a testing sign.</a:t>
            </a:r>
          </a:p>
        </p:txBody>
      </p:sp>
      <p:pic>
        <p:nvPicPr>
          <p:cNvPr id="5" name="Picture 4">
            <a:extLst>
              <a:ext uri="{FF2B5EF4-FFF2-40B4-BE49-F238E27FC236}">
                <a16:creationId xmlns:a16="http://schemas.microsoft.com/office/drawing/2014/main" id="{31393282-5E8D-B0D2-D10C-A2B7FA742F6B}"/>
              </a:ext>
            </a:extLst>
          </p:cNvPr>
          <p:cNvPicPr>
            <a:picLocks noChangeAspect="1"/>
          </p:cNvPicPr>
          <p:nvPr/>
        </p:nvPicPr>
        <p:blipFill>
          <a:blip r:embed="rId3"/>
          <a:stretch>
            <a:fillRect/>
          </a:stretch>
        </p:blipFill>
        <p:spPr>
          <a:xfrm>
            <a:off x="9432044" y="437068"/>
            <a:ext cx="1934083" cy="1382456"/>
          </a:xfrm>
          <a:prstGeom prst="rect">
            <a:avLst/>
          </a:prstGeom>
          <a:ln>
            <a:solidFill>
              <a:srgbClr val="808080"/>
            </a:solidFill>
          </a:ln>
          <a:effectLst>
            <a:glow rad="101600">
              <a:schemeClr val="accent6">
                <a:alpha val="40000"/>
              </a:schemeClr>
            </a:glow>
          </a:effectLst>
        </p:spPr>
      </p:pic>
    </p:spTree>
    <p:extLst>
      <p:ext uri="{BB962C8B-B14F-4D97-AF65-F5344CB8AC3E}">
        <p14:creationId xmlns:p14="http://schemas.microsoft.com/office/powerpoint/2010/main" val="1871808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 Sta</a:t>
            </a:r>
            <a:r>
              <a:rPr lang="en-US" dirty="0"/>
              <a:t>tus: “Locked”</a:t>
            </a:r>
            <a:endParaRPr lang="en-US" b="1" dirty="0"/>
          </a:p>
        </p:txBody>
      </p:sp>
      <p:sp>
        <p:nvSpPr>
          <p:cNvPr id="3" name="Content Placeholder 2"/>
          <p:cNvSpPr>
            <a:spLocks noGrp="1"/>
          </p:cNvSpPr>
          <p:nvPr>
            <p:ph idx="1"/>
          </p:nvPr>
        </p:nvSpPr>
        <p:spPr>
          <a:xfrm>
            <a:off x="838200" y="1263341"/>
            <a:ext cx="7462880" cy="4846321"/>
          </a:xfrm>
        </p:spPr>
        <p:txBody>
          <a:bodyPr>
            <a:noAutofit/>
          </a:bodyPr>
          <a:lstStyle/>
          <a:p>
            <a:pPr>
              <a:lnSpc>
                <a:spcPct val="100000"/>
              </a:lnSpc>
              <a:spcBef>
                <a:spcPts val="0"/>
              </a:spcBef>
              <a:spcAft>
                <a:spcPts val="600"/>
              </a:spcAft>
            </a:pPr>
            <a:r>
              <a:rPr lang="en-US" b="1" dirty="0">
                <a:solidFill>
                  <a:schemeClr val="accent5">
                    <a:lumMod val="50000"/>
                  </a:schemeClr>
                </a:solidFill>
              </a:rPr>
              <a:t>Will lock overnight and must be completed during a single-day supervised administration:</a:t>
            </a:r>
          </a:p>
          <a:p>
            <a:pPr marL="350838" lvl="1">
              <a:lnSpc>
                <a:spcPct val="100000"/>
              </a:lnSpc>
              <a:spcBef>
                <a:spcPts val="0"/>
              </a:spcBef>
              <a:buFont typeface="Courier New" panose="02070309020205020404" pitchFamily="49" charset="0"/>
              <a:buChar char="o"/>
            </a:pPr>
            <a:r>
              <a:rPr lang="en-US" sz="2200" dirty="0"/>
              <a:t>Science Test Part 1</a:t>
            </a:r>
          </a:p>
          <a:p>
            <a:pPr marL="350838" lvl="1">
              <a:lnSpc>
                <a:spcPct val="100000"/>
              </a:lnSpc>
              <a:spcBef>
                <a:spcPts val="0"/>
              </a:spcBef>
              <a:buFont typeface="Courier New" panose="02070309020205020404" pitchFamily="49" charset="0"/>
              <a:buChar char="o"/>
            </a:pPr>
            <a:r>
              <a:rPr lang="en-US" sz="2200" dirty="0"/>
              <a:t>Science Test Part 2</a:t>
            </a:r>
          </a:p>
          <a:p>
            <a:pPr marL="350838" lvl="1">
              <a:lnSpc>
                <a:spcPct val="100000"/>
              </a:lnSpc>
              <a:spcBef>
                <a:spcPts val="0"/>
              </a:spcBef>
              <a:buFont typeface="Courier New" panose="02070309020205020404" pitchFamily="49" charset="0"/>
              <a:buChar char="o"/>
            </a:pPr>
            <a:r>
              <a:rPr lang="en-US" sz="2200" dirty="0"/>
              <a:t>Summative Math Performance Task</a:t>
            </a:r>
          </a:p>
          <a:p>
            <a:pPr marL="350838" lvl="1">
              <a:lnSpc>
                <a:spcPct val="100000"/>
              </a:lnSpc>
              <a:spcBef>
                <a:spcPts val="0"/>
              </a:spcBef>
              <a:buFont typeface="Courier New" panose="02070309020205020404" pitchFamily="49" charset="0"/>
              <a:buChar char="o"/>
            </a:pPr>
            <a:r>
              <a:rPr lang="en-US" sz="2200" dirty="0"/>
              <a:t>Summative ELA Performance Task Part 1 (Reading)</a:t>
            </a:r>
          </a:p>
          <a:p>
            <a:pPr marL="350838" lvl="1">
              <a:lnSpc>
                <a:spcPct val="100000"/>
              </a:lnSpc>
              <a:spcBef>
                <a:spcPts val="0"/>
              </a:spcBef>
              <a:buFont typeface="Courier New" panose="02070309020205020404" pitchFamily="49" charset="0"/>
              <a:buChar char="o"/>
            </a:pPr>
            <a:r>
              <a:rPr lang="en-US" sz="2200" dirty="0"/>
              <a:t>Summative ELA Performance Task Part 2 (Writing)</a:t>
            </a:r>
          </a:p>
          <a:p>
            <a:pPr marL="350838" lvl="1">
              <a:lnSpc>
                <a:spcPct val="100000"/>
              </a:lnSpc>
              <a:spcBef>
                <a:spcPts val="0"/>
              </a:spcBef>
              <a:buFont typeface="Courier New" panose="02070309020205020404" pitchFamily="49" charset="0"/>
              <a:buChar char="o"/>
            </a:pPr>
            <a:r>
              <a:rPr lang="en-US" sz="2200" dirty="0"/>
              <a:t>Summative ELA &amp; Math with VSL, Dual Spanish, or Glossing</a:t>
            </a:r>
          </a:p>
          <a:p>
            <a:pPr>
              <a:lnSpc>
                <a:spcPct val="100000"/>
              </a:lnSpc>
              <a:spcAft>
                <a:spcPts val="600"/>
              </a:spcAft>
            </a:pPr>
            <a:r>
              <a:rPr lang="en-US" b="1" dirty="0">
                <a:solidFill>
                  <a:schemeClr val="accent5">
                    <a:lumMod val="50000"/>
                  </a:schemeClr>
                </a:solidFill>
              </a:rPr>
              <a:t>Will NOT lock and may be completed over multiple days:</a:t>
            </a:r>
          </a:p>
          <a:p>
            <a:pPr marL="350838" lvl="1">
              <a:lnSpc>
                <a:spcPct val="100000"/>
              </a:lnSpc>
              <a:spcBef>
                <a:spcPts val="0"/>
              </a:spcBef>
              <a:buFont typeface="Courier New" panose="02070309020205020404" pitchFamily="49" charset="0"/>
              <a:buChar char="o"/>
            </a:pPr>
            <a:r>
              <a:rPr lang="en-US" sz="2200" dirty="0"/>
              <a:t>Summative CAT sessions (ELA &amp; Math)</a:t>
            </a:r>
          </a:p>
          <a:p>
            <a:pPr marL="350838" lvl="1">
              <a:lnSpc>
                <a:spcPct val="100000"/>
              </a:lnSpc>
              <a:spcBef>
                <a:spcPts val="0"/>
              </a:spcBef>
              <a:buFont typeface="Courier New" panose="02070309020205020404" pitchFamily="49" charset="0"/>
              <a:buChar char="o"/>
            </a:pPr>
            <a:r>
              <a:rPr lang="en-US" sz="2200" dirty="0"/>
              <a:t>NAA (subjects: ELA, Math, Science)</a:t>
            </a:r>
          </a:p>
        </p:txBody>
      </p:sp>
      <p:sp>
        <p:nvSpPr>
          <p:cNvPr id="7" name="Rectangle: Rounded Corners 6">
            <a:extLst>
              <a:ext uri="{FF2B5EF4-FFF2-40B4-BE49-F238E27FC236}">
                <a16:creationId xmlns:a16="http://schemas.microsoft.com/office/drawing/2014/main" id="{094FD952-EE24-24F7-204D-0DF59C52A65B}"/>
              </a:ext>
            </a:extLst>
          </p:cNvPr>
          <p:cNvSpPr/>
          <p:nvPr/>
        </p:nvSpPr>
        <p:spPr>
          <a:xfrm>
            <a:off x="8450315" y="1385005"/>
            <a:ext cx="3051164" cy="175227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a:t>Appropriate </a:t>
            </a:r>
            <a:r>
              <a:rPr lang="en-US" sz="2200" b="1" dirty="0"/>
              <a:t>rationale and documentation required </a:t>
            </a:r>
            <a:r>
              <a:rPr lang="en-US" sz="2200" dirty="0"/>
              <a:t>for the district to unlock tests.</a:t>
            </a:r>
          </a:p>
        </p:txBody>
      </p:sp>
      <p:sp>
        <p:nvSpPr>
          <p:cNvPr id="8" name="Rectangle: Rounded Corners 7">
            <a:extLst>
              <a:ext uri="{FF2B5EF4-FFF2-40B4-BE49-F238E27FC236}">
                <a16:creationId xmlns:a16="http://schemas.microsoft.com/office/drawing/2014/main" id="{3DFC037E-F1BC-9445-0158-01D6AEE66331}"/>
              </a:ext>
            </a:extLst>
          </p:cNvPr>
          <p:cNvSpPr/>
          <p:nvPr/>
        </p:nvSpPr>
        <p:spPr>
          <a:xfrm>
            <a:off x="8450316" y="3462626"/>
            <a:ext cx="3051163" cy="2560320"/>
          </a:xfrm>
          <a:prstGeom prst="roundRect">
            <a:avLst/>
          </a:prstGeom>
          <a:solidFill>
            <a:schemeClr val="accent6"/>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b="1" dirty="0"/>
              <a:t>TIP for NAA and paper administrations: </a:t>
            </a:r>
            <a:r>
              <a:rPr lang="en-US" sz="2200" dirty="0"/>
              <a:t>Complete transcribing responses for all parts of a session within the same day.</a:t>
            </a:r>
          </a:p>
        </p:txBody>
      </p:sp>
    </p:spTree>
    <p:extLst>
      <p:ext uri="{BB962C8B-B14F-4D97-AF65-F5344CB8AC3E}">
        <p14:creationId xmlns:p14="http://schemas.microsoft.com/office/powerpoint/2010/main" val="145773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Administration Error</a:t>
            </a:r>
          </a:p>
        </p:txBody>
      </p:sp>
      <p:sp>
        <p:nvSpPr>
          <p:cNvPr id="3" name="Content Placeholder 2"/>
          <p:cNvSpPr>
            <a:spLocks noGrp="1"/>
          </p:cNvSpPr>
          <p:nvPr>
            <p:ph idx="1"/>
          </p:nvPr>
        </p:nvSpPr>
        <p:spPr>
          <a:xfrm>
            <a:off x="838200" y="1212229"/>
            <a:ext cx="7723909" cy="3394275"/>
          </a:xfrm>
        </p:spPr>
        <p:txBody>
          <a:bodyPr>
            <a:normAutofit fontScale="70000" lnSpcReduction="20000"/>
          </a:bodyPr>
          <a:lstStyle/>
          <a:p>
            <a:pPr marL="0" indent="0">
              <a:lnSpc>
                <a:spcPct val="120000"/>
              </a:lnSpc>
              <a:spcBef>
                <a:spcPts val="0"/>
              </a:spcBef>
              <a:spcAft>
                <a:spcPts val="600"/>
              </a:spcAft>
              <a:buNone/>
            </a:pPr>
            <a:r>
              <a:rPr lang="en-US" sz="3100" b="1" dirty="0">
                <a:solidFill>
                  <a:schemeClr val="accent5">
                    <a:lumMod val="50000"/>
                  </a:schemeClr>
                </a:solidFill>
              </a:rPr>
              <a:t>Student logs in using another student’s ticket </a:t>
            </a:r>
          </a:p>
          <a:p>
            <a:pPr lvl="1">
              <a:lnSpc>
                <a:spcPct val="120000"/>
              </a:lnSpc>
              <a:spcBef>
                <a:spcPts val="0"/>
              </a:spcBef>
              <a:spcAft>
                <a:spcPts val="1800"/>
              </a:spcAft>
            </a:pPr>
            <a:r>
              <a:rPr lang="en-US" sz="2800" b="1" dirty="0"/>
              <a:t>Stop testing and alert School Test Coordinator</a:t>
            </a:r>
            <a:r>
              <a:rPr lang="en-US" sz="2800" dirty="0"/>
              <a:t>. Assessment Support will contact DRC to determine status of the student’s test and consult about next steps.</a:t>
            </a:r>
          </a:p>
          <a:p>
            <a:pPr>
              <a:lnSpc>
                <a:spcPct val="120000"/>
              </a:lnSpc>
              <a:spcBef>
                <a:spcPts val="0"/>
              </a:spcBef>
              <a:spcAft>
                <a:spcPts val="600"/>
              </a:spcAft>
            </a:pPr>
            <a:r>
              <a:rPr lang="en-US" sz="3100" b="1" dirty="0">
                <a:solidFill>
                  <a:schemeClr val="accent5">
                    <a:lumMod val="50000"/>
                  </a:schemeClr>
                </a:solidFill>
              </a:rPr>
              <a:t>Student begins testing without required accommodation</a:t>
            </a:r>
          </a:p>
          <a:p>
            <a:pPr lvl="1">
              <a:lnSpc>
                <a:spcPct val="120000"/>
              </a:lnSpc>
              <a:spcBef>
                <a:spcPts val="0"/>
              </a:spcBef>
            </a:pPr>
            <a:r>
              <a:rPr lang="en-US" sz="2800" b="1" dirty="0"/>
              <a:t>Stop testing and alert School Test Coordinator</a:t>
            </a:r>
            <a:r>
              <a:rPr lang="en-US" sz="2800" dirty="0"/>
              <a:t>. Do not let the student continue testing without the appropriate accommodation. Note the test session, start &amp; stop times, and number of items completed (if known).</a:t>
            </a:r>
          </a:p>
        </p:txBody>
      </p:sp>
      <p:sp>
        <p:nvSpPr>
          <p:cNvPr id="6" name="TextBox 5">
            <a:extLst>
              <a:ext uri="{FF2B5EF4-FFF2-40B4-BE49-F238E27FC236}">
                <a16:creationId xmlns:a16="http://schemas.microsoft.com/office/drawing/2014/main" id="{E223422B-0292-A47D-73B3-BE3C6D236814}"/>
              </a:ext>
            </a:extLst>
          </p:cNvPr>
          <p:cNvSpPr txBox="1"/>
          <p:nvPr/>
        </p:nvSpPr>
        <p:spPr>
          <a:xfrm>
            <a:off x="6456219" y="640547"/>
            <a:ext cx="5735782" cy="433452"/>
          </a:xfrm>
          <a:prstGeom prst="rect">
            <a:avLst/>
          </a:prstGeom>
          <a:noFill/>
        </p:spPr>
        <p:txBody>
          <a:bodyPr wrap="square">
            <a:spAutoFit/>
          </a:bodyPr>
          <a:lstStyle/>
          <a:p>
            <a:pPr marL="349250" lvl="1" indent="0">
              <a:lnSpc>
                <a:spcPct val="105000"/>
              </a:lnSpc>
              <a:spcBef>
                <a:spcPts val="0"/>
              </a:spcBef>
              <a:spcAft>
                <a:spcPts val="600"/>
              </a:spcAft>
              <a:buNone/>
            </a:pPr>
            <a:r>
              <a:rPr lang="en-US" sz="2200" dirty="0">
                <a:highlight>
                  <a:srgbClr val="FFFF00"/>
                </a:highlight>
              </a:rPr>
              <a:t>These types of incidents are preventable!</a:t>
            </a:r>
          </a:p>
        </p:txBody>
      </p:sp>
      <p:sp>
        <p:nvSpPr>
          <p:cNvPr id="4" name="Rectangle: Rounded Corners 3">
            <a:extLst>
              <a:ext uri="{FF2B5EF4-FFF2-40B4-BE49-F238E27FC236}">
                <a16:creationId xmlns:a16="http://schemas.microsoft.com/office/drawing/2014/main" id="{9DA2CBC8-D6F9-D8BA-98A3-964FB9287A18}"/>
              </a:ext>
            </a:extLst>
          </p:cNvPr>
          <p:cNvSpPr/>
          <p:nvPr/>
        </p:nvSpPr>
        <p:spPr>
          <a:xfrm>
            <a:off x="838200" y="4710022"/>
            <a:ext cx="10515600" cy="1739514"/>
          </a:xfrm>
          <a:prstGeom prst="round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5000"/>
              </a:lnSpc>
              <a:spcBef>
                <a:spcPts val="0"/>
              </a:spcBef>
              <a:spcAft>
                <a:spcPts val="600"/>
              </a:spcAft>
            </a:pPr>
            <a:r>
              <a:rPr lang="en-US" sz="1900" b="1" dirty="0">
                <a:solidFill>
                  <a:schemeClr val="tx1"/>
                </a:solidFill>
              </a:rPr>
              <a:t>BEFORE testing, verify accommodations and designated supports are provided</a:t>
            </a:r>
          </a:p>
          <a:p>
            <a:pPr marL="342900" lvl="1" indent="-342900">
              <a:lnSpc>
                <a:spcPct val="105000"/>
              </a:lnSpc>
              <a:spcBef>
                <a:spcPts val="0"/>
              </a:spcBef>
              <a:spcAft>
                <a:spcPts val="600"/>
              </a:spcAft>
              <a:buFont typeface="Courier New" panose="02070309020205020404" pitchFamily="49" charset="0"/>
              <a:buChar char="o"/>
            </a:pPr>
            <a:r>
              <a:rPr lang="en-US" sz="1900" b="1" dirty="0">
                <a:solidFill>
                  <a:schemeClr val="tx1"/>
                </a:solidFill>
              </a:rPr>
              <a:t>Online/Presentation:</a:t>
            </a:r>
            <a:r>
              <a:rPr lang="en-US" sz="1900" dirty="0">
                <a:solidFill>
                  <a:schemeClr val="tx1"/>
                </a:solidFill>
              </a:rPr>
              <a:t> Test ticket will indicate the pre-selected accommodation(s) or designated support. The student’s welcome screen (after login) will also specify the accommodated test form.</a:t>
            </a:r>
          </a:p>
          <a:p>
            <a:pPr marL="342900" lvl="1" indent="-342900">
              <a:lnSpc>
                <a:spcPct val="105000"/>
              </a:lnSpc>
              <a:spcBef>
                <a:spcPts val="0"/>
              </a:spcBef>
              <a:spcAft>
                <a:spcPts val="600"/>
              </a:spcAft>
              <a:buFont typeface="Courier New" panose="02070309020205020404" pitchFamily="49" charset="0"/>
              <a:buChar char="o"/>
            </a:pPr>
            <a:r>
              <a:rPr lang="en-US" sz="1900" b="1" dirty="0">
                <a:solidFill>
                  <a:schemeClr val="tx1"/>
                </a:solidFill>
              </a:rPr>
              <a:t>Non-embedded:</a:t>
            </a:r>
            <a:r>
              <a:rPr lang="en-US" sz="1900" dirty="0">
                <a:solidFill>
                  <a:schemeClr val="tx1"/>
                </a:solidFill>
              </a:rPr>
              <a:t> List accommodations students will use and provide information and materials to test administrator.</a:t>
            </a:r>
          </a:p>
        </p:txBody>
      </p:sp>
      <p:sp>
        <p:nvSpPr>
          <p:cNvPr id="7" name="TextBox 6">
            <a:extLst>
              <a:ext uri="{FF2B5EF4-FFF2-40B4-BE49-F238E27FC236}">
                <a16:creationId xmlns:a16="http://schemas.microsoft.com/office/drawing/2014/main" id="{299CE5CE-A11A-9622-02E6-99AAB605E5F4}"/>
              </a:ext>
            </a:extLst>
          </p:cNvPr>
          <p:cNvSpPr txBox="1"/>
          <p:nvPr/>
        </p:nvSpPr>
        <p:spPr>
          <a:xfrm>
            <a:off x="9088583" y="1315748"/>
            <a:ext cx="2535380" cy="1914370"/>
          </a:xfrm>
          <a:prstGeom prst="rect">
            <a:avLst/>
          </a:prstGeom>
          <a:noFill/>
        </p:spPr>
        <p:txBody>
          <a:bodyPr wrap="square">
            <a:spAutoFit/>
          </a:bodyPr>
          <a:lstStyle/>
          <a:p>
            <a:pPr marL="0" lvl="1" indent="0">
              <a:lnSpc>
                <a:spcPct val="120000"/>
              </a:lnSpc>
              <a:spcBef>
                <a:spcPts val="0"/>
              </a:spcBef>
              <a:buNone/>
            </a:pPr>
            <a:r>
              <a:rPr lang="en-US" sz="2000" b="1" dirty="0">
                <a:solidFill>
                  <a:srgbClr val="A50021"/>
                </a:solidFill>
              </a:rPr>
              <a:t>DOCUMENTATION will be requested (time-stamps, statements from testing staff, explanation of error)</a:t>
            </a:r>
            <a:r>
              <a:rPr lang="en-US" sz="2000" dirty="0">
                <a:solidFill>
                  <a:srgbClr val="A50021"/>
                </a:solidFill>
              </a:rPr>
              <a:t>.</a:t>
            </a:r>
          </a:p>
        </p:txBody>
      </p:sp>
    </p:spTree>
    <p:extLst>
      <p:ext uri="{BB962C8B-B14F-4D97-AF65-F5344CB8AC3E}">
        <p14:creationId xmlns:p14="http://schemas.microsoft.com/office/powerpoint/2010/main" val="3580255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b="1" dirty="0"/>
              <a:t>Emergencies</a:t>
            </a:r>
            <a:endParaRPr lang="en-US" sz="2400" dirty="0"/>
          </a:p>
        </p:txBody>
      </p:sp>
      <p:sp>
        <p:nvSpPr>
          <p:cNvPr id="3" name="Content Placeholder 2"/>
          <p:cNvSpPr>
            <a:spLocks noGrp="1"/>
          </p:cNvSpPr>
          <p:nvPr>
            <p:ph idx="1"/>
          </p:nvPr>
        </p:nvSpPr>
        <p:spPr>
          <a:xfrm>
            <a:off x="838200" y="1253331"/>
            <a:ext cx="8098765" cy="4681643"/>
          </a:xfrm>
        </p:spPr>
        <p:txBody>
          <a:bodyPr>
            <a:noAutofit/>
          </a:bodyPr>
          <a:lstStyle/>
          <a:p>
            <a:pPr marL="0" indent="0">
              <a:spcBef>
                <a:spcPts val="0"/>
              </a:spcBef>
              <a:buNone/>
            </a:pPr>
            <a:r>
              <a:rPr lang="en-US" b="1" dirty="0">
                <a:solidFill>
                  <a:schemeClr val="accent5">
                    <a:lumMod val="50000"/>
                  </a:schemeClr>
                </a:solidFill>
              </a:rPr>
              <a:t>Evacuations, lock-downs, technical issues:</a:t>
            </a:r>
          </a:p>
          <a:p>
            <a:pPr lvl="1">
              <a:spcBef>
                <a:spcPts val="0"/>
              </a:spcBef>
              <a:spcAft>
                <a:spcPts val="1200"/>
              </a:spcAft>
            </a:pPr>
            <a:r>
              <a:rPr lang="en-US" sz="2200" dirty="0"/>
              <a:t>Continue supervision; </a:t>
            </a:r>
            <a:r>
              <a:rPr lang="en-US" sz="2200" b="1" dirty="0"/>
              <a:t>students may not access personal items</a:t>
            </a:r>
            <a:r>
              <a:rPr lang="en-US" sz="2200" dirty="0"/>
              <a:t>.</a:t>
            </a:r>
          </a:p>
          <a:p>
            <a:pPr lvl="1">
              <a:spcBef>
                <a:spcPts val="0"/>
              </a:spcBef>
              <a:spcAft>
                <a:spcPts val="1200"/>
              </a:spcAft>
            </a:pPr>
            <a:r>
              <a:rPr lang="en-US" sz="2200" dirty="0"/>
              <a:t>When testing resumes, students must not re-view items (same for online/paper administrations); test administrators/proctors will circulate and closely monitor students.</a:t>
            </a:r>
          </a:p>
          <a:p>
            <a:pPr marL="0" indent="0">
              <a:spcBef>
                <a:spcPts val="1800"/>
              </a:spcBef>
              <a:buNone/>
            </a:pPr>
            <a:r>
              <a:rPr lang="en-US" b="1" dirty="0">
                <a:solidFill>
                  <a:schemeClr val="accent5">
                    <a:lumMod val="50000"/>
                  </a:schemeClr>
                </a:solidFill>
              </a:rPr>
              <a:t>Student becomes ill during testing </a:t>
            </a:r>
            <a:r>
              <a:rPr lang="en-US" dirty="0">
                <a:solidFill>
                  <a:schemeClr val="accent5">
                    <a:lumMod val="50000"/>
                  </a:schemeClr>
                </a:solidFill>
              </a:rPr>
              <a:t>(“fixed-form” ELA PT, Math PT, Science, paper administrations):</a:t>
            </a:r>
          </a:p>
          <a:p>
            <a:pPr lvl="1">
              <a:spcBef>
                <a:spcPts val="0"/>
              </a:spcBef>
              <a:spcAft>
                <a:spcPts val="1200"/>
              </a:spcAft>
            </a:pPr>
            <a:r>
              <a:rPr lang="en-US" sz="2200" dirty="0"/>
              <a:t>If a student becomes ill during testing, the decision to unlock a test or allow the student to resume the test is made on a case-by case basis.</a:t>
            </a:r>
            <a:endParaRPr lang="en-US" sz="2400" dirty="0"/>
          </a:p>
        </p:txBody>
      </p:sp>
      <p:sp>
        <p:nvSpPr>
          <p:cNvPr id="6" name="TextBox 5">
            <a:extLst>
              <a:ext uri="{FF2B5EF4-FFF2-40B4-BE49-F238E27FC236}">
                <a16:creationId xmlns:a16="http://schemas.microsoft.com/office/drawing/2014/main" id="{AE420363-E16D-72AE-1D12-7CDB85740552}"/>
              </a:ext>
            </a:extLst>
          </p:cNvPr>
          <p:cNvSpPr txBox="1"/>
          <p:nvPr/>
        </p:nvSpPr>
        <p:spPr>
          <a:xfrm>
            <a:off x="9088583" y="1315748"/>
            <a:ext cx="2535380" cy="2283702"/>
          </a:xfrm>
          <a:prstGeom prst="rect">
            <a:avLst/>
          </a:prstGeom>
          <a:noFill/>
        </p:spPr>
        <p:txBody>
          <a:bodyPr wrap="square">
            <a:spAutoFit/>
          </a:bodyPr>
          <a:lstStyle/>
          <a:p>
            <a:pPr marL="0" lvl="1" indent="0">
              <a:lnSpc>
                <a:spcPct val="120000"/>
              </a:lnSpc>
              <a:spcBef>
                <a:spcPts val="0"/>
              </a:spcBef>
              <a:buNone/>
            </a:pPr>
            <a:r>
              <a:rPr lang="en-US" sz="2000" b="1" dirty="0">
                <a:solidFill>
                  <a:srgbClr val="A50021"/>
                </a:solidFill>
              </a:rPr>
              <a:t>DOCUMENTATION will be requested (time-stamps, statements from testing staff, details of procedures followed).</a:t>
            </a:r>
          </a:p>
        </p:txBody>
      </p:sp>
    </p:spTree>
    <p:extLst>
      <p:ext uri="{BB962C8B-B14F-4D97-AF65-F5344CB8AC3E}">
        <p14:creationId xmlns:p14="http://schemas.microsoft.com/office/powerpoint/2010/main" val="1538347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62054-E827-845F-F1AC-34373B0A496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5C1CE1-DEDF-7F46-F57E-2987435F809C}"/>
              </a:ext>
            </a:extLst>
          </p:cNvPr>
          <p:cNvSpPr>
            <a:spLocks noGrp="1"/>
          </p:cNvSpPr>
          <p:nvPr>
            <p:ph type="ctrTitle"/>
          </p:nvPr>
        </p:nvSpPr>
        <p:spPr/>
        <p:txBody>
          <a:bodyPr>
            <a:normAutofit fontScale="90000"/>
          </a:bodyPr>
          <a:lstStyle/>
          <a:p>
            <a:r>
              <a:rPr lang="en-US" dirty="0"/>
              <a:t>Science</a:t>
            </a:r>
            <a:br>
              <a:rPr lang="en-US" dirty="0"/>
            </a:br>
            <a:r>
              <a:rPr lang="en-US" sz="3600" b="0" i="1" dirty="0"/>
              <a:t>Grades 5, 8, &amp; High School</a:t>
            </a:r>
            <a:br>
              <a:rPr lang="en-US" dirty="0"/>
            </a:br>
            <a:br>
              <a:rPr lang="en-US" dirty="0"/>
            </a:br>
            <a:r>
              <a:rPr lang="en-US" dirty="0"/>
              <a:t>Smarter Balanced Summative</a:t>
            </a:r>
            <a:br>
              <a:rPr lang="en-US" dirty="0"/>
            </a:br>
            <a:r>
              <a:rPr lang="en-US" sz="3600" b="0" i="1" dirty="0"/>
              <a:t>Grades 3-8</a:t>
            </a:r>
          </a:p>
        </p:txBody>
      </p:sp>
      <p:sp>
        <p:nvSpPr>
          <p:cNvPr id="3" name="TextBox 2">
            <a:extLst>
              <a:ext uri="{FF2B5EF4-FFF2-40B4-BE49-F238E27FC236}">
                <a16:creationId xmlns:a16="http://schemas.microsoft.com/office/drawing/2014/main" id="{D54B719F-B92D-C78F-6849-21E94A9C089E}"/>
              </a:ext>
            </a:extLst>
          </p:cNvPr>
          <p:cNvSpPr txBox="1"/>
          <p:nvPr/>
        </p:nvSpPr>
        <p:spPr>
          <a:xfrm>
            <a:off x="0" y="1100673"/>
            <a:ext cx="12191999" cy="707886"/>
          </a:xfrm>
          <a:prstGeom prst="rect">
            <a:avLst/>
          </a:prstGeom>
          <a:noFill/>
        </p:spPr>
        <p:txBody>
          <a:bodyPr wrap="square">
            <a:spAutoFit/>
          </a:bodyPr>
          <a:lstStyle/>
          <a:p>
            <a:pPr algn="ctr"/>
            <a:r>
              <a:rPr lang="en-US" sz="4000" dirty="0"/>
              <a:t>General Nevada Assessments</a:t>
            </a:r>
          </a:p>
        </p:txBody>
      </p:sp>
    </p:spTree>
    <p:extLst>
      <p:ext uri="{BB962C8B-B14F-4D97-AF65-F5344CB8AC3E}">
        <p14:creationId xmlns:p14="http://schemas.microsoft.com/office/powerpoint/2010/main" val="92678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3"/>
          </p:nvPr>
        </p:nvSpPr>
        <p:spPr>
          <a:xfrm>
            <a:off x="4579402" y="1310640"/>
            <a:ext cx="6807466" cy="5058825"/>
          </a:xfrm>
        </p:spPr>
        <p:txBody>
          <a:bodyPr>
            <a:noAutofit/>
          </a:bodyPr>
          <a:lstStyle/>
          <a:p>
            <a:pPr marL="0" indent="0">
              <a:lnSpc>
                <a:spcPct val="105000"/>
              </a:lnSpc>
              <a:spcBef>
                <a:spcPts val="0"/>
              </a:spcBef>
              <a:buNone/>
            </a:pPr>
            <a:r>
              <a:rPr lang="en-US" sz="2200" b="1" dirty="0"/>
              <a:t>Student Device Check</a:t>
            </a:r>
            <a:r>
              <a:rPr lang="en-US" sz="2200" dirty="0"/>
              <a:t>…on a student computer used for testing, look for the DRC INSIGHT application. This is the secure browser students will use to take the assessments.</a:t>
            </a:r>
          </a:p>
          <a:p>
            <a:pPr marL="0" indent="0">
              <a:lnSpc>
                <a:spcPct val="105000"/>
              </a:lnSpc>
              <a:spcBef>
                <a:spcPts val="0"/>
              </a:spcBef>
              <a:spcAft>
                <a:spcPts val="600"/>
              </a:spcAft>
              <a:buNone/>
            </a:pPr>
            <a:r>
              <a:rPr lang="en-US" sz="2200" dirty="0"/>
              <a:t>1._Launch DRC INSIGHT testing browser</a:t>
            </a:r>
          </a:p>
          <a:p>
            <a:pPr marL="0" indent="0">
              <a:lnSpc>
                <a:spcPct val="105000"/>
              </a:lnSpc>
              <a:spcBef>
                <a:spcPts val="0"/>
              </a:spcBef>
              <a:spcAft>
                <a:spcPts val="600"/>
              </a:spcAft>
              <a:buNone/>
            </a:pPr>
            <a:r>
              <a:rPr lang="en-US" sz="2200" dirty="0"/>
              <a:t>2._Select “Nevada” (opens to DRC INSIGHT Landing Page)</a:t>
            </a:r>
          </a:p>
          <a:p>
            <a:pPr marL="0" indent="0">
              <a:lnSpc>
                <a:spcPct val="105000"/>
              </a:lnSpc>
              <a:spcBef>
                <a:spcPts val="0"/>
              </a:spcBef>
              <a:spcAft>
                <a:spcPts val="600"/>
              </a:spcAft>
              <a:buNone/>
            </a:pPr>
            <a:r>
              <a:rPr lang="en-US" sz="2200" dirty="0"/>
              <a:t>3._Select administration: Summative or Science</a:t>
            </a:r>
          </a:p>
          <a:p>
            <a:pPr marL="690563" indent="-346075">
              <a:lnSpc>
                <a:spcPct val="105000"/>
              </a:lnSpc>
              <a:spcBef>
                <a:spcPts val="0"/>
              </a:spcBef>
              <a:spcAft>
                <a:spcPts val="600"/>
              </a:spcAft>
              <a:buFont typeface="Courier New" panose="02070309020205020404" pitchFamily="49" charset="0"/>
              <a:buChar char="o"/>
            </a:pPr>
            <a:r>
              <a:rPr lang="en-US" sz="2200" b="1" dirty="0">
                <a:solidFill>
                  <a:schemeClr val="accent5">
                    <a:lumMod val="75000"/>
                  </a:schemeClr>
                </a:solidFill>
              </a:rPr>
              <a:t>Summative</a:t>
            </a:r>
            <a:r>
              <a:rPr lang="en-US" sz="2200" dirty="0"/>
              <a:t> &gt;&gt; select “Online Tools Training”, subject (ELA or Math), grade level 3-5 or 6-8</a:t>
            </a:r>
          </a:p>
          <a:p>
            <a:pPr marL="690563" indent="-346075">
              <a:lnSpc>
                <a:spcPct val="105000"/>
              </a:lnSpc>
              <a:spcBef>
                <a:spcPts val="0"/>
              </a:spcBef>
              <a:spcAft>
                <a:spcPts val="600"/>
              </a:spcAft>
              <a:buFont typeface="Courier New" panose="02070309020205020404" pitchFamily="49" charset="0"/>
              <a:buChar char="o"/>
            </a:pPr>
            <a:r>
              <a:rPr lang="en-US" sz="2200" b="1" dirty="0">
                <a:solidFill>
                  <a:schemeClr val="accent5">
                    <a:lumMod val="75000"/>
                  </a:schemeClr>
                </a:solidFill>
              </a:rPr>
              <a:t>Science</a:t>
            </a:r>
            <a:r>
              <a:rPr lang="en-US" sz="2200" dirty="0"/>
              <a:t> &gt;&gt; select “Online Tools Training”, subject (Science), grade 5, 8, or HS</a:t>
            </a:r>
          </a:p>
          <a:p>
            <a:pPr marL="0" indent="0">
              <a:lnSpc>
                <a:spcPct val="105000"/>
              </a:lnSpc>
              <a:spcBef>
                <a:spcPts val="0"/>
              </a:spcBef>
              <a:spcAft>
                <a:spcPts val="600"/>
              </a:spcAft>
              <a:buNone/>
            </a:pPr>
            <a:r>
              <a:rPr lang="en-US" sz="2200" dirty="0"/>
              <a:t>4._Document and report error messages and associated device tag/identifier.</a:t>
            </a:r>
          </a:p>
        </p:txBody>
      </p:sp>
      <p:sp>
        <p:nvSpPr>
          <p:cNvPr id="5" name="Title 4"/>
          <p:cNvSpPr>
            <a:spLocks noGrp="1"/>
          </p:cNvSpPr>
          <p:nvPr>
            <p:ph type="title"/>
          </p:nvPr>
        </p:nvSpPr>
        <p:spPr/>
        <p:txBody>
          <a:bodyPr/>
          <a:lstStyle/>
          <a:p>
            <a:r>
              <a:rPr lang="en-US" dirty="0"/>
              <a:t>BEFORE</a:t>
            </a:r>
            <a:br>
              <a:rPr lang="en-US" dirty="0"/>
            </a:br>
            <a:br>
              <a:rPr lang="en-US" dirty="0"/>
            </a:br>
            <a:r>
              <a:rPr lang="en-US" dirty="0"/>
              <a:t>Student Testing Device Check</a:t>
            </a:r>
          </a:p>
        </p:txBody>
      </p:sp>
      <p:pic>
        <p:nvPicPr>
          <p:cNvPr id="3" name="Picture 2">
            <a:extLst>
              <a:ext uri="{FF2B5EF4-FFF2-40B4-BE49-F238E27FC236}">
                <a16:creationId xmlns:a16="http://schemas.microsoft.com/office/drawing/2014/main" id="{813B82DD-D0EB-D2E9-C9A7-F46E315A3D2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35897" y="4460248"/>
            <a:ext cx="1078703" cy="1078703"/>
          </a:xfrm>
          <a:prstGeom prst="rect">
            <a:avLst/>
          </a:prstGeom>
          <a:effectLst>
            <a:glow rad="101600">
              <a:schemeClr val="accent3">
                <a:satMod val="175000"/>
                <a:alpha val="40000"/>
              </a:schemeClr>
            </a:glow>
          </a:effectLst>
        </p:spPr>
      </p:pic>
      <p:sp>
        <p:nvSpPr>
          <p:cNvPr id="2" name="TextBox 1">
            <a:extLst>
              <a:ext uri="{FF2B5EF4-FFF2-40B4-BE49-F238E27FC236}">
                <a16:creationId xmlns:a16="http://schemas.microsoft.com/office/drawing/2014/main" id="{571C409B-AA77-0427-3FA0-DDA3D320D8DB}"/>
              </a:ext>
            </a:extLst>
          </p:cNvPr>
          <p:cNvSpPr txBox="1"/>
          <p:nvPr/>
        </p:nvSpPr>
        <p:spPr>
          <a:xfrm>
            <a:off x="4266541" y="434729"/>
            <a:ext cx="7261884" cy="662233"/>
          </a:xfrm>
          <a:prstGeom prst="rect">
            <a:avLst/>
          </a:prstGeom>
          <a:noFill/>
        </p:spPr>
        <p:txBody>
          <a:bodyPr wrap="square">
            <a:spAutoFit/>
          </a:bodyPr>
          <a:lstStyle/>
          <a:p>
            <a:pPr>
              <a:lnSpc>
                <a:spcPct val="105000"/>
              </a:lnSpc>
              <a:spcBef>
                <a:spcPts val="600"/>
              </a:spcBef>
            </a:pPr>
            <a:r>
              <a:rPr lang="en-US" b="1" dirty="0">
                <a:solidFill>
                  <a:srgbClr val="A50021"/>
                </a:solidFill>
              </a:rPr>
              <a:t>COS Service Device (“server”) must be powered on and connecting to internet</a:t>
            </a:r>
            <a:r>
              <a:rPr lang="en-US" dirty="0">
                <a:solidFill>
                  <a:srgbClr val="A50021"/>
                </a:solidFill>
              </a:rPr>
              <a:t>. Check regularly and restart periodically to ensure device “health”.</a:t>
            </a:r>
          </a:p>
        </p:txBody>
      </p:sp>
    </p:spTree>
    <p:extLst>
      <p:ext uri="{BB962C8B-B14F-4D97-AF65-F5344CB8AC3E}">
        <p14:creationId xmlns:p14="http://schemas.microsoft.com/office/powerpoint/2010/main" val="1940484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AEE866-9CC1-4247-92B2-AD3BEE25CCE8}"/>
              </a:ext>
            </a:extLst>
          </p:cNvPr>
          <p:cNvSpPr>
            <a:spLocks noGrp="1"/>
          </p:cNvSpPr>
          <p:nvPr>
            <p:ph type="title"/>
          </p:nvPr>
        </p:nvSpPr>
        <p:spPr>
          <a:xfrm>
            <a:off x="663575" y="569891"/>
            <a:ext cx="3375026" cy="729862"/>
          </a:xfrm>
        </p:spPr>
        <p:txBody>
          <a:bodyPr/>
          <a:lstStyle/>
          <a:p>
            <a:r>
              <a:rPr lang="en-US" dirty="0"/>
              <a:t>Testing Staff</a:t>
            </a:r>
            <a:br>
              <a:rPr lang="en-US" dirty="0"/>
            </a:br>
            <a:r>
              <a:rPr lang="en-US" dirty="0"/>
              <a:t>Key Dates – 2025</a:t>
            </a:r>
          </a:p>
        </p:txBody>
      </p:sp>
      <p:graphicFrame>
        <p:nvGraphicFramePr>
          <p:cNvPr id="9" name="Content Placeholder 6">
            <a:extLst>
              <a:ext uri="{FF2B5EF4-FFF2-40B4-BE49-F238E27FC236}">
                <a16:creationId xmlns:a16="http://schemas.microsoft.com/office/drawing/2014/main" id="{DE808836-663B-0C5D-4077-96068DFEAB9B}"/>
              </a:ext>
            </a:extLst>
          </p:cNvPr>
          <p:cNvGraphicFramePr>
            <a:graphicFrameLocks/>
          </p:cNvGraphicFramePr>
          <p:nvPr>
            <p:extLst>
              <p:ext uri="{D42A27DB-BD31-4B8C-83A1-F6EECF244321}">
                <p14:modId xmlns:p14="http://schemas.microsoft.com/office/powerpoint/2010/main" val="649035199"/>
              </p:ext>
            </p:extLst>
          </p:nvPr>
        </p:nvGraphicFramePr>
        <p:xfrm>
          <a:off x="732587" y="1432015"/>
          <a:ext cx="10619777" cy="5122770"/>
        </p:xfrm>
        <a:graphic>
          <a:graphicData uri="http://schemas.openxmlformats.org/drawingml/2006/table">
            <a:tbl>
              <a:tblPr>
                <a:tableStyleId>{0505E3EF-67EA-436B-97B2-0124C06EBD24}</a:tableStyleId>
              </a:tblPr>
              <a:tblGrid>
                <a:gridCol w="2338417">
                  <a:extLst>
                    <a:ext uri="{9D8B030D-6E8A-4147-A177-3AD203B41FA5}">
                      <a16:colId xmlns:a16="http://schemas.microsoft.com/office/drawing/2014/main" val="1213707994"/>
                    </a:ext>
                  </a:extLst>
                </a:gridCol>
                <a:gridCol w="8281360">
                  <a:extLst>
                    <a:ext uri="{9D8B030D-6E8A-4147-A177-3AD203B41FA5}">
                      <a16:colId xmlns:a16="http://schemas.microsoft.com/office/drawing/2014/main" val="4000221643"/>
                    </a:ext>
                  </a:extLst>
                </a:gridCol>
              </a:tblGrid>
              <a:tr h="320876">
                <a:tc>
                  <a:txBody>
                    <a:bodyPr/>
                    <a:lstStyle/>
                    <a:p>
                      <a:pPr marL="0" marR="0" algn="ctr">
                        <a:lnSpc>
                          <a:spcPct val="100000"/>
                        </a:lnSpc>
                        <a:spcBef>
                          <a:spcPts val="0"/>
                        </a:spcBef>
                        <a:spcAft>
                          <a:spcPts val="0"/>
                        </a:spcAft>
                      </a:pPr>
                      <a:r>
                        <a:rPr lang="en-US" sz="2200" b="1" dirty="0">
                          <a:solidFill>
                            <a:schemeClr val="tx1"/>
                          </a:solidFill>
                          <a:effectLst/>
                        </a:rPr>
                        <a:t>Date(s)</a:t>
                      </a:r>
                      <a:endParaRPr lang="en-US" sz="2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lnSpc>
                          <a:spcPct val="100000"/>
                        </a:lnSpc>
                        <a:spcBef>
                          <a:spcPts val="0"/>
                        </a:spcBef>
                        <a:spcAft>
                          <a:spcPts val="0"/>
                        </a:spcAft>
                      </a:pPr>
                      <a:r>
                        <a:rPr lang="en-US" sz="2200" b="1" dirty="0">
                          <a:solidFill>
                            <a:schemeClr val="tx1"/>
                          </a:solidFill>
                          <a:effectLst/>
                        </a:rPr>
                        <a:t>Details for WCSD</a:t>
                      </a:r>
                      <a:endParaRPr lang="en-US" sz="2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880209352"/>
                  </a:ext>
                </a:extLst>
              </a:tr>
              <a:tr h="1346768">
                <a:tc>
                  <a:txBody>
                    <a:bodyPr/>
                    <a:lstStyle/>
                    <a:p>
                      <a:pPr marL="0" marR="0" algn="ctr">
                        <a:lnSpc>
                          <a:spcPct val="100000"/>
                        </a:lnSpc>
                        <a:spcBef>
                          <a:spcPts val="0"/>
                        </a:spcBef>
                        <a:spcAft>
                          <a:spcPts val="0"/>
                        </a:spcAft>
                      </a:pPr>
                      <a:r>
                        <a:rPr lang="en-US" sz="1900" b="1" dirty="0">
                          <a:solidFill>
                            <a:schemeClr val="tx1"/>
                          </a:solidFill>
                          <a:effectLst/>
                        </a:rPr>
                        <a:t>February 19-prior to testing</a:t>
                      </a:r>
                      <a:endParaRPr lang="en-US" sz="19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342900" marR="0" indent="-342900" algn="l">
                        <a:lnSpc>
                          <a:spcPct val="100000"/>
                        </a:lnSpc>
                        <a:spcBef>
                          <a:spcPts val="0"/>
                        </a:spcBef>
                        <a:spcAft>
                          <a:spcPts val="0"/>
                        </a:spcAft>
                        <a:buFont typeface="Arial" panose="020B0604020202020204" pitchFamily="34" charset="0"/>
                        <a:buChar char="•"/>
                      </a:pPr>
                      <a:r>
                        <a:rPr lang="en-US" sz="1900" dirty="0">
                          <a:solidFill>
                            <a:schemeClr val="tx1"/>
                          </a:solidFill>
                          <a:effectLst/>
                        </a:rPr>
                        <a:t>Preview manuals and accommodations/designated supports protocols Participate in training led by the school principal or school test coordinator</a:t>
                      </a:r>
                    </a:p>
                    <a:p>
                      <a:pPr marL="342900" marR="0" indent="-342900" algn="l">
                        <a:lnSpc>
                          <a:spcPct val="100000"/>
                        </a:lnSpc>
                        <a:spcBef>
                          <a:spcPts val="0"/>
                        </a:spcBef>
                        <a:spcAft>
                          <a:spcPts val="0"/>
                        </a:spcAft>
                        <a:buFont typeface="Arial" panose="020B0604020202020204" pitchFamily="34" charset="0"/>
                        <a:buChar char="•"/>
                      </a:pPr>
                      <a:r>
                        <a:rPr lang="en-US" sz="1900" b="1" dirty="0">
                          <a:solidFill>
                            <a:srgbClr val="8A001A"/>
                          </a:solidFill>
                          <a:effectLst/>
                          <a:latin typeface="+mn-lt"/>
                          <a:ea typeface="Calibri" panose="020F0502020204030204" pitchFamily="34" charset="0"/>
                          <a:cs typeface="Times New Roman" panose="02020603050405020304" pitchFamily="18" charset="0"/>
                        </a:rPr>
                        <a:t>NAA Test Administrators </a:t>
                      </a:r>
                      <a:r>
                        <a:rPr lang="en-US" sz="1900" dirty="0">
                          <a:solidFill>
                            <a:schemeClr val="tx1"/>
                          </a:solidFill>
                          <a:effectLst/>
                          <a:latin typeface="+mn-lt"/>
                          <a:ea typeface="Calibri" panose="020F0502020204030204" pitchFamily="34" charset="0"/>
                          <a:cs typeface="Times New Roman" panose="02020603050405020304" pitchFamily="18" charset="0"/>
                        </a:rPr>
                        <a:t>complete mandatory on-demand training module (register in </a:t>
                      </a:r>
                      <a:r>
                        <a:rPr lang="en-US" sz="1900" dirty="0" err="1">
                          <a:solidFill>
                            <a:schemeClr val="tx1"/>
                          </a:solidFill>
                          <a:effectLst/>
                          <a:latin typeface="+mn-lt"/>
                          <a:ea typeface="Calibri" panose="020F0502020204030204" pitchFamily="34" charset="0"/>
                          <a:cs typeface="Times New Roman" panose="02020603050405020304" pitchFamily="18" charset="0"/>
                        </a:rPr>
                        <a:t>MyPGS</a:t>
                      </a:r>
                      <a:r>
                        <a:rPr lang="en-US" sz="1900" dirty="0">
                          <a:solidFill>
                            <a:schemeClr val="tx1"/>
                          </a:solidFill>
                          <a:effectLst/>
                          <a:latin typeface="+mn-lt"/>
                          <a:ea typeface="Calibri" panose="020F0502020204030204" pitchFamily="34" charset="0"/>
                          <a:cs typeface="Times New Roman" panose="02020603050405020304" pitchFamily="18" charset="0"/>
                        </a:rPr>
                        <a:t>)</a:t>
                      </a:r>
                    </a:p>
                  </a:txBody>
                  <a:tcPr marL="68580" marR="68580" marT="0" marB="0">
                    <a:solidFill>
                      <a:schemeClr val="bg1"/>
                    </a:solidFill>
                  </a:tcPr>
                </a:tc>
                <a:extLst>
                  <a:ext uri="{0D108BD9-81ED-4DB2-BD59-A6C34878D82A}">
                    <a16:rowId xmlns:a16="http://schemas.microsoft.com/office/drawing/2014/main" val="1836296432"/>
                  </a:ext>
                </a:extLst>
              </a:tr>
              <a:tr h="1043868">
                <a:tc>
                  <a:txBody>
                    <a:bodyPr/>
                    <a:lstStyle/>
                    <a:p>
                      <a:pPr marL="0" marR="0" algn="ctr">
                        <a:lnSpc>
                          <a:spcPct val="100000"/>
                        </a:lnSpc>
                        <a:spcBef>
                          <a:spcPts val="0"/>
                        </a:spcBef>
                        <a:spcAft>
                          <a:spcPts val="0"/>
                        </a:spcAft>
                      </a:pPr>
                      <a:r>
                        <a:rPr lang="en-US" sz="1900" b="1" dirty="0">
                          <a:solidFill>
                            <a:srgbClr val="990000"/>
                          </a:solidFill>
                          <a:effectLst/>
                        </a:rPr>
                        <a:t>NAA: February 25</a:t>
                      </a:r>
                    </a:p>
                  </a:txBody>
                  <a:tcPr marL="68580" marR="68580" marT="0" marB="0"/>
                </a:tc>
                <a:tc>
                  <a:txBody>
                    <a:bodyPr/>
                    <a:lstStyle/>
                    <a:p>
                      <a:pPr marL="342900" marR="0" indent="-342900" algn="l">
                        <a:lnSpc>
                          <a:spcPct val="100000"/>
                        </a:lnSpc>
                        <a:spcBef>
                          <a:spcPts val="0"/>
                        </a:spcBef>
                        <a:spcAft>
                          <a:spcPts val="0"/>
                        </a:spcAft>
                        <a:buFont typeface="Arial" panose="020B0604020202020204" pitchFamily="34" charset="0"/>
                        <a:buChar char="•"/>
                      </a:pPr>
                      <a:r>
                        <a:rPr lang="en-US" sz="1900" dirty="0">
                          <a:solidFill>
                            <a:schemeClr val="tx1"/>
                          </a:solidFill>
                          <a:effectLst/>
                        </a:rPr>
                        <a:t>Receive NAA pre-ID secure test materials (initial orders)</a:t>
                      </a:r>
                    </a:p>
                    <a:p>
                      <a:pPr marL="342900" marR="0" indent="-342900" algn="l">
                        <a:lnSpc>
                          <a:spcPct val="100000"/>
                        </a:lnSpc>
                        <a:spcBef>
                          <a:spcPts val="0"/>
                        </a:spcBef>
                        <a:spcAft>
                          <a:spcPts val="0"/>
                        </a:spcAft>
                        <a:buFont typeface="Arial" panose="020B0604020202020204" pitchFamily="34" charset="0"/>
                        <a:buChar char="•"/>
                      </a:pPr>
                      <a:r>
                        <a:rPr lang="en-US" sz="1900" b="1" dirty="0">
                          <a:solidFill>
                            <a:srgbClr val="8A001A"/>
                          </a:solidFill>
                          <a:effectLst/>
                        </a:rPr>
                        <a:t>NAA Test Administrators</a:t>
                      </a:r>
                      <a:r>
                        <a:rPr lang="en-US" sz="1900" b="1" dirty="0">
                          <a:solidFill>
                            <a:schemeClr val="tx1"/>
                          </a:solidFill>
                          <a:effectLst/>
                        </a:rPr>
                        <a:t>,</a:t>
                      </a:r>
                      <a:r>
                        <a:rPr lang="en-US" sz="1900" b="1" dirty="0">
                          <a:solidFill>
                            <a:srgbClr val="8A001A"/>
                          </a:solidFill>
                          <a:effectLst/>
                        </a:rPr>
                        <a:t> </a:t>
                      </a:r>
                      <a:r>
                        <a:rPr lang="en-US" sz="1900" b="1" dirty="0">
                          <a:solidFill>
                            <a:schemeClr val="tx1"/>
                          </a:solidFill>
                          <a:effectLst/>
                        </a:rPr>
                        <a:t>after completing training, </a:t>
                      </a:r>
                      <a:r>
                        <a:rPr lang="en-US" sz="1900" dirty="0">
                          <a:solidFill>
                            <a:schemeClr val="tx1"/>
                          </a:solidFill>
                          <a:effectLst/>
                        </a:rPr>
                        <a:t>preview grade level test kits and prepare materials for individual student</a:t>
                      </a:r>
                      <a:endParaRPr lang="en-US" sz="19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7120227"/>
                  </a:ext>
                </a:extLst>
              </a:tr>
              <a:tr h="1604378">
                <a:tc>
                  <a:txBody>
                    <a:bodyPr/>
                    <a:lstStyle/>
                    <a:p>
                      <a:pPr marL="0" marR="0" algn="ctr">
                        <a:lnSpc>
                          <a:spcPct val="100000"/>
                        </a:lnSpc>
                        <a:spcBef>
                          <a:spcPts val="0"/>
                        </a:spcBef>
                        <a:spcAft>
                          <a:spcPts val="0"/>
                        </a:spcAft>
                      </a:pPr>
                      <a:r>
                        <a:rPr lang="en-US" sz="1900" b="1" dirty="0">
                          <a:solidFill>
                            <a:schemeClr val="tx1"/>
                          </a:solidFill>
                          <a:effectLst/>
                        </a:rPr>
                        <a:t>Science, Smarter Balanced Summative: </a:t>
                      </a:r>
                    </a:p>
                    <a:p>
                      <a:pPr marL="0" marR="0" algn="ctr">
                        <a:lnSpc>
                          <a:spcPct val="100000"/>
                        </a:lnSpc>
                        <a:spcBef>
                          <a:spcPts val="0"/>
                        </a:spcBef>
                        <a:spcAft>
                          <a:spcPts val="600"/>
                        </a:spcAft>
                      </a:pPr>
                      <a:r>
                        <a:rPr lang="en-US" sz="1900" b="1" dirty="0">
                          <a:solidFill>
                            <a:schemeClr val="tx1"/>
                          </a:solidFill>
                          <a:effectLst/>
                        </a:rPr>
                        <a:t>March 11-May 2</a:t>
                      </a:r>
                    </a:p>
                    <a:p>
                      <a:pPr marL="0" marR="0" algn="ctr">
                        <a:lnSpc>
                          <a:spcPct val="100000"/>
                        </a:lnSpc>
                        <a:spcBef>
                          <a:spcPts val="0"/>
                        </a:spcBef>
                        <a:spcAft>
                          <a:spcPts val="0"/>
                        </a:spcAft>
                      </a:pPr>
                      <a:r>
                        <a:rPr lang="en-US" sz="1900" b="1" dirty="0">
                          <a:solidFill>
                            <a:srgbClr val="990000"/>
                          </a:solidFill>
                          <a:effectLst/>
                        </a:rPr>
                        <a:t>NAA only: </a:t>
                      </a:r>
                    </a:p>
                    <a:p>
                      <a:pPr marL="0" marR="0" algn="ctr">
                        <a:lnSpc>
                          <a:spcPct val="100000"/>
                        </a:lnSpc>
                        <a:spcBef>
                          <a:spcPts val="0"/>
                        </a:spcBef>
                        <a:spcAft>
                          <a:spcPts val="0"/>
                        </a:spcAft>
                      </a:pPr>
                      <a:r>
                        <a:rPr lang="en-US" sz="1900" b="1" dirty="0">
                          <a:solidFill>
                            <a:srgbClr val="990000"/>
                          </a:solidFill>
                          <a:effectLst/>
                        </a:rPr>
                        <a:t>March 11-May 6</a:t>
                      </a:r>
                    </a:p>
                  </a:txBody>
                  <a:tcPr marL="68580" marR="68580" marT="0" marB="0">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900" dirty="0">
                          <a:solidFill>
                            <a:schemeClr val="tx1"/>
                          </a:solidFill>
                          <a:effectLst/>
                        </a:rPr>
                        <a:t>Testing Window (state/district)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900" dirty="0">
                          <a:solidFill>
                            <a:schemeClr val="tx1"/>
                          </a:solidFill>
                          <a:effectLst/>
                        </a:rPr>
                        <a:t>Students may test on weekdays only (Monday-Friday)</a:t>
                      </a:r>
                      <a:endParaRPr lang="en-US" sz="1900" b="1" dirty="0">
                        <a:solidFill>
                          <a:schemeClr val="tx1"/>
                        </a:solidFill>
                        <a:effectLst/>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900" dirty="0">
                          <a:solidFill>
                            <a:schemeClr val="tx1"/>
                          </a:solidFill>
                        </a:rPr>
                        <a:t>On or before the end date: complete online and paper testing; </a:t>
                      </a:r>
                      <a:r>
                        <a:rPr lang="en-US" sz="1900" b="1" dirty="0">
                          <a:solidFill>
                            <a:schemeClr val="tx1"/>
                          </a:solidFill>
                        </a:rPr>
                        <a:t>complete </a:t>
                      </a:r>
                      <a:r>
                        <a:rPr lang="en-US" sz="1900" dirty="0">
                          <a:solidFill>
                            <a:schemeClr val="tx1"/>
                          </a:solidFill>
                        </a:rPr>
                        <a:t>transcribing of student responses into DRC INSIGHT (all paper administrations including NAA)</a:t>
                      </a:r>
                    </a:p>
                  </a:txBody>
                  <a:tcPr marL="68580" marR="68580" marT="0" marB="0">
                    <a:solidFill>
                      <a:schemeClr val="bg1"/>
                    </a:solidFill>
                  </a:tcPr>
                </a:tc>
                <a:extLst>
                  <a:ext uri="{0D108BD9-81ED-4DB2-BD59-A6C34878D82A}">
                    <a16:rowId xmlns:a16="http://schemas.microsoft.com/office/drawing/2014/main" val="1614687056"/>
                  </a:ext>
                </a:extLst>
              </a:tr>
              <a:tr h="792476">
                <a:tc>
                  <a:txBody>
                    <a:bodyPr/>
                    <a:lstStyle/>
                    <a:p>
                      <a:pPr marL="0" marR="0" algn="ctr">
                        <a:lnSpc>
                          <a:spcPct val="100000"/>
                        </a:lnSpc>
                        <a:spcBef>
                          <a:spcPts val="0"/>
                        </a:spcBef>
                        <a:spcAft>
                          <a:spcPts val="0"/>
                        </a:spcAft>
                      </a:pPr>
                      <a:r>
                        <a:rPr lang="en-US" sz="1900" b="1" dirty="0">
                          <a:solidFill>
                            <a:srgbClr val="990000"/>
                          </a:solidFill>
                          <a:effectLst/>
                        </a:rPr>
                        <a:t>NAA: </a:t>
                      </a:r>
                    </a:p>
                    <a:p>
                      <a:pPr marL="0" marR="0" algn="ctr">
                        <a:lnSpc>
                          <a:spcPct val="100000"/>
                        </a:lnSpc>
                        <a:spcBef>
                          <a:spcPts val="0"/>
                        </a:spcBef>
                        <a:spcAft>
                          <a:spcPts val="0"/>
                        </a:spcAft>
                      </a:pPr>
                      <a:r>
                        <a:rPr lang="en-US" sz="1900" b="1" dirty="0">
                          <a:solidFill>
                            <a:srgbClr val="990000"/>
                          </a:solidFill>
                          <a:effectLst/>
                        </a:rPr>
                        <a:t>No later than May 23</a:t>
                      </a:r>
                    </a:p>
                  </a:txBody>
                  <a:tcPr marL="68580" marR="68580" marT="0" marB="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900" dirty="0">
                          <a:solidFill>
                            <a:schemeClr val="tx1"/>
                          </a:solidFill>
                          <a:effectLst/>
                        </a:rPr>
                        <a:t>Package and return NAA materials and student video recordings  to DRC (UPS shipping)</a:t>
                      </a:r>
                    </a:p>
                  </a:txBody>
                  <a:tcPr marL="68580" marR="68580" marT="0" marB="0"/>
                </a:tc>
                <a:extLst>
                  <a:ext uri="{0D108BD9-81ED-4DB2-BD59-A6C34878D82A}">
                    <a16:rowId xmlns:a16="http://schemas.microsoft.com/office/drawing/2014/main" val="3019248070"/>
                  </a:ext>
                </a:extLst>
              </a:tr>
            </a:tbl>
          </a:graphicData>
        </a:graphic>
      </p:graphicFrame>
    </p:spTree>
    <p:extLst>
      <p:ext uri="{BB962C8B-B14F-4D97-AF65-F5344CB8AC3E}">
        <p14:creationId xmlns:p14="http://schemas.microsoft.com/office/powerpoint/2010/main" val="408839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4622947" y="1253331"/>
            <a:ext cx="6730854" cy="2898944"/>
          </a:xfrm>
        </p:spPr>
        <p:txBody>
          <a:bodyPr>
            <a:normAutofit/>
          </a:bodyPr>
          <a:lstStyle/>
          <a:p>
            <a:pPr>
              <a:lnSpc>
                <a:spcPct val="100000"/>
              </a:lnSpc>
              <a:spcBef>
                <a:spcPts val="0"/>
              </a:spcBef>
            </a:pPr>
            <a:r>
              <a:rPr lang="en-US" dirty="0"/>
              <a:t>OTT and Practice Tests can be accessed from any computer with the INSIGHT Test Engine installed.</a:t>
            </a:r>
          </a:p>
          <a:p>
            <a:pPr>
              <a:lnSpc>
                <a:spcPct val="100000"/>
              </a:lnSpc>
              <a:spcBef>
                <a:spcPts val="0"/>
              </a:spcBef>
            </a:pPr>
            <a:r>
              <a:rPr lang="en-US" dirty="0"/>
              <a:t>Public versions available. Copy the link below into an open browser to access the web-based test engine. </a:t>
            </a:r>
          </a:p>
          <a:p>
            <a:pPr>
              <a:spcBef>
                <a:spcPts val="0"/>
              </a:spcBef>
            </a:pPr>
            <a:r>
              <a:rPr lang="en-US" dirty="0">
                <a:hlinkClick r:id="rId3"/>
              </a:rPr>
              <a:t>https://wbte.drcedirect.com/NV/portals/nv</a:t>
            </a:r>
            <a:endParaRPr lang="en-US" dirty="0"/>
          </a:p>
        </p:txBody>
      </p:sp>
      <p:sp>
        <p:nvSpPr>
          <p:cNvPr id="2" name="Title 1"/>
          <p:cNvSpPr>
            <a:spLocks noGrp="1"/>
          </p:cNvSpPr>
          <p:nvPr>
            <p:ph type="title"/>
          </p:nvPr>
        </p:nvSpPr>
        <p:spPr>
          <a:xfrm>
            <a:off x="663575" y="1096962"/>
            <a:ext cx="3375026" cy="1946417"/>
          </a:xfrm>
        </p:spPr>
        <p:txBody>
          <a:bodyPr/>
          <a:lstStyle/>
          <a:p>
            <a:r>
              <a:rPr lang="en-US" dirty="0"/>
              <a:t>How to Access </a:t>
            </a:r>
            <a:br>
              <a:rPr lang="en-US" dirty="0"/>
            </a:br>
            <a:r>
              <a:rPr lang="en-US" dirty="0"/>
              <a:t>Practice Opportunities</a:t>
            </a:r>
            <a:endParaRPr lang="en-US" sz="2400" b="0" i="1" dirty="0">
              <a:solidFill>
                <a:schemeClr val="accent6">
                  <a:lumMod val="50000"/>
                </a:schemeClr>
              </a:solidFill>
            </a:endParaRPr>
          </a:p>
        </p:txBody>
      </p:sp>
      <p:sp>
        <p:nvSpPr>
          <p:cNvPr id="14" name="Rectangle: Rounded Corners 13">
            <a:extLst>
              <a:ext uri="{FF2B5EF4-FFF2-40B4-BE49-F238E27FC236}">
                <a16:creationId xmlns:a16="http://schemas.microsoft.com/office/drawing/2014/main" id="{97E267F6-4A15-8695-A9A1-BAD5F1F6D2B7}"/>
              </a:ext>
            </a:extLst>
          </p:cNvPr>
          <p:cNvSpPr/>
          <p:nvPr/>
        </p:nvSpPr>
        <p:spPr>
          <a:xfrm>
            <a:off x="5726596" y="3663475"/>
            <a:ext cx="5504996" cy="2734332"/>
          </a:xfrm>
          <a:prstGeom prst="roundRect">
            <a:avLst/>
          </a:prstGeom>
          <a:noFill/>
          <a:ln w="57150">
            <a:solidFill>
              <a:srgbClr val="A3CC3C"/>
            </a:solidFill>
          </a:ln>
        </p:spPr>
        <p:style>
          <a:lnRef idx="1">
            <a:schemeClr val="accent6"/>
          </a:lnRef>
          <a:fillRef idx="2">
            <a:schemeClr val="accent6"/>
          </a:fillRef>
          <a:effectRef idx="1">
            <a:schemeClr val="accent6"/>
          </a:effectRef>
          <a:fontRef idx="minor">
            <a:schemeClr val="dk1"/>
          </a:fontRef>
        </p:style>
        <p:txBody>
          <a:bodyPr rtlCol="0" anchor="ctr"/>
          <a:lstStyle/>
          <a:p>
            <a:pPr marL="342900" lvl="5" indent="-342900">
              <a:lnSpc>
                <a:spcPct val="100000"/>
              </a:lnSpc>
              <a:spcBef>
                <a:spcPts val="0"/>
              </a:spcBef>
              <a:spcAft>
                <a:spcPts val="600"/>
              </a:spcAft>
              <a:buClr>
                <a:schemeClr val="accent6"/>
              </a:buClr>
              <a:buFont typeface="Wingdings" panose="05000000000000000000" pitchFamily="2" charset="2"/>
              <a:buChar char="q"/>
            </a:pPr>
            <a:r>
              <a:rPr lang="en-US" sz="2200" dirty="0">
                <a:latin typeface="Calibri" panose="020F0502020204030204" pitchFamily="34" charset="0"/>
                <a:cs typeface="Calibri" panose="020F0502020204030204" pitchFamily="34" charset="0"/>
              </a:rPr>
              <a:t>Show students how to use “Help”.</a:t>
            </a:r>
          </a:p>
          <a:p>
            <a:pPr marL="342900" lvl="5" indent="-342900">
              <a:lnSpc>
                <a:spcPct val="100000"/>
              </a:lnSpc>
              <a:spcBef>
                <a:spcPts val="0"/>
              </a:spcBef>
              <a:spcAft>
                <a:spcPts val="600"/>
              </a:spcAft>
              <a:buClr>
                <a:schemeClr val="accent6"/>
              </a:buClr>
              <a:buFont typeface="Wingdings" panose="05000000000000000000" pitchFamily="2" charset="2"/>
              <a:buChar char="q"/>
            </a:pPr>
            <a:r>
              <a:rPr lang="en-US" sz="2200" dirty="0">
                <a:latin typeface="Calibri" panose="020F0502020204030204" pitchFamily="34" charset="0"/>
                <a:cs typeface="Calibri" panose="020F0502020204030204" pitchFamily="34" charset="0"/>
              </a:rPr>
              <a:t>Review test directions.  </a:t>
            </a:r>
          </a:p>
          <a:p>
            <a:pPr marL="342900" lvl="5" indent="-342900">
              <a:lnSpc>
                <a:spcPct val="100000"/>
              </a:lnSpc>
              <a:spcBef>
                <a:spcPts val="0"/>
              </a:spcBef>
              <a:spcAft>
                <a:spcPts val="600"/>
              </a:spcAft>
              <a:buClr>
                <a:schemeClr val="accent6"/>
              </a:buClr>
              <a:buFont typeface="Wingdings" panose="05000000000000000000" pitchFamily="2" charset="2"/>
              <a:buChar char="q"/>
            </a:pPr>
            <a:r>
              <a:rPr lang="en-US" sz="2200" dirty="0">
                <a:latin typeface="Calibri" panose="020F0502020204030204" pitchFamily="34" charset="0"/>
                <a:cs typeface="Calibri" panose="020F0502020204030204" pitchFamily="34" charset="0"/>
              </a:rPr>
              <a:t>Practice embedded designated support or accommodation.</a:t>
            </a:r>
          </a:p>
          <a:p>
            <a:pPr marL="342900" lvl="5" indent="-342900">
              <a:lnSpc>
                <a:spcPct val="100000"/>
              </a:lnSpc>
              <a:spcBef>
                <a:spcPts val="0"/>
              </a:spcBef>
              <a:spcAft>
                <a:spcPts val="600"/>
              </a:spcAft>
              <a:buClr>
                <a:schemeClr val="accent6"/>
              </a:buClr>
              <a:buFont typeface="Wingdings" panose="05000000000000000000" pitchFamily="2" charset="2"/>
              <a:buChar char="q"/>
            </a:pPr>
            <a:r>
              <a:rPr lang="en-US" sz="2200" dirty="0">
                <a:latin typeface="Calibri" panose="020F0502020204030204" pitchFamily="34" charset="0"/>
                <a:cs typeface="Calibri" panose="020F0502020204030204" pitchFamily="34" charset="0"/>
              </a:rPr>
              <a:t>Students should be comfortable with the test engine, navigation, and online tools. </a:t>
            </a:r>
          </a:p>
        </p:txBody>
      </p:sp>
      <p:sp>
        <p:nvSpPr>
          <p:cNvPr id="15" name="TextBox 14">
            <a:extLst>
              <a:ext uri="{FF2B5EF4-FFF2-40B4-BE49-F238E27FC236}">
                <a16:creationId xmlns:a16="http://schemas.microsoft.com/office/drawing/2014/main" id="{50BF404D-919E-5270-B11D-D33CCEA04EF5}"/>
              </a:ext>
            </a:extLst>
          </p:cNvPr>
          <p:cNvSpPr txBox="1"/>
          <p:nvPr/>
        </p:nvSpPr>
        <p:spPr>
          <a:xfrm>
            <a:off x="8915399" y="630371"/>
            <a:ext cx="2705102" cy="369332"/>
          </a:xfrm>
          <a:prstGeom prst="rect">
            <a:avLst/>
          </a:prstGeom>
          <a:noFill/>
        </p:spPr>
        <p:txBody>
          <a:bodyPr wrap="square">
            <a:spAutoFit/>
          </a:bodyPr>
          <a:lstStyle/>
          <a:p>
            <a:r>
              <a:rPr lang="en-US" dirty="0">
                <a:solidFill>
                  <a:schemeClr val="accent6">
                    <a:lumMod val="50000"/>
                  </a:schemeClr>
                </a:solidFill>
              </a:rPr>
              <a:t>OTT=Online Tools Training</a:t>
            </a:r>
          </a:p>
        </p:txBody>
      </p:sp>
      <p:sp>
        <p:nvSpPr>
          <p:cNvPr id="6" name="Rectangle: Rounded Corners 5">
            <a:extLst>
              <a:ext uri="{FF2B5EF4-FFF2-40B4-BE49-F238E27FC236}">
                <a16:creationId xmlns:a16="http://schemas.microsoft.com/office/drawing/2014/main" id="{678D1D19-9299-8BEC-08C9-5C54E278F732}"/>
              </a:ext>
            </a:extLst>
          </p:cNvPr>
          <p:cNvSpPr/>
          <p:nvPr/>
        </p:nvSpPr>
        <p:spPr>
          <a:xfrm>
            <a:off x="800101" y="3238500"/>
            <a:ext cx="2489200" cy="2696473"/>
          </a:xfrm>
          <a:prstGeom prst="roundRect">
            <a:avLst/>
          </a:prstGeom>
          <a:solidFill>
            <a:schemeClr val="bg2"/>
          </a:solidFill>
          <a:ln w="76200">
            <a:solidFill>
              <a:schemeClr val="accent5"/>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20000"/>
              </a:lnSpc>
            </a:pPr>
            <a:r>
              <a:rPr lang="en-US" sz="1800" b="0" i="1" dirty="0">
                <a:solidFill>
                  <a:schemeClr val="tx1"/>
                </a:solidFill>
                <a:latin typeface="Georgia" panose="02040502050405020303" pitchFamily="18" charset="0"/>
              </a:rPr>
              <a:t>Prepare students to navigate the test without assistance and independently use the tools, and access “Help”</a:t>
            </a:r>
            <a:endParaRPr lang="en-US" dirty="0">
              <a:solidFill>
                <a:schemeClr val="tx1"/>
              </a:solidFill>
              <a:latin typeface="Georgia" panose="02040502050405020303" pitchFamily="18" charset="0"/>
            </a:endParaRPr>
          </a:p>
        </p:txBody>
      </p:sp>
      <p:pic>
        <p:nvPicPr>
          <p:cNvPr id="7" name="Picture 6">
            <a:extLst>
              <a:ext uri="{FF2B5EF4-FFF2-40B4-BE49-F238E27FC236}">
                <a16:creationId xmlns:a16="http://schemas.microsoft.com/office/drawing/2014/main" id="{6E81F7BC-4773-2798-4A3B-74A5F628DB7C}"/>
              </a:ext>
            </a:extLst>
          </p:cNvPr>
          <p:cNvPicPr>
            <a:picLocks noChangeAspect="1"/>
          </p:cNvPicPr>
          <p:nvPr/>
        </p:nvPicPr>
        <p:blipFill>
          <a:blip r:embed="rId4"/>
          <a:stretch>
            <a:fillRect/>
          </a:stretch>
        </p:blipFill>
        <p:spPr>
          <a:xfrm>
            <a:off x="4308330" y="4306342"/>
            <a:ext cx="1271112" cy="1771853"/>
          </a:xfrm>
          <a:prstGeom prst="rect">
            <a:avLst/>
          </a:prstGeom>
        </p:spPr>
      </p:pic>
      <p:pic>
        <p:nvPicPr>
          <p:cNvPr id="8" name="Picture 7">
            <a:extLst>
              <a:ext uri="{FF2B5EF4-FFF2-40B4-BE49-F238E27FC236}">
                <a16:creationId xmlns:a16="http://schemas.microsoft.com/office/drawing/2014/main" id="{D8A1BC57-DD0A-3621-F014-5F1AC6E620D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8917759">
            <a:off x="3673663" y="3860714"/>
            <a:ext cx="1078540" cy="1142279"/>
          </a:xfrm>
          <a:prstGeom prst="rect">
            <a:avLst/>
          </a:prstGeom>
          <a:effectLst>
            <a:glow rad="50800">
              <a:schemeClr val="accent2">
                <a:lumMod val="40000"/>
                <a:lumOff val="60000"/>
              </a:schemeClr>
            </a:glow>
          </a:effectLst>
        </p:spPr>
      </p:pic>
    </p:spTree>
    <p:extLst>
      <p:ext uri="{BB962C8B-B14F-4D97-AF65-F5344CB8AC3E}">
        <p14:creationId xmlns:p14="http://schemas.microsoft.com/office/powerpoint/2010/main" val="2574653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Usability, Accessibility, and Accommodations Guide (UAAG)</a:t>
            </a:r>
          </a:p>
        </p:txBody>
      </p:sp>
      <p:sp>
        <p:nvSpPr>
          <p:cNvPr id="3" name="Content Placeholder 2"/>
          <p:cNvSpPr>
            <a:spLocks noGrp="1"/>
          </p:cNvSpPr>
          <p:nvPr>
            <p:ph idx="1"/>
          </p:nvPr>
        </p:nvSpPr>
        <p:spPr>
          <a:xfrm>
            <a:off x="4850412" y="3829965"/>
            <a:ext cx="6881513" cy="2324155"/>
          </a:xfrm>
        </p:spPr>
        <p:txBody>
          <a:bodyPr>
            <a:noAutofit/>
          </a:bodyPr>
          <a:lstStyle/>
          <a:p>
            <a:pPr marL="0" indent="0">
              <a:lnSpc>
                <a:spcPct val="105000"/>
              </a:lnSpc>
              <a:spcBef>
                <a:spcPts val="0"/>
              </a:spcBef>
              <a:spcAft>
                <a:spcPts val="0"/>
              </a:spcAft>
              <a:buNone/>
            </a:pPr>
            <a:r>
              <a:rPr lang="en-US" sz="2600" b="1" dirty="0"/>
              <a:t>When used in a manner consistent with the UAAG (guidelines)</a:t>
            </a:r>
            <a:r>
              <a:rPr lang="en-US" sz="2600" dirty="0"/>
              <a:t>, universal tools, designated supports, and accommodations all </a:t>
            </a:r>
            <a:r>
              <a:rPr lang="en-US" sz="2600" b="1" dirty="0"/>
              <a:t>yield valid scores </a:t>
            </a:r>
            <a:r>
              <a:rPr lang="en-US" sz="2600" dirty="0"/>
              <a:t>that count as participation in assessments that meet the requirements of ESSA.</a:t>
            </a:r>
          </a:p>
          <a:p>
            <a:pPr marL="0" indent="0">
              <a:lnSpc>
                <a:spcPct val="105000"/>
              </a:lnSpc>
              <a:spcBef>
                <a:spcPts val="0"/>
              </a:spcBef>
              <a:spcAft>
                <a:spcPts val="0"/>
              </a:spcAft>
              <a:buNone/>
            </a:pPr>
            <a:endParaRPr lang="en-US" sz="2600" dirty="0"/>
          </a:p>
          <a:p>
            <a:pPr>
              <a:lnSpc>
                <a:spcPct val="105000"/>
              </a:lnSpc>
              <a:spcBef>
                <a:spcPts val="0"/>
              </a:spcBef>
              <a:spcAft>
                <a:spcPts val="0"/>
              </a:spcAft>
            </a:pPr>
            <a:endParaRPr lang="en-US" sz="2600" dirty="0"/>
          </a:p>
        </p:txBody>
      </p:sp>
      <p:pic>
        <p:nvPicPr>
          <p:cNvPr id="5" name="Picture 4" descr="A black and white logo&#10;&#10;Description automatically generated">
            <a:extLst>
              <a:ext uri="{FF2B5EF4-FFF2-40B4-BE49-F238E27FC236}">
                <a16:creationId xmlns:a16="http://schemas.microsoft.com/office/drawing/2014/main" id="{048A16EC-F568-6F64-9C2F-00921CCD8EF8}"/>
              </a:ext>
            </a:extLst>
          </p:cNvPr>
          <p:cNvPicPr>
            <a:picLocks noChangeAspect="1"/>
          </p:cNvPicPr>
          <p:nvPr/>
        </p:nvPicPr>
        <p:blipFill>
          <a:blip r:embed="rId3"/>
          <a:stretch>
            <a:fillRect/>
          </a:stretch>
        </p:blipFill>
        <p:spPr>
          <a:xfrm>
            <a:off x="925604" y="1295955"/>
            <a:ext cx="3669764" cy="2534010"/>
          </a:xfrm>
          <a:prstGeom prst="rect">
            <a:avLst/>
          </a:prstGeom>
          <a:ln>
            <a:solidFill>
              <a:schemeClr val="tx1">
                <a:lumMod val="50000"/>
                <a:lumOff val="50000"/>
              </a:schemeClr>
            </a:solidFill>
          </a:ln>
        </p:spPr>
      </p:pic>
      <p:pic>
        <p:nvPicPr>
          <p:cNvPr id="12" name="Picture 11">
            <a:extLst>
              <a:ext uri="{FF2B5EF4-FFF2-40B4-BE49-F238E27FC236}">
                <a16:creationId xmlns:a16="http://schemas.microsoft.com/office/drawing/2014/main" id="{214D5DDE-9167-C2DF-60FE-7476B2B7604D}"/>
              </a:ext>
            </a:extLst>
          </p:cNvPr>
          <p:cNvPicPr>
            <a:picLocks noChangeAspect="1"/>
          </p:cNvPicPr>
          <p:nvPr/>
        </p:nvPicPr>
        <p:blipFill>
          <a:blip r:embed="rId4"/>
          <a:stretch>
            <a:fillRect/>
          </a:stretch>
        </p:blipFill>
        <p:spPr>
          <a:xfrm>
            <a:off x="925604" y="4077350"/>
            <a:ext cx="3669764" cy="1690740"/>
          </a:xfrm>
          <a:prstGeom prst="rect">
            <a:avLst/>
          </a:prstGeom>
        </p:spPr>
      </p:pic>
      <p:sp>
        <p:nvSpPr>
          <p:cNvPr id="15" name="TextBox 14">
            <a:extLst>
              <a:ext uri="{FF2B5EF4-FFF2-40B4-BE49-F238E27FC236}">
                <a16:creationId xmlns:a16="http://schemas.microsoft.com/office/drawing/2014/main" id="{FBCA1E2F-101B-03CD-0E25-F21EB89F51E4}"/>
              </a:ext>
            </a:extLst>
          </p:cNvPr>
          <p:cNvSpPr txBox="1"/>
          <p:nvPr/>
        </p:nvSpPr>
        <p:spPr>
          <a:xfrm>
            <a:off x="4850412" y="1645268"/>
            <a:ext cx="6691348" cy="1755737"/>
          </a:xfrm>
          <a:prstGeom prst="rect">
            <a:avLst/>
          </a:prstGeom>
          <a:noFill/>
        </p:spPr>
        <p:txBody>
          <a:bodyPr wrap="square">
            <a:spAutoFit/>
          </a:bodyPr>
          <a:lstStyle/>
          <a:p>
            <a:pPr marL="0" indent="0" algn="ctr">
              <a:lnSpc>
                <a:spcPct val="105000"/>
              </a:lnSpc>
              <a:spcBef>
                <a:spcPts val="0"/>
              </a:spcBef>
              <a:spcAft>
                <a:spcPts val="0"/>
              </a:spcAft>
              <a:buClr>
                <a:schemeClr val="accent6"/>
              </a:buClr>
              <a:buNone/>
            </a:pPr>
            <a:r>
              <a:rPr lang="en-US" sz="2600" i="1" u="sng" dirty="0">
                <a:solidFill>
                  <a:schemeClr val="accent5">
                    <a:lumMod val="50000"/>
                  </a:schemeClr>
                </a:solidFill>
              </a:rPr>
              <a:t>Assessments</a:t>
            </a:r>
          </a:p>
          <a:p>
            <a:pPr marL="0" indent="0" algn="ctr">
              <a:lnSpc>
                <a:spcPct val="105000"/>
              </a:lnSpc>
              <a:spcBef>
                <a:spcPts val="0"/>
              </a:spcBef>
              <a:spcAft>
                <a:spcPts val="0"/>
              </a:spcAft>
              <a:buClr>
                <a:schemeClr val="accent6"/>
              </a:buClr>
              <a:buNone/>
            </a:pPr>
            <a:r>
              <a:rPr lang="en-US" sz="2600" i="1" dirty="0">
                <a:solidFill>
                  <a:schemeClr val="accent5">
                    <a:lumMod val="50000"/>
                  </a:schemeClr>
                </a:solidFill>
              </a:rPr>
              <a:t>Nevada Science</a:t>
            </a:r>
          </a:p>
          <a:p>
            <a:pPr marL="0" indent="0" algn="ctr">
              <a:lnSpc>
                <a:spcPct val="105000"/>
              </a:lnSpc>
              <a:spcBef>
                <a:spcPts val="0"/>
              </a:spcBef>
              <a:spcAft>
                <a:spcPts val="0"/>
              </a:spcAft>
              <a:buClr>
                <a:schemeClr val="accent6"/>
              </a:buClr>
              <a:buNone/>
            </a:pPr>
            <a:r>
              <a:rPr lang="en-US" sz="2600" i="1" dirty="0">
                <a:solidFill>
                  <a:schemeClr val="accent5">
                    <a:lumMod val="50000"/>
                  </a:schemeClr>
                </a:solidFill>
              </a:rPr>
              <a:t>Smarter Balanced Summative ELA</a:t>
            </a:r>
          </a:p>
          <a:p>
            <a:pPr marL="0" indent="0" algn="ctr">
              <a:lnSpc>
                <a:spcPct val="105000"/>
              </a:lnSpc>
              <a:spcBef>
                <a:spcPts val="0"/>
              </a:spcBef>
              <a:spcAft>
                <a:spcPts val="0"/>
              </a:spcAft>
              <a:buClr>
                <a:schemeClr val="accent6"/>
              </a:buClr>
              <a:buNone/>
            </a:pPr>
            <a:r>
              <a:rPr lang="en-US" sz="2600" i="1" dirty="0">
                <a:solidFill>
                  <a:schemeClr val="accent5">
                    <a:lumMod val="50000"/>
                  </a:schemeClr>
                </a:solidFill>
              </a:rPr>
              <a:t>Smarter Balanced Summative Math</a:t>
            </a:r>
          </a:p>
        </p:txBody>
      </p:sp>
    </p:spTree>
    <p:extLst>
      <p:ext uri="{BB962C8B-B14F-4D97-AF65-F5344CB8AC3E}">
        <p14:creationId xmlns:p14="http://schemas.microsoft.com/office/powerpoint/2010/main" val="3113463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Pre-Selected Accommodations/Designated Supports</a:t>
            </a:r>
            <a:endParaRPr lang="en-US" dirty="0">
              <a:solidFill>
                <a:schemeClr val="bg1"/>
              </a:solidFill>
            </a:endParaRPr>
          </a:p>
        </p:txBody>
      </p:sp>
      <p:sp>
        <p:nvSpPr>
          <p:cNvPr id="6" name="Content Placeholder 5"/>
          <p:cNvSpPr>
            <a:spLocks noGrp="1"/>
          </p:cNvSpPr>
          <p:nvPr>
            <p:ph idx="1"/>
          </p:nvPr>
        </p:nvSpPr>
        <p:spPr>
          <a:xfrm>
            <a:off x="959257" y="1341194"/>
            <a:ext cx="10050119" cy="2535862"/>
          </a:xfrm>
        </p:spPr>
        <p:txBody>
          <a:bodyPr>
            <a:noAutofit/>
          </a:bodyPr>
          <a:lstStyle/>
          <a:p>
            <a:pPr>
              <a:spcBef>
                <a:spcPts val="0"/>
              </a:spcBef>
              <a:buClr>
                <a:schemeClr val="accent5">
                  <a:lumMod val="75000"/>
                </a:schemeClr>
              </a:buClr>
              <a:buFont typeface="Wingdings" panose="05000000000000000000" pitchFamily="2" charset="2"/>
              <a:buChar char="§"/>
            </a:pPr>
            <a:r>
              <a:rPr lang="en-US" sz="2200" dirty="0"/>
              <a:t>Selected in DRC portal (Student Management) BEFORE student is added to test session(s)</a:t>
            </a:r>
          </a:p>
          <a:p>
            <a:pPr>
              <a:lnSpc>
                <a:spcPct val="100000"/>
              </a:lnSpc>
              <a:spcBef>
                <a:spcPts val="0"/>
              </a:spcBef>
              <a:buClr>
                <a:schemeClr val="accent5">
                  <a:lumMod val="75000"/>
                </a:schemeClr>
              </a:buClr>
              <a:buFont typeface="Wingdings" panose="05000000000000000000" pitchFamily="2" charset="2"/>
              <a:buChar char="§"/>
            </a:pPr>
            <a:r>
              <a:rPr lang="en-US" sz="2200" dirty="0"/>
              <a:t>DRC selected online and presentation accommodations and designated supports indicated on the test ticket and session roster</a:t>
            </a:r>
          </a:p>
        </p:txBody>
      </p:sp>
      <p:sp>
        <p:nvSpPr>
          <p:cNvPr id="11" name="TextBox 10">
            <a:extLst>
              <a:ext uri="{FF2B5EF4-FFF2-40B4-BE49-F238E27FC236}">
                <a16:creationId xmlns:a16="http://schemas.microsoft.com/office/drawing/2014/main" id="{86FD5A21-18ED-444C-64A9-E3B5E24D1DDE}"/>
              </a:ext>
            </a:extLst>
          </p:cNvPr>
          <p:cNvSpPr txBox="1"/>
          <p:nvPr/>
        </p:nvSpPr>
        <p:spPr>
          <a:xfrm>
            <a:off x="1280336" y="3577536"/>
            <a:ext cx="4179671" cy="2462213"/>
          </a:xfrm>
          <a:prstGeom prst="rect">
            <a:avLst/>
          </a:prstGeom>
          <a:noFill/>
        </p:spPr>
        <p:txBody>
          <a:bodyPr wrap="square">
            <a:spAutoFit/>
          </a:bodyPr>
          <a:lstStyle/>
          <a:p>
            <a:pPr algn="ctr">
              <a:lnSpc>
                <a:spcPct val="100000"/>
              </a:lnSpc>
              <a:spcBef>
                <a:spcPts val="0"/>
              </a:spcBef>
              <a:buClr>
                <a:schemeClr val="accent5">
                  <a:lumMod val="75000"/>
                </a:schemeClr>
              </a:buClr>
            </a:pPr>
            <a:r>
              <a:rPr lang="en-US" sz="2200" b="1" dirty="0">
                <a:solidFill>
                  <a:srgbClr val="C00000"/>
                </a:solidFill>
              </a:rPr>
              <a:t>IMPORTANT!</a:t>
            </a:r>
            <a:r>
              <a:rPr lang="en-US" sz="2200" dirty="0">
                <a:solidFill>
                  <a:srgbClr val="C00000"/>
                </a:solidFill>
              </a:rPr>
              <a:t> </a:t>
            </a:r>
          </a:p>
          <a:p>
            <a:pPr algn="ctr">
              <a:lnSpc>
                <a:spcPct val="100000"/>
              </a:lnSpc>
              <a:spcBef>
                <a:spcPts val="0"/>
              </a:spcBef>
              <a:buClr>
                <a:schemeClr val="accent5">
                  <a:lumMod val="75000"/>
                </a:schemeClr>
              </a:buClr>
            </a:pPr>
            <a:r>
              <a:rPr lang="en-US" sz="2200" dirty="0"/>
              <a:t>Do not allow a test to be started if the DRC selected online or presentation accommodation/designated support is incorrect or missing from the ticket</a:t>
            </a:r>
          </a:p>
        </p:txBody>
      </p:sp>
      <p:grpSp>
        <p:nvGrpSpPr>
          <p:cNvPr id="20" name="Group 19">
            <a:extLst>
              <a:ext uri="{FF2B5EF4-FFF2-40B4-BE49-F238E27FC236}">
                <a16:creationId xmlns:a16="http://schemas.microsoft.com/office/drawing/2014/main" id="{0213622A-896A-C332-0F5F-88F5BD0D5999}"/>
              </a:ext>
            </a:extLst>
          </p:cNvPr>
          <p:cNvGrpSpPr/>
          <p:nvPr/>
        </p:nvGrpSpPr>
        <p:grpSpPr>
          <a:xfrm>
            <a:off x="4498848" y="3070932"/>
            <a:ext cx="6832727" cy="3058705"/>
            <a:chOff x="4498848" y="3070932"/>
            <a:chExt cx="6832727" cy="3058705"/>
          </a:xfrm>
        </p:grpSpPr>
        <p:grpSp>
          <p:nvGrpSpPr>
            <p:cNvPr id="3" name="Group 2">
              <a:extLst>
                <a:ext uri="{FF2B5EF4-FFF2-40B4-BE49-F238E27FC236}">
                  <a16:creationId xmlns:a16="http://schemas.microsoft.com/office/drawing/2014/main" id="{01895B6D-3043-C763-FDAA-35383DD4878B}"/>
                </a:ext>
              </a:extLst>
            </p:cNvPr>
            <p:cNvGrpSpPr>
              <a:grpSpLocks noChangeAspect="1"/>
            </p:cNvGrpSpPr>
            <p:nvPr/>
          </p:nvGrpSpPr>
          <p:grpSpPr>
            <a:xfrm>
              <a:off x="6756202" y="3220932"/>
              <a:ext cx="4575373" cy="2908705"/>
              <a:chOff x="6055679" y="1298428"/>
              <a:chExt cx="5719216" cy="3635881"/>
            </a:xfrm>
          </p:grpSpPr>
          <p:pic>
            <p:nvPicPr>
              <p:cNvPr id="5" name="Picture 4">
                <a:extLst>
                  <a:ext uri="{FF2B5EF4-FFF2-40B4-BE49-F238E27FC236}">
                    <a16:creationId xmlns:a16="http://schemas.microsoft.com/office/drawing/2014/main" id="{380862B3-4323-8077-045C-4081A4832E94}"/>
                  </a:ext>
                </a:extLst>
              </p:cNvPr>
              <p:cNvPicPr>
                <a:picLocks noChangeAspect="1"/>
              </p:cNvPicPr>
              <p:nvPr/>
            </p:nvPicPr>
            <p:blipFill>
              <a:blip r:embed="rId3"/>
              <a:stretch>
                <a:fillRect/>
              </a:stretch>
            </p:blipFill>
            <p:spPr>
              <a:xfrm>
                <a:off x="6055679" y="1298428"/>
                <a:ext cx="5719216" cy="3635881"/>
              </a:xfrm>
              <a:prstGeom prst="rect">
                <a:avLst/>
              </a:prstGeom>
            </p:spPr>
          </p:pic>
          <p:sp>
            <p:nvSpPr>
              <p:cNvPr id="8" name="Rectangle: Rounded Corners 7">
                <a:extLst>
                  <a:ext uri="{FF2B5EF4-FFF2-40B4-BE49-F238E27FC236}">
                    <a16:creationId xmlns:a16="http://schemas.microsoft.com/office/drawing/2014/main" id="{5A602747-FEFB-CCAB-B9D1-5AE748414A27}"/>
                  </a:ext>
                </a:extLst>
              </p:cNvPr>
              <p:cNvSpPr/>
              <p:nvPr/>
            </p:nvSpPr>
            <p:spPr>
              <a:xfrm>
                <a:off x="6279758" y="3428999"/>
                <a:ext cx="2829735" cy="383875"/>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00000"/>
                  </a:solidFill>
                </a:endParaRPr>
              </a:p>
            </p:txBody>
          </p:sp>
        </p:grpSp>
        <p:cxnSp>
          <p:nvCxnSpPr>
            <p:cNvPr id="12" name="Straight Arrow Connector 11">
              <a:extLst>
                <a:ext uri="{FF2B5EF4-FFF2-40B4-BE49-F238E27FC236}">
                  <a16:creationId xmlns:a16="http://schemas.microsoft.com/office/drawing/2014/main" id="{993FFAAC-4FAB-0154-EF0D-14105BFDF9A5}"/>
                </a:ext>
              </a:extLst>
            </p:cNvPr>
            <p:cNvCxnSpPr>
              <a:cxnSpLocks/>
            </p:cNvCxnSpPr>
            <p:nvPr/>
          </p:nvCxnSpPr>
          <p:spPr>
            <a:xfrm>
              <a:off x="4498848" y="3070932"/>
              <a:ext cx="2257354" cy="185445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70274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4622946" y="1295495"/>
            <a:ext cx="6834531" cy="5161280"/>
          </a:xfrm>
        </p:spPr>
        <p:txBody>
          <a:bodyPr>
            <a:noAutofit/>
          </a:bodyPr>
          <a:lstStyle/>
          <a:p>
            <a:pPr>
              <a:lnSpc>
                <a:spcPct val="105000"/>
              </a:lnSpc>
              <a:spcBef>
                <a:spcPts val="600"/>
              </a:spcBef>
              <a:spcAft>
                <a:spcPts val="600"/>
              </a:spcAft>
            </a:pPr>
            <a:r>
              <a:rPr lang="en-US" dirty="0"/>
              <a:t>Adaptations or adjustments to testing conditions for students with a documented disability.</a:t>
            </a:r>
          </a:p>
          <a:p>
            <a:pPr marL="457200" indent="-457200">
              <a:lnSpc>
                <a:spcPct val="105000"/>
              </a:lnSpc>
              <a:spcBef>
                <a:spcPts val="0"/>
              </a:spcBef>
              <a:spcAft>
                <a:spcPts val="300"/>
              </a:spcAft>
              <a:buFont typeface="Arial" panose="020B0604020202020204" pitchFamily="34" charset="0"/>
              <a:buChar char="•"/>
            </a:pPr>
            <a:r>
              <a:rPr lang="en-US" dirty="0"/>
              <a:t>Allowed accommodations used during testing</a:t>
            </a:r>
          </a:p>
          <a:p>
            <a:pPr marL="914400" lvl="1" indent="-449263">
              <a:lnSpc>
                <a:spcPct val="105000"/>
              </a:lnSpc>
              <a:spcBef>
                <a:spcPts val="0"/>
              </a:spcBef>
              <a:spcAft>
                <a:spcPts val="300"/>
              </a:spcAft>
              <a:buClrTx/>
              <a:buFont typeface="Wingdings" panose="05000000000000000000" pitchFamily="2" charset="2"/>
              <a:buChar char="ü"/>
            </a:pPr>
            <a:r>
              <a:rPr lang="en-US" sz="2400" dirty="0"/>
              <a:t>must </a:t>
            </a:r>
            <a:r>
              <a:rPr lang="en-US" sz="2400" b="1" dirty="0"/>
              <a:t>align with the accommodations section of the IEP or 504 Plan, and</a:t>
            </a:r>
          </a:p>
          <a:p>
            <a:pPr marL="914400" lvl="1" indent="-449263">
              <a:lnSpc>
                <a:spcPct val="105000"/>
              </a:lnSpc>
              <a:buClrTx/>
              <a:buFont typeface="Wingdings" panose="05000000000000000000" pitchFamily="2" charset="2"/>
              <a:buChar char="ü"/>
            </a:pPr>
            <a:r>
              <a:rPr lang="en-US" sz="2400" dirty="0"/>
              <a:t>should be </a:t>
            </a:r>
            <a:r>
              <a:rPr lang="en-US" sz="2400" b="1" dirty="0"/>
              <a:t>used regularly by the student </a:t>
            </a:r>
            <a:r>
              <a:rPr lang="en-US" sz="2400" dirty="0"/>
              <a:t>to access classroom instruction and assessments.</a:t>
            </a:r>
          </a:p>
          <a:p>
            <a:pPr marL="457200" indent="-457200">
              <a:lnSpc>
                <a:spcPct val="105000"/>
              </a:lnSpc>
              <a:spcBef>
                <a:spcPts val="600"/>
              </a:spcBef>
              <a:spcAft>
                <a:spcPts val="600"/>
              </a:spcAft>
              <a:buFont typeface="Arial" panose="020B0604020202020204" pitchFamily="34" charset="0"/>
              <a:buChar char="•"/>
            </a:pPr>
            <a:r>
              <a:rPr lang="en-US" dirty="0"/>
              <a:t>New accommodations or changes to a student’s accommodations must be documented and implemented at least </a:t>
            </a:r>
            <a:r>
              <a:rPr lang="en-US" b="1" dirty="0"/>
              <a:t>30 days prior to the start of testing</a:t>
            </a:r>
            <a:r>
              <a:rPr lang="en-US" dirty="0"/>
              <a:t>. </a:t>
            </a:r>
          </a:p>
        </p:txBody>
      </p:sp>
      <p:sp>
        <p:nvSpPr>
          <p:cNvPr id="2" name="Title 1"/>
          <p:cNvSpPr>
            <a:spLocks noGrp="1"/>
          </p:cNvSpPr>
          <p:nvPr>
            <p:ph type="title"/>
          </p:nvPr>
        </p:nvSpPr>
        <p:spPr/>
        <p:txBody>
          <a:bodyPr/>
          <a:lstStyle/>
          <a:p>
            <a:r>
              <a:rPr lang="en-US" dirty="0"/>
              <a:t>Accommodations:</a:t>
            </a:r>
            <a:br>
              <a:rPr lang="en-US" dirty="0"/>
            </a:br>
            <a:r>
              <a:rPr lang="en-US" dirty="0"/>
              <a:t>Individualized Education Program (IEP) and Section 504 </a:t>
            </a:r>
          </a:p>
        </p:txBody>
      </p:sp>
      <p:grpSp>
        <p:nvGrpSpPr>
          <p:cNvPr id="13" name="Group 12">
            <a:extLst>
              <a:ext uri="{FF2B5EF4-FFF2-40B4-BE49-F238E27FC236}">
                <a16:creationId xmlns:a16="http://schemas.microsoft.com/office/drawing/2014/main" id="{8F5D422C-E40A-1495-F843-C1704D1431B9}"/>
              </a:ext>
            </a:extLst>
          </p:cNvPr>
          <p:cNvGrpSpPr/>
          <p:nvPr/>
        </p:nvGrpSpPr>
        <p:grpSpPr>
          <a:xfrm>
            <a:off x="389748" y="548629"/>
            <a:ext cx="3297836" cy="1187313"/>
            <a:chOff x="1218541" y="1923970"/>
            <a:chExt cx="3569807" cy="1187313"/>
          </a:xfrm>
        </p:grpSpPr>
        <p:sp>
          <p:nvSpPr>
            <p:cNvPr id="14" name="Rounded Rectangle 6">
              <a:extLst>
                <a:ext uri="{FF2B5EF4-FFF2-40B4-BE49-F238E27FC236}">
                  <a16:creationId xmlns:a16="http://schemas.microsoft.com/office/drawing/2014/main" id="{8517095E-B8C7-39F6-2E06-EDB9772FEB6E}"/>
                </a:ext>
              </a:extLst>
            </p:cNvPr>
            <p:cNvSpPr/>
            <p:nvPr/>
          </p:nvSpPr>
          <p:spPr>
            <a:xfrm>
              <a:off x="1218541" y="1923970"/>
              <a:ext cx="3569807" cy="1187313"/>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lumMod val="50000"/>
                    <a:lumOff val="50000"/>
                  </a:schemeClr>
                </a:solidFill>
              </a:endParaRPr>
            </a:p>
            <a:p>
              <a:endParaRPr lang="en-US" sz="1200" dirty="0">
                <a:solidFill>
                  <a:schemeClr val="tx1">
                    <a:lumMod val="50000"/>
                    <a:lumOff val="50000"/>
                  </a:schemeClr>
                </a:solidFill>
              </a:endParaRPr>
            </a:p>
            <a:p>
              <a:endParaRPr lang="en-US" sz="3200" dirty="0">
                <a:solidFill>
                  <a:schemeClr val="tx1">
                    <a:lumMod val="50000"/>
                    <a:lumOff val="50000"/>
                  </a:schemeClr>
                </a:solidFill>
              </a:endParaRPr>
            </a:p>
            <a:p>
              <a:endParaRPr lang="en-US" sz="1200" dirty="0">
                <a:solidFill>
                  <a:schemeClr val="tx1">
                    <a:lumMod val="50000"/>
                    <a:lumOff val="50000"/>
                  </a:schemeClr>
                </a:solidFill>
              </a:endParaRPr>
            </a:p>
            <a:p>
              <a:pPr>
                <a:spcBef>
                  <a:spcPts val="1200"/>
                </a:spcBef>
              </a:pPr>
              <a:r>
                <a:rPr lang="en-US" sz="1400" dirty="0">
                  <a:solidFill>
                    <a:schemeClr val="tx1">
                      <a:lumMod val="50000"/>
                      <a:lumOff val="50000"/>
                    </a:schemeClr>
                  </a:solidFill>
                </a:rPr>
                <a:t>UNIVERSAL TOOLS (Step 1)</a:t>
              </a:r>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p:txBody>
        </p:sp>
        <p:sp>
          <p:nvSpPr>
            <p:cNvPr id="15" name="Rounded Rectangle 7">
              <a:extLst>
                <a:ext uri="{FF2B5EF4-FFF2-40B4-BE49-F238E27FC236}">
                  <a16:creationId xmlns:a16="http://schemas.microsoft.com/office/drawing/2014/main" id="{500394F9-0D22-CF63-1904-458EA080AA0A}"/>
                </a:ext>
              </a:extLst>
            </p:cNvPr>
            <p:cNvSpPr/>
            <p:nvPr/>
          </p:nvSpPr>
          <p:spPr>
            <a:xfrm>
              <a:off x="1591749" y="2315881"/>
              <a:ext cx="3050560" cy="746510"/>
            </a:xfrm>
            <a:prstGeom prst="roundRect">
              <a:avLst/>
            </a:prstGeom>
            <a:solidFill>
              <a:srgbClr val="B2EDEC"/>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lumMod val="50000"/>
                    <a:lumOff val="50000"/>
                  </a:schemeClr>
                </a:solidFill>
              </a:endParaRPr>
            </a:p>
            <a:p>
              <a:pPr>
                <a:spcBef>
                  <a:spcPts val="1200"/>
                </a:spcBef>
              </a:pPr>
              <a:r>
                <a:rPr lang="en-US" sz="1400" dirty="0">
                  <a:solidFill>
                    <a:schemeClr val="tx1">
                      <a:lumMod val="50000"/>
                      <a:lumOff val="50000"/>
                    </a:schemeClr>
                  </a:solidFill>
                </a:rPr>
                <a:t>DESIGNATED SUPPORTS (Step 2)</a:t>
              </a:r>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p:txBody>
        </p:sp>
        <p:sp>
          <p:nvSpPr>
            <p:cNvPr id="16" name="Rounded Rectangle 8">
              <a:extLst>
                <a:ext uri="{FF2B5EF4-FFF2-40B4-BE49-F238E27FC236}">
                  <a16:creationId xmlns:a16="http://schemas.microsoft.com/office/drawing/2014/main" id="{90E05E5D-6C03-E6D3-E075-D57237F43195}"/>
                </a:ext>
              </a:extLst>
            </p:cNvPr>
            <p:cNvSpPr/>
            <p:nvPr/>
          </p:nvSpPr>
          <p:spPr>
            <a:xfrm>
              <a:off x="1899571" y="2588357"/>
              <a:ext cx="2596703" cy="429064"/>
            </a:xfrm>
            <a:prstGeom prst="roundRect">
              <a:avLst/>
            </a:prstGeom>
            <a:solidFill>
              <a:srgbClr val="FFE5E5"/>
            </a:solidFill>
            <a:effectLst>
              <a:glow rad="1397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1400" b="1" dirty="0">
                  <a:solidFill>
                    <a:schemeClr val="tx1"/>
                  </a:solidFill>
                </a:rPr>
                <a:t>ACCOMMODATIONS (Step 3)</a:t>
              </a:r>
            </a:p>
          </p:txBody>
        </p:sp>
      </p:grpSp>
    </p:spTree>
    <p:extLst>
      <p:ext uri="{BB962C8B-B14F-4D97-AF65-F5344CB8AC3E}">
        <p14:creationId xmlns:p14="http://schemas.microsoft.com/office/powerpoint/2010/main" val="1043929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3"/>
          </p:nvPr>
        </p:nvSpPr>
        <p:spPr>
          <a:xfrm>
            <a:off x="4622946" y="1353067"/>
            <a:ext cx="6905479" cy="4952145"/>
          </a:xfrm>
        </p:spPr>
        <p:txBody>
          <a:bodyPr>
            <a:noAutofit/>
          </a:bodyPr>
          <a:lstStyle/>
          <a:p>
            <a:pPr marL="0" indent="0">
              <a:lnSpc>
                <a:spcPct val="105000"/>
              </a:lnSpc>
              <a:spcBef>
                <a:spcPts val="0"/>
              </a:spcBef>
              <a:buNone/>
            </a:pPr>
            <a:r>
              <a:rPr lang="en-US" dirty="0"/>
              <a:t>Accessibility features permissible for use by a student for whom the </a:t>
            </a:r>
            <a:r>
              <a:rPr lang="en-US" b="1" dirty="0"/>
              <a:t>need has been identified </a:t>
            </a:r>
            <a:r>
              <a:rPr lang="en-US" dirty="0"/>
              <a:t>by a team of educators, including the student and their guardian. </a:t>
            </a:r>
          </a:p>
          <a:p>
            <a:pPr marL="342900" indent="-342900">
              <a:lnSpc>
                <a:spcPct val="105000"/>
              </a:lnSpc>
              <a:spcBef>
                <a:spcPts val="0"/>
              </a:spcBef>
              <a:buFont typeface="Wingdings" panose="05000000000000000000" pitchFamily="2" charset="2"/>
              <a:buChar char="Ø"/>
            </a:pPr>
            <a:r>
              <a:rPr lang="en-US" dirty="0"/>
              <a:t>Designated supports should </a:t>
            </a:r>
            <a:r>
              <a:rPr lang="en-US" b="1" dirty="0"/>
              <a:t>align with classroom supports used regularly</a:t>
            </a:r>
            <a:r>
              <a:rPr lang="en-US" dirty="0"/>
              <a:t> by a student to access instruction and assessments.</a:t>
            </a:r>
          </a:p>
          <a:p>
            <a:pPr marL="342900" indent="-342900">
              <a:lnSpc>
                <a:spcPct val="105000"/>
              </a:lnSpc>
              <a:spcBef>
                <a:spcPts val="0"/>
              </a:spcBef>
              <a:buFont typeface="Wingdings" panose="05000000000000000000" pitchFamily="2" charset="2"/>
              <a:buChar char="Ø"/>
            </a:pPr>
            <a:r>
              <a:rPr lang="en-US" b="1" dirty="0"/>
              <a:t>Follow a consistent process for determining </a:t>
            </a:r>
            <a:r>
              <a:rPr lang="en-US" dirty="0"/>
              <a:t>designated supports.</a:t>
            </a:r>
          </a:p>
          <a:p>
            <a:pPr marL="342900" indent="-342900">
              <a:lnSpc>
                <a:spcPct val="105000"/>
              </a:lnSpc>
              <a:spcBef>
                <a:spcPts val="0"/>
              </a:spcBef>
              <a:buFont typeface="Wingdings" panose="05000000000000000000" pitchFamily="2" charset="2"/>
              <a:buChar char="Ø"/>
            </a:pPr>
            <a:r>
              <a:rPr lang="en-US" dirty="0"/>
              <a:t>Professionals familiar with the student and the types of supports available should advise during the decision process. </a:t>
            </a:r>
          </a:p>
          <a:p>
            <a:pPr marL="0" indent="0">
              <a:lnSpc>
                <a:spcPct val="105000"/>
              </a:lnSpc>
              <a:spcBef>
                <a:spcPts val="0"/>
              </a:spcBef>
              <a:buNone/>
            </a:pPr>
            <a:endParaRPr lang="en-US" dirty="0"/>
          </a:p>
        </p:txBody>
      </p:sp>
      <p:sp>
        <p:nvSpPr>
          <p:cNvPr id="4" name="Title 3"/>
          <p:cNvSpPr>
            <a:spLocks noGrp="1"/>
          </p:cNvSpPr>
          <p:nvPr>
            <p:ph type="title"/>
          </p:nvPr>
        </p:nvSpPr>
        <p:spPr/>
        <p:txBody>
          <a:bodyPr/>
          <a:lstStyle/>
          <a:p>
            <a:br>
              <a:rPr lang="en-US" dirty="0"/>
            </a:br>
            <a:r>
              <a:rPr lang="en-US" dirty="0"/>
              <a:t>Designated Supports </a:t>
            </a:r>
            <a:br>
              <a:rPr lang="en-US" dirty="0"/>
            </a:br>
            <a:r>
              <a:rPr lang="en-US" sz="2600" b="0" dirty="0"/>
              <a:t>Including supports for English Learners</a:t>
            </a:r>
            <a:endParaRPr lang="en-US" sz="2600" dirty="0"/>
          </a:p>
        </p:txBody>
      </p:sp>
      <p:grpSp>
        <p:nvGrpSpPr>
          <p:cNvPr id="6" name="Group 5">
            <a:extLst>
              <a:ext uri="{FF2B5EF4-FFF2-40B4-BE49-F238E27FC236}">
                <a16:creationId xmlns:a16="http://schemas.microsoft.com/office/drawing/2014/main" id="{38BBB6EC-F4C5-CBE6-7008-58CED1A091EA}"/>
              </a:ext>
            </a:extLst>
          </p:cNvPr>
          <p:cNvGrpSpPr/>
          <p:nvPr/>
        </p:nvGrpSpPr>
        <p:grpSpPr>
          <a:xfrm>
            <a:off x="389748" y="548629"/>
            <a:ext cx="3297836" cy="1187313"/>
            <a:chOff x="1218541" y="1923970"/>
            <a:chExt cx="3569807" cy="1187313"/>
          </a:xfrm>
        </p:grpSpPr>
        <p:sp>
          <p:nvSpPr>
            <p:cNvPr id="7" name="Rounded Rectangle 6">
              <a:extLst>
                <a:ext uri="{FF2B5EF4-FFF2-40B4-BE49-F238E27FC236}">
                  <a16:creationId xmlns:a16="http://schemas.microsoft.com/office/drawing/2014/main" id="{E7E9A47F-36DB-D348-E73E-25CAF52CBF07}"/>
                </a:ext>
              </a:extLst>
            </p:cNvPr>
            <p:cNvSpPr/>
            <p:nvPr/>
          </p:nvSpPr>
          <p:spPr>
            <a:xfrm>
              <a:off x="1218541" y="1923970"/>
              <a:ext cx="3569807" cy="1187313"/>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dirty="0">
                <a:solidFill>
                  <a:srgbClr val="003366"/>
                </a:solidFill>
              </a:endParaRPr>
            </a:p>
            <a:p>
              <a:endParaRPr lang="en-US" sz="1200" b="1" dirty="0">
                <a:solidFill>
                  <a:srgbClr val="003366"/>
                </a:solidFill>
              </a:endParaRPr>
            </a:p>
            <a:p>
              <a:endParaRPr lang="en-US" sz="3200" b="1" dirty="0">
                <a:solidFill>
                  <a:srgbClr val="003366"/>
                </a:solidFill>
              </a:endParaRPr>
            </a:p>
            <a:p>
              <a:endParaRPr lang="en-US" sz="1200" b="1" dirty="0">
                <a:solidFill>
                  <a:srgbClr val="003366"/>
                </a:solidFill>
              </a:endParaRPr>
            </a:p>
            <a:p>
              <a:pPr>
                <a:spcBef>
                  <a:spcPts val="1200"/>
                </a:spcBef>
              </a:pPr>
              <a:r>
                <a:rPr lang="en-US" sz="1400" dirty="0">
                  <a:solidFill>
                    <a:schemeClr val="tx1">
                      <a:lumMod val="50000"/>
                      <a:lumOff val="50000"/>
                    </a:schemeClr>
                  </a:solidFill>
                </a:rPr>
                <a:t>UNIVERSAL TOOLS (Step 1)</a:t>
              </a:r>
              <a:endParaRPr lang="en-US" dirty="0">
                <a:solidFill>
                  <a:schemeClr val="tx1">
                    <a:lumMod val="50000"/>
                    <a:lumOff val="50000"/>
                  </a:schemeClr>
                </a:solidFill>
              </a:endParaRPr>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Rounded Rectangle 7">
              <a:extLst>
                <a:ext uri="{FF2B5EF4-FFF2-40B4-BE49-F238E27FC236}">
                  <a16:creationId xmlns:a16="http://schemas.microsoft.com/office/drawing/2014/main" id="{CAA2909D-B9DD-F1BB-428B-B900E6F3219C}"/>
                </a:ext>
              </a:extLst>
            </p:cNvPr>
            <p:cNvSpPr/>
            <p:nvPr/>
          </p:nvSpPr>
          <p:spPr>
            <a:xfrm>
              <a:off x="1591749" y="2315881"/>
              <a:ext cx="3050560" cy="746510"/>
            </a:xfrm>
            <a:prstGeom prst="roundRect">
              <a:avLst/>
            </a:prstGeom>
            <a:solidFill>
              <a:srgbClr val="B2EDEC"/>
            </a:solidFill>
            <a:effectLst>
              <a:glow rad="1270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dirty="0">
                <a:solidFill>
                  <a:srgbClr val="003366"/>
                </a:solidFill>
              </a:endParaRPr>
            </a:p>
            <a:p>
              <a:pPr>
                <a:spcBef>
                  <a:spcPts val="1200"/>
                </a:spcBef>
              </a:pPr>
              <a:r>
                <a:rPr lang="en-US" sz="1400" b="1" dirty="0">
                  <a:solidFill>
                    <a:srgbClr val="003366"/>
                  </a:solidFill>
                </a:rPr>
                <a:t>DESIGNATED SUPPORTS (Step 2)</a:t>
              </a:r>
              <a:endParaRPr lang="en-US" dirty="0"/>
            </a:p>
            <a:p>
              <a:endParaRPr lang="en-US" dirty="0"/>
            </a:p>
            <a:p>
              <a:endParaRPr lang="en-US" dirty="0"/>
            </a:p>
            <a:p>
              <a:endParaRPr lang="en-US" dirty="0"/>
            </a:p>
          </p:txBody>
        </p:sp>
        <p:sp>
          <p:nvSpPr>
            <p:cNvPr id="9" name="Rounded Rectangle 8">
              <a:extLst>
                <a:ext uri="{FF2B5EF4-FFF2-40B4-BE49-F238E27FC236}">
                  <a16:creationId xmlns:a16="http://schemas.microsoft.com/office/drawing/2014/main" id="{B884414D-3527-BE70-9650-EB5CD5CDFE03}"/>
                </a:ext>
              </a:extLst>
            </p:cNvPr>
            <p:cNvSpPr/>
            <p:nvPr/>
          </p:nvSpPr>
          <p:spPr>
            <a:xfrm>
              <a:off x="1899571" y="2588357"/>
              <a:ext cx="2596703" cy="429064"/>
            </a:xfrm>
            <a:prstGeom prst="roundRect">
              <a:avLst/>
            </a:prstGeom>
            <a:solidFill>
              <a:srgbClr val="FFE5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1400" dirty="0">
                  <a:solidFill>
                    <a:schemeClr val="tx1">
                      <a:lumMod val="50000"/>
                      <a:lumOff val="50000"/>
                    </a:schemeClr>
                  </a:solidFill>
                </a:rPr>
                <a:t>ACCOMMODATIONS (Step 3)</a:t>
              </a:r>
            </a:p>
          </p:txBody>
        </p:sp>
      </p:grpSp>
    </p:spTree>
    <p:extLst>
      <p:ext uri="{BB962C8B-B14F-4D97-AF65-F5344CB8AC3E}">
        <p14:creationId xmlns:p14="http://schemas.microsoft.com/office/powerpoint/2010/main" val="1056294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Accommodations: Preselected in DRC INSIGHT</a:t>
            </a:r>
          </a:p>
        </p:txBody>
      </p:sp>
      <p:sp>
        <p:nvSpPr>
          <p:cNvPr id="3" name="Content Placeholder 2"/>
          <p:cNvSpPr>
            <a:spLocks noGrp="1"/>
          </p:cNvSpPr>
          <p:nvPr>
            <p:ph idx="1"/>
          </p:nvPr>
        </p:nvSpPr>
        <p:spPr>
          <a:xfrm>
            <a:off x="815975" y="1895855"/>
            <a:ext cx="10299065" cy="4267201"/>
          </a:xfrm>
        </p:spPr>
        <p:txBody>
          <a:bodyPr>
            <a:noAutofit/>
          </a:bodyPr>
          <a:lstStyle/>
          <a:p>
            <a:pPr marL="0" indent="0">
              <a:spcBef>
                <a:spcPts val="0"/>
              </a:spcBef>
              <a:spcAft>
                <a:spcPts val="600"/>
              </a:spcAft>
              <a:buClr>
                <a:schemeClr val="accent6"/>
              </a:buClr>
              <a:buSzPct val="100000"/>
              <a:buNone/>
            </a:pPr>
            <a:r>
              <a:rPr lang="en-US" sz="2200" dirty="0"/>
              <a:t>Online and Presentation accommodations selected in DRC INSIGHT portal—</a:t>
            </a:r>
          </a:p>
          <a:p>
            <a:pPr marL="569913" indent="-346075">
              <a:spcBef>
                <a:spcPts val="0"/>
              </a:spcBef>
              <a:spcAft>
                <a:spcPts val="600"/>
              </a:spcAft>
              <a:buClr>
                <a:schemeClr val="accent6"/>
              </a:buClr>
              <a:buSzPct val="100000"/>
              <a:buFont typeface="Wingdings" panose="05000000000000000000" pitchFamily="2" charset="2"/>
              <a:buChar char="§"/>
            </a:pPr>
            <a:r>
              <a:rPr lang="en-US" sz="2100" b="1" dirty="0"/>
              <a:t>Text-to-Speech (TTS) </a:t>
            </a:r>
            <a:r>
              <a:rPr lang="en-US" sz="2100" dirty="0"/>
              <a:t>for ELA, Math, and Science directions, questions, and answer options; Math and Science stimuli and items</a:t>
            </a:r>
          </a:p>
          <a:p>
            <a:pPr marL="569913" indent="-346075">
              <a:spcBef>
                <a:spcPts val="0"/>
              </a:spcBef>
              <a:spcAft>
                <a:spcPts val="600"/>
              </a:spcAft>
              <a:buClr>
                <a:schemeClr val="accent6"/>
              </a:buClr>
              <a:buSzPct val="100000"/>
              <a:buFont typeface="Wingdings" panose="05000000000000000000" pitchFamily="2" charset="2"/>
              <a:buChar char="§"/>
            </a:pPr>
            <a:r>
              <a:rPr lang="en-US" sz="2100" b="1" dirty="0"/>
              <a:t>Text-to-Speech with ELA reading passages</a:t>
            </a:r>
            <a:r>
              <a:rPr lang="en-US" sz="2100" dirty="0"/>
              <a:t> (fewer than 2% in grades 6, 7, 8)</a:t>
            </a:r>
          </a:p>
          <a:p>
            <a:pPr marL="569913" indent="-346075">
              <a:spcBef>
                <a:spcPts val="0"/>
              </a:spcBef>
              <a:spcAft>
                <a:spcPts val="600"/>
              </a:spcAft>
              <a:buClr>
                <a:schemeClr val="accent6"/>
              </a:buClr>
              <a:buSzPct val="100000"/>
              <a:buFont typeface="Wingdings" panose="05000000000000000000" pitchFamily="2" charset="2"/>
              <a:buChar char="§"/>
            </a:pPr>
            <a:r>
              <a:rPr lang="en-US" sz="2100" b="1" dirty="0"/>
              <a:t>Speech-to-Tex</a:t>
            </a:r>
            <a:r>
              <a:rPr lang="en-US" sz="2100" dirty="0"/>
              <a:t>t (specify integrated or non-embedded; use own AT)</a:t>
            </a:r>
          </a:p>
          <a:p>
            <a:pPr marL="569913" indent="-346075">
              <a:spcBef>
                <a:spcPts val="0"/>
              </a:spcBef>
              <a:spcAft>
                <a:spcPts val="600"/>
              </a:spcAft>
              <a:buClr>
                <a:schemeClr val="accent6"/>
              </a:buClr>
              <a:buSzPct val="100000"/>
              <a:buFont typeface="Wingdings" panose="05000000000000000000" pitchFamily="2" charset="2"/>
              <a:buChar char="§"/>
            </a:pPr>
            <a:r>
              <a:rPr lang="en-US" sz="2100" b="1" dirty="0"/>
              <a:t>Word Completion</a:t>
            </a:r>
            <a:r>
              <a:rPr lang="en-US" sz="2100" dirty="0"/>
              <a:t>, non-embedded; use own AT</a:t>
            </a:r>
          </a:p>
          <a:p>
            <a:pPr marL="569913" indent="-346075">
              <a:spcBef>
                <a:spcPts val="0"/>
              </a:spcBef>
              <a:spcAft>
                <a:spcPts val="600"/>
              </a:spcAft>
              <a:buClr>
                <a:schemeClr val="accent6"/>
              </a:buClr>
              <a:buSzPct val="100000"/>
              <a:buFont typeface="Wingdings" panose="05000000000000000000" pitchFamily="2" charset="2"/>
              <a:buChar char="§"/>
            </a:pPr>
            <a:r>
              <a:rPr lang="en-US" sz="2100" b="1" dirty="0"/>
              <a:t>Video Sign Language (VSL) </a:t>
            </a:r>
            <a:r>
              <a:rPr lang="en-US" sz="2100" dirty="0"/>
              <a:t>for Math and Science</a:t>
            </a:r>
          </a:p>
          <a:p>
            <a:pPr marL="569913" indent="-346075">
              <a:spcBef>
                <a:spcPts val="0"/>
              </a:spcBef>
              <a:spcAft>
                <a:spcPts val="600"/>
              </a:spcAft>
              <a:buClr>
                <a:schemeClr val="accent6"/>
              </a:buClr>
              <a:buSzPct val="100000"/>
              <a:buFont typeface="Wingdings" panose="05000000000000000000" pitchFamily="2" charset="2"/>
              <a:buChar char="§"/>
            </a:pPr>
            <a:r>
              <a:rPr lang="en-US" sz="2100" b="1" dirty="0"/>
              <a:t>Closed Captioning (CC) &amp; Video Sign Language (VSL) </a:t>
            </a:r>
            <a:r>
              <a:rPr lang="en-US" sz="2100" dirty="0"/>
              <a:t>for ELA listening passages</a:t>
            </a:r>
          </a:p>
          <a:p>
            <a:pPr marL="569913" indent="-346075">
              <a:spcBef>
                <a:spcPts val="0"/>
              </a:spcBef>
              <a:spcAft>
                <a:spcPts val="600"/>
              </a:spcAft>
              <a:buClr>
                <a:schemeClr val="accent6"/>
              </a:buClr>
              <a:buSzPct val="100000"/>
              <a:buFont typeface="Wingdings" panose="05000000000000000000" pitchFamily="2" charset="2"/>
              <a:buChar char="§"/>
            </a:pPr>
            <a:r>
              <a:rPr lang="en-US" sz="2100" b="1" dirty="0"/>
              <a:t>Paper</a:t>
            </a:r>
            <a:r>
              <a:rPr lang="en-US" sz="2100" dirty="0"/>
              <a:t>: Braille, Large-Print (18-pt), Paper/Print on Demand (standard font-size)</a:t>
            </a:r>
          </a:p>
          <a:p>
            <a:pPr marL="0" indent="0">
              <a:spcBef>
                <a:spcPts val="0"/>
              </a:spcBef>
              <a:spcAft>
                <a:spcPts val="600"/>
              </a:spcAft>
              <a:buClr>
                <a:schemeClr val="accent6"/>
              </a:buClr>
              <a:buSzPct val="100000"/>
              <a:buNone/>
            </a:pPr>
            <a:r>
              <a:rPr lang="en-US" sz="2200" dirty="0"/>
              <a:t>Review UAAG guidelines on other non-embedded accommodations (e.g., 100s Number Table, Multiplication Table 1x12)</a:t>
            </a:r>
          </a:p>
          <a:p>
            <a:pPr>
              <a:spcBef>
                <a:spcPts val="0"/>
              </a:spcBef>
              <a:spcAft>
                <a:spcPts val="600"/>
              </a:spcAft>
            </a:pPr>
            <a:endParaRPr lang="en-US" sz="2200" dirty="0"/>
          </a:p>
          <a:p>
            <a:pPr>
              <a:spcBef>
                <a:spcPts val="0"/>
              </a:spcBef>
              <a:spcAft>
                <a:spcPts val="600"/>
              </a:spcAft>
            </a:pPr>
            <a:endParaRPr lang="en-US" sz="2200" dirty="0"/>
          </a:p>
          <a:p>
            <a:pPr>
              <a:spcBef>
                <a:spcPts val="0"/>
              </a:spcBef>
              <a:spcAft>
                <a:spcPts val="600"/>
              </a:spcAft>
            </a:pPr>
            <a:endParaRPr lang="en-US" sz="2200" dirty="0"/>
          </a:p>
        </p:txBody>
      </p:sp>
      <p:pic>
        <p:nvPicPr>
          <p:cNvPr id="6" name="Picture 5">
            <a:extLst>
              <a:ext uri="{FF2B5EF4-FFF2-40B4-BE49-F238E27FC236}">
                <a16:creationId xmlns:a16="http://schemas.microsoft.com/office/drawing/2014/main" id="{BE0D7B11-C9E2-287F-FAC8-798CA74A1E09}"/>
              </a:ext>
            </a:extLst>
          </p:cNvPr>
          <p:cNvPicPr>
            <a:picLocks noChangeAspect="1"/>
          </p:cNvPicPr>
          <p:nvPr/>
        </p:nvPicPr>
        <p:blipFill>
          <a:blip r:embed="rId3"/>
          <a:stretch>
            <a:fillRect/>
          </a:stretch>
        </p:blipFill>
        <p:spPr>
          <a:xfrm>
            <a:off x="8659546" y="338282"/>
            <a:ext cx="3159735" cy="1469175"/>
          </a:xfrm>
          <a:prstGeom prst="rect">
            <a:avLst/>
          </a:prstGeom>
        </p:spPr>
      </p:pic>
      <p:sp>
        <p:nvSpPr>
          <p:cNvPr id="7" name="TextBox 6">
            <a:extLst>
              <a:ext uri="{FF2B5EF4-FFF2-40B4-BE49-F238E27FC236}">
                <a16:creationId xmlns:a16="http://schemas.microsoft.com/office/drawing/2014/main" id="{C7F14A86-B822-57BA-B909-DCD7FDF94309}"/>
              </a:ext>
            </a:extLst>
          </p:cNvPr>
          <p:cNvSpPr txBox="1"/>
          <p:nvPr/>
        </p:nvSpPr>
        <p:spPr>
          <a:xfrm>
            <a:off x="815975" y="1145225"/>
            <a:ext cx="5487548" cy="662233"/>
          </a:xfrm>
          <a:prstGeom prst="rect">
            <a:avLst/>
          </a:prstGeom>
          <a:noFill/>
        </p:spPr>
        <p:txBody>
          <a:bodyPr wrap="square">
            <a:spAutoFit/>
          </a:bodyPr>
          <a:lstStyle/>
          <a:p>
            <a:pPr>
              <a:lnSpc>
                <a:spcPct val="105000"/>
              </a:lnSpc>
              <a:spcBef>
                <a:spcPts val="600"/>
              </a:spcBef>
            </a:pPr>
            <a:r>
              <a:rPr lang="en-US" dirty="0">
                <a:solidFill>
                  <a:srgbClr val="A50021"/>
                </a:solidFill>
              </a:rPr>
              <a:t>Must be documented in student’s IEP/504 plan and on the NDE testing accommodations form for </a:t>
            </a:r>
            <a:r>
              <a:rPr lang="en-US" b="1" dirty="0">
                <a:solidFill>
                  <a:srgbClr val="A50021"/>
                </a:solidFill>
              </a:rPr>
              <a:t>IEP and 504</a:t>
            </a:r>
            <a:r>
              <a:rPr lang="en-US" dirty="0">
                <a:solidFill>
                  <a:srgbClr val="A50021"/>
                </a:solidFill>
              </a:rPr>
              <a:t>.</a:t>
            </a:r>
          </a:p>
        </p:txBody>
      </p:sp>
    </p:spTree>
    <p:extLst>
      <p:ext uri="{BB962C8B-B14F-4D97-AF65-F5344CB8AC3E}">
        <p14:creationId xmlns:p14="http://schemas.microsoft.com/office/powerpoint/2010/main" val="751316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1B21-C4B1-A005-83CA-854B2A8EF3ED}"/>
              </a:ext>
            </a:extLst>
          </p:cNvPr>
          <p:cNvSpPr>
            <a:spLocks noGrp="1"/>
          </p:cNvSpPr>
          <p:nvPr>
            <p:ph type="title"/>
          </p:nvPr>
        </p:nvSpPr>
        <p:spPr/>
        <p:txBody>
          <a:bodyPr/>
          <a:lstStyle/>
          <a:p>
            <a:r>
              <a:rPr lang="en-US" dirty="0"/>
              <a:t>Accommodations: Speech-to-Text/STT</a:t>
            </a:r>
          </a:p>
        </p:txBody>
      </p:sp>
      <p:sp>
        <p:nvSpPr>
          <p:cNvPr id="3" name="Content Placeholder 2">
            <a:extLst>
              <a:ext uri="{FF2B5EF4-FFF2-40B4-BE49-F238E27FC236}">
                <a16:creationId xmlns:a16="http://schemas.microsoft.com/office/drawing/2014/main" id="{C538993F-B6F8-AF43-25AC-D679FCDF3366}"/>
              </a:ext>
            </a:extLst>
          </p:cNvPr>
          <p:cNvSpPr>
            <a:spLocks noGrp="1"/>
          </p:cNvSpPr>
          <p:nvPr>
            <p:ph idx="1"/>
          </p:nvPr>
        </p:nvSpPr>
        <p:spPr>
          <a:xfrm>
            <a:off x="838200" y="2081719"/>
            <a:ext cx="10515600" cy="4095245"/>
          </a:xfrm>
        </p:spPr>
        <p:txBody>
          <a:bodyPr/>
          <a:lstStyle/>
          <a:p>
            <a:pPr marL="0" indent="0">
              <a:lnSpc>
                <a:spcPct val="105000"/>
              </a:lnSpc>
              <a:spcBef>
                <a:spcPts val="0"/>
              </a:spcBef>
              <a:spcAft>
                <a:spcPts val="600"/>
              </a:spcAft>
              <a:buNone/>
            </a:pPr>
            <a:r>
              <a:rPr lang="en-US" sz="2600" b="1" dirty="0">
                <a:solidFill>
                  <a:schemeClr val="accent5">
                    <a:lumMod val="75000"/>
                  </a:schemeClr>
                </a:solidFill>
              </a:rPr>
              <a:t>Speech-to-Text (STT), 1:1</a:t>
            </a:r>
          </a:p>
          <a:p>
            <a:pPr>
              <a:lnSpc>
                <a:spcPct val="105000"/>
              </a:lnSpc>
              <a:spcBef>
                <a:spcPts val="600"/>
              </a:spcBef>
            </a:pPr>
            <a:r>
              <a:rPr lang="en-US" dirty="0"/>
              <a:t>Selected in portal before printing test ticket(s); integrated or non-embedded.</a:t>
            </a:r>
          </a:p>
          <a:p>
            <a:pPr>
              <a:lnSpc>
                <a:spcPct val="105000"/>
              </a:lnSpc>
              <a:spcBef>
                <a:spcPts val="600"/>
              </a:spcBef>
            </a:pPr>
            <a:r>
              <a:rPr lang="en-US" b="1" dirty="0"/>
              <a:t>Integrated (1-device)</a:t>
            </a:r>
            <a:r>
              <a:rPr lang="en-US" dirty="0"/>
              <a:t>: Student will use their own assistive technology with specially installed* DRC INSIGHT “permissive mode” version; allows responses to be recorded directly into the test engine. (*IT support)</a:t>
            </a:r>
          </a:p>
          <a:p>
            <a:pPr>
              <a:lnSpc>
                <a:spcPct val="105000"/>
              </a:lnSpc>
              <a:spcBef>
                <a:spcPts val="600"/>
              </a:spcBef>
            </a:pPr>
            <a:r>
              <a:rPr lang="en-US" b="1" dirty="0"/>
              <a:t>Non-embedded (2-devices)</a:t>
            </a:r>
            <a:r>
              <a:rPr lang="en-US" dirty="0"/>
              <a:t>: Student will use their own assistive technology (AT) device; student responses must be transcribed into the DRC INSIGHT test engine by the test administrator or school test coordinator. </a:t>
            </a:r>
          </a:p>
        </p:txBody>
      </p:sp>
      <p:pic>
        <p:nvPicPr>
          <p:cNvPr id="4" name="Picture 3">
            <a:extLst>
              <a:ext uri="{FF2B5EF4-FFF2-40B4-BE49-F238E27FC236}">
                <a16:creationId xmlns:a16="http://schemas.microsoft.com/office/drawing/2014/main" id="{DE84C0B3-75EE-0AFB-6A72-43086E397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0740" y="203201"/>
            <a:ext cx="3028946" cy="1536422"/>
          </a:xfrm>
          <a:prstGeom prst="rect">
            <a:avLst/>
          </a:prstGeom>
        </p:spPr>
      </p:pic>
      <p:sp>
        <p:nvSpPr>
          <p:cNvPr id="5" name="TextBox 4">
            <a:extLst>
              <a:ext uri="{FF2B5EF4-FFF2-40B4-BE49-F238E27FC236}">
                <a16:creationId xmlns:a16="http://schemas.microsoft.com/office/drawing/2014/main" id="{DDCC9752-4C05-D31D-0D84-0C4CEC494309}"/>
              </a:ext>
            </a:extLst>
          </p:cNvPr>
          <p:cNvSpPr txBox="1"/>
          <p:nvPr/>
        </p:nvSpPr>
        <p:spPr>
          <a:xfrm>
            <a:off x="815975" y="1145225"/>
            <a:ext cx="5487548" cy="662233"/>
          </a:xfrm>
          <a:prstGeom prst="rect">
            <a:avLst/>
          </a:prstGeom>
          <a:noFill/>
        </p:spPr>
        <p:txBody>
          <a:bodyPr wrap="square">
            <a:spAutoFit/>
          </a:bodyPr>
          <a:lstStyle/>
          <a:p>
            <a:pPr>
              <a:lnSpc>
                <a:spcPct val="105000"/>
              </a:lnSpc>
              <a:spcBef>
                <a:spcPts val="600"/>
              </a:spcBef>
            </a:pPr>
            <a:r>
              <a:rPr lang="en-US" dirty="0">
                <a:solidFill>
                  <a:srgbClr val="A50021"/>
                </a:solidFill>
              </a:rPr>
              <a:t>Must be documented in student’s IEP/504 plan and on the NDE testing accommodations form for </a:t>
            </a:r>
            <a:r>
              <a:rPr lang="en-US" b="1" dirty="0">
                <a:solidFill>
                  <a:srgbClr val="A50021"/>
                </a:solidFill>
              </a:rPr>
              <a:t>IEP and 504</a:t>
            </a:r>
            <a:r>
              <a:rPr lang="en-US" dirty="0">
                <a:solidFill>
                  <a:srgbClr val="A50021"/>
                </a:solidFill>
              </a:rPr>
              <a:t>.</a:t>
            </a:r>
          </a:p>
        </p:txBody>
      </p:sp>
    </p:spTree>
    <p:extLst>
      <p:ext uri="{BB962C8B-B14F-4D97-AF65-F5344CB8AC3E}">
        <p14:creationId xmlns:p14="http://schemas.microsoft.com/office/powerpoint/2010/main" val="3147275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Designated Support/Accommodation: Text-to-Speech (TTS)</a:t>
            </a:r>
          </a:p>
        </p:txBody>
      </p:sp>
      <p:sp>
        <p:nvSpPr>
          <p:cNvPr id="6" name="Content Placeholder 5"/>
          <p:cNvSpPr>
            <a:spLocks noGrp="1"/>
          </p:cNvSpPr>
          <p:nvPr>
            <p:ph idx="1"/>
          </p:nvPr>
        </p:nvSpPr>
        <p:spPr>
          <a:xfrm>
            <a:off x="911984" y="2090057"/>
            <a:ext cx="3145902" cy="3976634"/>
          </a:xfrm>
        </p:spPr>
        <p:txBody>
          <a:bodyPr>
            <a:noAutofit/>
          </a:bodyPr>
          <a:lstStyle/>
          <a:p>
            <a:pPr marL="0" indent="0">
              <a:lnSpc>
                <a:spcPct val="100000"/>
              </a:lnSpc>
              <a:spcBef>
                <a:spcPts val="0"/>
              </a:spcBef>
              <a:spcAft>
                <a:spcPts val="600"/>
              </a:spcAft>
              <a:buNone/>
            </a:pPr>
            <a:r>
              <a:rPr lang="en-US" i="1" dirty="0"/>
              <a:t>Student controls for TTS</a:t>
            </a:r>
          </a:p>
          <a:p>
            <a:pPr marL="336550" lvl="1" indent="-336550">
              <a:spcBef>
                <a:spcPts val="0"/>
              </a:spcBef>
              <a:spcAft>
                <a:spcPts val="1000"/>
              </a:spcAft>
            </a:pPr>
            <a:r>
              <a:rPr lang="en-US" sz="2400" dirty="0"/>
              <a:t>select        Options        and Audio Settings</a:t>
            </a:r>
          </a:p>
          <a:p>
            <a:pPr marL="336550" lvl="1" indent="-336550">
              <a:spcBef>
                <a:spcPts val="0"/>
              </a:spcBef>
              <a:spcAft>
                <a:spcPts val="1000"/>
              </a:spcAft>
            </a:pPr>
            <a:r>
              <a:rPr lang="en-US" sz="2400" dirty="0"/>
              <a:t>increase or decrease voice volume and speed</a:t>
            </a:r>
          </a:p>
          <a:p>
            <a:pPr marL="336550" lvl="1" indent="-336550">
              <a:spcBef>
                <a:spcPts val="0"/>
              </a:spcBef>
              <a:spcAft>
                <a:spcPts val="1000"/>
              </a:spcAft>
            </a:pPr>
            <a:r>
              <a:rPr lang="en-US" sz="2400" dirty="0"/>
              <a:t>disable or enable “Follow Along” highlighting of text</a:t>
            </a:r>
          </a:p>
        </p:txBody>
      </p:sp>
      <p:sp>
        <p:nvSpPr>
          <p:cNvPr id="13" name="Content Placeholder 5">
            <a:extLst>
              <a:ext uri="{FF2B5EF4-FFF2-40B4-BE49-F238E27FC236}">
                <a16:creationId xmlns:a16="http://schemas.microsoft.com/office/drawing/2014/main" id="{F3EAC63B-1876-D759-689B-4B019F122C8F}"/>
              </a:ext>
            </a:extLst>
          </p:cNvPr>
          <p:cNvSpPr txBox="1">
            <a:spLocks/>
          </p:cNvSpPr>
          <p:nvPr/>
        </p:nvSpPr>
        <p:spPr bwMode="auto">
          <a:xfrm>
            <a:off x="911986" y="1397304"/>
            <a:ext cx="3380092" cy="54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lnSpc>
                <a:spcPct val="100000"/>
              </a:lnSpc>
              <a:spcBef>
                <a:spcPts val="1200"/>
              </a:spcBef>
              <a:spcAft>
                <a:spcPts val="1200"/>
              </a:spcAft>
              <a:buFont typeface="Arial" panose="020B0604020202020204" pitchFamily="34" charset="0"/>
              <a:defRPr sz="2400" b="0" i="0" kern="1200">
                <a:solidFill>
                  <a:schemeClr val="tx1"/>
                </a:solidFill>
                <a:latin typeface="Calibri" panose="020F0502020204030204" pitchFamily="34" charset="0"/>
                <a:ea typeface="+mn-ea"/>
                <a:cs typeface="+mn-cs"/>
              </a:defRPr>
            </a:lvl1pPr>
            <a:lvl2pPr marL="685800" indent="-228600" algn="l" rtl="0" eaLnBrk="1" fontAlgn="base" hangingPunct="1">
              <a:lnSpc>
                <a:spcPct val="100000"/>
              </a:lnSpc>
              <a:spcBef>
                <a:spcPts val="600"/>
              </a:spcBef>
              <a:spcAft>
                <a:spcPts val="600"/>
              </a:spcAft>
              <a:buClr>
                <a:schemeClr val="accent5"/>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2pPr>
            <a:lvl3pPr marL="1143000" indent="-228600" algn="l" rtl="0" eaLnBrk="1" fontAlgn="base" hangingPunct="1">
              <a:lnSpc>
                <a:spcPct val="100000"/>
              </a:lnSpc>
              <a:spcBef>
                <a:spcPts val="600"/>
              </a:spcBef>
              <a:spcAft>
                <a:spcPts val="600"/>
              </a:spcAft>
              <a:buClr>
                <a:schemeClr val="accent2"/>
              </a:buClr>
              <a:buFont typeface="Arial" panose="020B0604020202020204" pitchFamily="34" charset="0"/>
              <a:buChar char="•"/>
              <a:defRPr b="0" i="0" kern="1200">
                <a:solidFill>
                  <a:schemeClr val="tx1"/>
                </a:solidFill>
                <a:latin typeface="Calibri" panose="020F0502020204030204" pitchFamily="34" charset="0"/>
                <a:ea typeface="+mn-ea"/>
                <a:cs typeface="+mn-cs"/>
              </a:defRPr>
            </a:lvl3pPr>
            <a:lvl4pPr marL="16002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4pPr>
            <a:lvl5pPr marL="20574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600" b="1" dirty="0">
                <a:solidFill>
                  <a:schemeClr val="accent5">
                    <a:lumMod val="75000"/>
                  </a:schemeClr>
                </a:solidFill>
              </a:rPr>
              <a:t>Text-to-Speech/TTS</a:t>
            </a:r>
            <a:endParaRPr lang="en-US" sz="2600" dirty="0"/>
          </a:p>
        </p:txBody>
      </p:sp>
      <p:grpSp>
        <p:nvGrpSpPr>
          <p:cNvPr id="26" name="Group 25">
            <a:extLst>
              <a:ext uri="{FF2B5EF4-FFF2-40B4-BE49-F238E27FC236}">
                <a16:creationId xmlns:a16="http://schemas.microsoft.com/office/drawing/2014/main" id="{C288AD5E-E9ED-4610-8091-E722DE4B357C}"/>
              </a:ext>
            </a:extLst>
          </p:cNvPr>
          <p:cNvGrpSpPr/>
          <p:nvPr/>
        </p:nvGrpSpPr>
        <p:grpSpPr>
          <a:xfrm>
            <a:off x="4831643" y="597159"/>
            <a:ext cx="7024700" cy="5269664"/>
            <a:chOff x="4980931" y="485193"/>
            <a:chExt cx="7024700" cy="5269664"/>
          </a:xfrm>
        </p:grpSpPr>
        <p:pic>
          <p:nvPicPr>
            <p:cNvPr id="20" name="Picture 19">
              <a:extLst>
                <a:ext uri="{FF2B5EF4-FFF2-40B4-BE49-F238E27FC236}">
                  <a16:creationId xmlns:a16="http://schemas.microsoft.com/office/drawing/2014/main" id="{3BFBDF44-F1B8-682B-4085-7AB18FBC7C80}"/>
                </a:ext>
              </a:extLst>
            </p:cNvPr>
            <p:cNvPicPr>
              <a:picLocks noChangeAspect="1"/>
            </p:cNvPicPr>
            <p:nvPr/>
          </p:nvPicPr>
          <p:blipFill>
            <a:blip r:embed="rId3"/>
            <a:stretch>
              <a:fillRect/>
            </a:stretch>
          </p:blipFill>
          <p:spPr>
            <a:xfrm>
              <a:off x="5193482" y="1181971"/>
              <a:ext cx="2892490" cy="1386341"/>
            </a:xfrm>
            <a:prstGeom prst="rect">
              <a:avLst/>
            </a:prstGeom>
          </p:spPr>
        </p:pic>
        <p:grpSp>
          <p:nvGrpSpPr>
            <p:cNvPr id="25" name="Group 24">
              <a:extLst>
                <a:ext uri="{FF2B5EF4-FFF2-40B4-BE49-F238E27FC236}">
                  <a16:creationId xmlns:a16="http://schemas.microsoft.com/office/drawing/2014/main" id="{836FAD06-0D3E-1988-0351-80ABA4624C38}"/>
                </a:ext>
              </a:extLst>
            </p:cNvPr>
            <p:cNvGrpSpPr/>
            <p:nvPr/>
          </p:nvGrpSpPr>
          <p:grpSpPr>
            <a:xfrm>
              <a:off x="4980931" y="485193"/>
              <a:ext cx="7024700" cy="5269664"/>
              <a:chOff x="4980931" y="485193"/>
              <a:chExt cx="7024700" cy="5269664"/>
            </a:xfrm>
          </p:grpSpPr>
          <p:pic>
            <p:nvPicPr>
              <p:cNvPr id="3" name="Picture 2">
                <a:extLst>
                  <a:ext uri="{FF2B5EF4-FFF2-40B4-BE49-F238E27FC236}">
                    <a16:creationId xmlns:a16="http://schemas.microsoft.com/office/drawing/2014/main" id="{0045CC7D-31E8-5652-7890-11229CD0D86C}"/>
                  </a:ext>
                </a:extLst>
              </p:cNvPr>
              <p:cNvPicPr>
                <a:picLocks noChangeAspect="1"/>
              </p:cNvPicPr>
              <p:nvPr/>
            </p:nvPicPr>
            <p:blipFill>
              <a:blip r:embed="rId4"/>
              <a:stretch>
                <a:fillRect/>
              </a:stretch>
            </p:blipFill>
            <p:spPr>
              <a:xfrm>
                <a:off x="4980931" y="3019935"/>
                <a:ext cx="6508421" cy="2734922"/>
              </a:xfrm>
              <a:prstGeom prst="rect">
                <a:avLst/>
              </a:prstGeom>
            </p:spPr>
          </p:pic>
          <p:pic>
            <p:nvPicPr>
              <p:cNvPr id="14" name="Picture 13">
                <a:extLst>
                  <a:ext uri="{FF2B5EF4-FFF2-40B4-BE49-F238E27FC236}">
                    <a16:creationId xmlns:a16="http://schemas.microsoft.com/office/drawing/2014/main" id="{5C828933-1278-68A0-1298-8E50B8141FC7}"/>
                  </a:ext>
                </a:extLst>
              </p:cNvPr>
              <p:cNvPicPr>
                <a:picLocks noChangeAspect="1"/>
              </p:cNvPicPr>
              <p:nvPr/>
            </p:nvPicPr>
            <p:blipFill>
              <a:blip r:embed="rId5"/>
              <a:stretch>
                <a:fillRect/>
              </a:stretch>
            </p:blipFill>
            <p:spPr>
              <a:xfrm>
                <a:off x="8859729" y="559837"/>
                <a:ext cx="3145902" cy="2475770"/>
              </a:xfrm>
              <a:prstGeom prst="rect">
                <a:avLst/>
              </a:prstGeom>
            </p:spPr>
          </p:pic>
          <p:sp>
            <p:nvSpPr>
              <p:cNvPr id="21" name="Arrow: Down 20">
                <a:extLst>
                  <a:ext uri="{FF2B5EF4-FFF2-40B4-BE49-F238E27FC236}">
                    <a16:creationId xmlns:a16="http://schemas.microsoft.com/office/drawing/2014/main" id="{8A7D95B9-18D5-965D-CF94-E54ABCE09B76}"/>
                  </a:ext>
                </a:extLst>
              </p:cNvPr>
              <p:cNvSpPr/>
              <p:nvPr/>
            </p:nvSpPr>
            <p:spPr>
              <a:xfrm>
                <a:off x="8915712" y="2824570"/>
                <a:ext cx="1254656" cy="963657"/>
              </a:xfrm>
              <a:prstGeom prst="down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C524F0C9-DC51-F800-34AA-48133965D20E}"/>
                  </a:ext>
                </a:extLst>
              </p:cNvPr>
              <p:cNvSpPr/>
              <p:nvPr/>
            </p:nvSpPr>
            <p:spPr>
              <a:xfrm>
                <a:off x="10524930" y="485193"/>
                <a:ext cx="1146966" cy="1078703"/>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4" name="Picture 23">
            <a:extLst>
              <a:ext uri="{FF2B5EF4-FFF2-40B4-BE49-F238E27FC236}">
                <a16:creationId xmlns:a16="http://schemas.microsoft.com/office/drawing/2014/main" id="{FA20FAB9-5EDD-28FB-E8B0-AC9DDCD60FB1}"/>
              </a:ext>
            </a:extLst>
          </p:cNvPr>
          <p:cNvPicPr>
            <a:picLocks noChangeAspect="1"/>
          </p:cNvPicPr>
          <p:nvPr/>
        </p:nvPicPr>
        <p:blipFill>
          <a:blip r:embed="rId6"/>
          <a:stretch>
            <a:fillRect/>
          </a:stretch>
        </p:blipFill>
        <p:spPr>
          <a:xfrm>
            <a:off x="2108735" y="2427563"/>
            <a:ext cx="452438" cy="533400"/>
          </a:xfrm>
          <a:prstGeom prst="rect">
            <a:avLst/>
          </a:prstGeom>
        </p:spPr>
      </p:pic>
    </p:spTree>
    <p:extLst>
      <p:ext uri="{BB962C8B-B14F-4D97-AF65-F5344CB8AC3E}">
        <p14:creationId xmlns:p14="http://schemas.microsoft.com/office/powerpoint/2010/main" val="3763274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Designated Supports: Translation </a:t>
            </a:r>
            <a:r>
              <a:rPr lang="en-US" b="0" dirty="0"/>
              <a:t>(fixed form sessions lock overnight)</a:t>
            </a:r>
          </a:p>
        </p:txBody>
      </p:sp>
      <p:sp>
        <p:nvSpPr>
          <p:cNvPr id="14" name="Content Placeholder 5">
            <a:extLst>
              <a:ext uri="{FF2B5EF4-FFF2-40B4-BE49-F238E27FC236}">
                <a16:creationId xmlns:a16="http://schemas.microsoft.com/office/drawing/2014/main" id="{60B6817C-C319-A72B-84A9-84CC39F2B391}"/>
              </a:ext>
            </a:extLst>
          </p:cNvPr>
          <p:cNvSpPr>
            <a:spLocks noGrp="1"/>
          </p:cNvSpPr>
          <p:nvPr>
            <p:ph idx="1"/>
          </p:nvPr>
        </p:nvSpPr>
        <p:spPr>
          <a:xfrm>
            <a:off x="856411" y="4706797"/>
            <a:ext cx="5604659" cy="1474999"/>
          </a:xfrm>
        </p:spPr>
        <p:txBody>
          <a:bodyPr>
            <a:noAutofit/>
          </a:bodyPr>
          <a:lstStyle/>
          <a:p>
            <a:pPr marL="0" indent="0">
              <a:lnSpc>
                <a:spcPct val="100000"/>
              </a:lnSpc>
              <a:spcBef>
                <a:spcPts val="0"/>
              </a:spcBef>
              <a:spcAft>
                <a:spcPts val="0"/>
              </a:spcAft>
              <a:buNone/>
            </a:pPr>
            <a:r>
              <a:rPr lang="en-US" sz="2200" b="1" dirty="0">
                <a:solidFill>
                  <a:schemeClr val="accent5">
                    <a:lumMod val="75000"/>
                  </a:schemeClr>
                </a:solidFill>
              </a:rPr>
              <a:t>Glossing</a:t>
            </a:r>
            <a:r>
              <a:rPr lang="en-US" sz="2200" dirty="0"/>
              <a:t> in Cantonese, Spanish, or Tagalog for Math and Science; selected construct-irrelevant terms presented in a pop-up window in the pre-selected language</a:t>
            </a:r>
          </a:p>
        </p:txBody>
      </p:sp>
      <p:grpSp>
        <p:nvGrpSpPr>
          <p:cNvPr id="24" name="Group 23">
            <a:extLst>
              <a:ext uri="{FF2B5EF4-FFF2-40B4-BE49-F238E27FC236}">
                <a16:creationId xmlns:a16="http://schemas.microsoft.com/office/drawing/2014/main" id="{0BDB533B-C65D-D481-2934-A62B56D9B18C}"/>
              </a:ext>
            </a:extLst>
          </p:cNvPr>
          <p:cNvGrpSpPr/>
          <p:nvPr/>
        </p:nvGrpSpPr>
        <p:grpSpPr>
          <a:xfrm>
            <a:off x="6568752" y="4532316"/>
            <a:ext cx="3975765" cy="1561060"/>
            <a:chOff x="6568752" y="4532316"/>
            <a:chExt cx="3975765" cy="1561060"/>
          </a:xfrm>
        </p:grpSpPr>
        <p:sp>
          <p:nvSpPr>
            <p:cNvPr id="10" name="Arrow: Left 9">
              <a:extLst>
                <a:ext uri="{FF2B5EF4-FFF2-40B4-BE49-F238E27FC236}">
                  <a16:creationId xmlns:a16="http://schemas.microsoft.com/office/drawing/2014/main" id="{F34836C2-ACA5-ACE4-B9B5-C3069D8C1CD4}"/>
                </a:ext>
              </a:extLst>
            </p:cNvPr>
            <p:cNvSpPr/>
            <p:nvPr/>
          </p:nvSpPr>
          <p:spPr>
            <a:xfrm>
              <a:off x="6568752" y="4745650"/>
              <a:ext cx="716714" cy="791676"/>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71F62B9-3F4A-5053-2022-45512299B750}"/>
                </a:ext>
              </a:extLst>
            </p:cNvPr>
            <p:cNvPicPr>
              <a:picLocks noChangeAspect="1"/>
            </p:cNvPicPr>
            <p:nvPr/>
          </p:nvPicPr>
          <p:blipFill>
            <a:blip r:embed="rId3"/>
            <a:stretch>
              <a:fillRect/>
            </a:stretch>
          </p:blipFill>
          <p:spPr>
            <a:xfrm>
              <a:off x="7454255" y="4532316"/>
              <a:ext cx="3090262" cy="1561060"/>
            </a:xfrm>
            <a:prstGeom prst="rect">
              <a:avLst/>
            </a:prstGeom>
          </p:spPr>
        </p:pic>
      </p:grpSp>
      <p:grpSp>
        <p:nvGrpSpPr>
          <p:cNvPr id="23" name="Group 22">
            <a:extLst>
              <a:ext uri="{FF2B5EF4-FFF2-40B4-BE49-F238E27FC236}">
                <a16:creationId xmlns:a16="http://schemas.microsoft.com/office/drawing/2014/main" id="{A09E69D2-1788-6BD9-6AAD-F1220ACA714B}"/>
              </a:ext>
            </a:extLst>
          </p:cNvPr>
          <p:cNvGrpSpPr/>
          <p:nvPr/>
        </p:nvGrpSpPr>
        <p:grpSpPr>
          <a:xfrm>
            <a:off x="719381" y="1230521"/>
            <a:ext cx="10753238" cy="3018979"/>
            <a:chOff x="719381" y="1230521"/>
            <a:chExt cx="10753238" cy="3018979"/>
          </a:xfrm>
        </p:grpSpPr>
        <p:sp>
          <p:nvSpPr>
            <p:cNvPr id="12" name="Content Placeholder 5">
              <a:extLst>
                <a:ext uri="{FF2B5EF4-FFF2-40B4-BE49-F238E27FC236}">
                  <a16:creationId xmlns:a16="http://schemas.microsoft.com/office/drawing/2014/main" id="{D38E1E31-DBAC-C0AD-AF0A-AB11574C9F44}"/>
                </a:ext>
              </a:extLst>
            </p:cNvPr>
            <p:cNvSpPr txBox="1">
              <a:spLocks/>
            </p:cNvSpPr>
            <p:nvPr/>
          </p:nvSpPr>
          <p:spPr bwMode="auto">
            <a:xfrm>
              <a:off x="7053943" y="1230521"/>
              <a:ext cx="4418676" cy="268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lnSpc>
                  <a:spcPct val="100000"/>
                </a:lnSpc>
                <a:spcBef>
                  <a:spcPts val="1200"/>
                </a:spcBef>
                <a:spcAft>
                  <a:spcPts val="1200"/>
                </a:spcAft>
                <a:buFont typeface="Arial" panose="020B0604020202020204" pitchFamily="34" charset="0"/>
                <a:defRPr sz="2400" b="0" i="0" kern="1200">
                  <a:solidFill>
                    <a:schemeClr val="tx1"/>
                  </a:solidFill>
                  <a:latin typeface="Calibri" panose="020F0502020204030204" pitchFamily="34" charset="0"/>
                  <a:ea typeface="+mn-ea"/>
                  <a:cs typeface="+mn-cs"/>
                </a:defRPr>
              </a:lvl1pPr>
              <a:lvl2pPr marL="685800" indent="-228600" algn="l" rtl="0" eaLnBrk="1" fontAlgn="base" hangingPunct="1">
                <a:lnSpc>
                  <a:spcPct val="100000"/>
                </a:lnSpc>
                <a:spcBef>
                  <a:spcPts val="600"/>
                </a:spcBef>
                <a:spcAft>
                  <a:spcPts val="600"/>
                </a:spcAft>
                <a:buClr>
                  <a:schemeClr val="accent5"/>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2pPr>
              <a:lvl3pPr marL="1143000" indent="-228600" algn="l" rtl="0" eaLnBrk="1" fontAlgn="base" hangingPunct="1">
                <a:lnSpc>
                  <a:spcPct val="100000"/>
                </a:lnSpc>
                <a:spcBef>
                  <a:spcPts val="600"/>
                </a:spcBef>
                <a:spcAft>
                  <a:spcPts val="600"/>
                </a:spcAft>
                <a:buClr>
                  <a:schemeClr val="accent2"/>
                </a:buClr>
                <a:buFont typeface="Arial" panose="020B0604020202020204" pitchFamily="34" charset="0"/>
                <a:buChar char="•"/>
                <a:defRPr b="0" i="0" kern="1200">
                  <a:solidFill>
                    <a:schemeClr val="tx1"/>
                  </a:solidFill>
                  <a:latin typeface="Calibri" panose="020F0502020204030204" pitchFamily="34" charset="0"/>
                  <a:ea typeface="+mn-ea"/>
                  <a:cs typeface="+mn-cs"/>
                </a:defRPr>
              </a:lvl3pPr>
              <a:lvl4pPr marL="16002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4pPr>
              <a:lvl5pPr marL="20574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200" b="1" dirty="0">
                  <a:solidFill>
                    <a:schemeClr val="accent5">
                      <a:lumMod val="75000"/>
                    </a:schemeClr>
                  </a:solidFill>
                </a:rPr>
                <a:t>Dual Language Spanish/English </a:t>
              </a:r>
              <a:r>
                <a:rPr lang="en-US" sz="2200" dirty="0"/>
                <a:t>for Math and Science; Spanish translations of directions, test questions, and answer options followed by English text</a:t>
              </a:r>
            </a:p>
            <a:p>
              <a:pPr marL="233363" indent="-233363">
                <a:spcBef>
                  <a:spcPts val="0"/>
                </a:spcBef>
                <a:buClr>
                  <a:schemeClr val="accent2"/>
                </a:buClr>
                <a:buFont typeface="Arial" panose="020B0604020202020204" pitchFamily="34" charset="0"/>
                <a:buChar char="•"/>
              </a:pPr>
              <a:r>
                <a:rPr lang="en-US" sz="2200" dirty="0"/>
                <a:t>Human Voice Audio reads the Spanish text; </a:t>
              </a:r>
              <a:r>
                <a:rPr lang="en-US" sz="2200" u="sng" dirty="0"/>
                <a:t>no</a:t>
              </a:r>
              <a:r>
                <a:rPr lang="en-US" sz="2200" dirty="0"/>
                <a:t> text follow along</a:t>
              </a:r>
            </a:p>
          </p:txBody>
        </p:sp>
        <p:pic>
          <p:nvPicPr>
            <p:cNvPr id="21" name="Picture 20">
              <a:extLst>
                <a:ext uri="{FF2B5EF4-FFF2-40B4-BE49-F238E27FC236}">
                  <a16:creationId xmlns:a16="http://schemas.microsoft.com/office/drawing/2014/main" id="{CE6BC3F4-0386-710C-F753-84B93B55B606}"/>
                </a:ext>
              </a:extLst>
            </p:cNvPr>
            <p:cNvPicPr>
              <a:picLocks noChangeAspect="1"/>
            </p:cNvPicPr>
            <p:nvPr/>
          </p:nvPicPr>
          <p:blipFill>
            <a:blip r:embed="rId4"/>
            <a:stretch>
              <a:fillRect/>
            </a:stretch>
          </p:blipFill>
          <p:spPr>
            <a:xfrm>
              <a:off x="719381" y="1279432"/>
              <a:ext cx="5640912" cy="2970068"/>
            </a:xfrm>
            <a:prstGeom prst="rect">
              <a:avLst/>
            </a:prstGeom>
          </p:spPr>
        </p:pic>
        <p:sp>
          <p:nvSpPr>
            <p:cNvPr id="22" name="Arrow: Left 21">
              <a:extLst>
                <a:ext uri="{FF2B5EF4-FFF2-40B4-BE49-F238E27FC236}">
                  <a16:creationId xmlns:a16="http://schemas.microsoft.com/office/drawing/2014/main" id="{33745507-17B8-8CA6-1DBD-7DF084DFE6FF}"/>
                </a:ext>
              </a:extLst>
            </p:cNvPr>
            <p:cNvSpPr/>
            <p:nvPr/>
          </p:nvSpPr>
          <p:spPr>
            <a:xfrm flipH="1">
              <a:off x="6337225" y="2123455"/>
              <a:ext cx="716714" cy="772797"/>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5950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3575" y="441434"/>
            <a:ext cx="3375026" cy="1274151"/>
          </a:xfrm>
        </p:spPr>
        <p:txBody>
          <a:bodyPr>
            <a:normAutofit fontScale="90000"/>
          </a:bodyPr>
          <a:lstStyle/>
          <a:p>
            <a:pPr algn="ctr"/>
            <a:r>
              <a:rPr lang="en-US" b="1" dirty="0">
                <a:solidFill>
                  <a:schemeClr val="bg1"/>
                </a:solidFill>
              </a:rPr>
              <a:t>Student Equipment Required for Testing</a:t>
            </a:r>
          </a:p>
        </p:txBody>
      </p:sp>
      <p:graphicFrame>
        <p:nvGraphicFramePr>
          <p:cNvPr id="8" name="Table 7">
            <a:extLst>
              <a:ext uri="{FF2B5EF4-FFF2-40B4-BE49-F238E27FC236}">
                <a16:creationId xmlns:a16="http://schemas.microsoft.com/office/drawing/2014/main" id="{423BF697-FC44-1ECD-93A7-063036B5CBA9}"/>
              </a:ext>
            </a:extLst>
          </p:cNvPr>
          <p:cNvGraphicFramePr>
            <a:graphicFrameLocks noGrp="1"/>
          </p:cNvGraphicFramePr>
          <p:nvPr/>
        </p:nvGraphicFramePr>
        <p:xfrm>
          <a:off x="1605835" y="1715584"/>
          <a:ext cx="9814527" cy="4496030"/>
        </p:xfrm>
        <a:graphic>
          <a:graphicData uri="http://schemas.openxmlformats.org/drawingml/2006/table">
            <a:tbl>
              <a:tblPr firstRow="1" firstCol="1" bandRow="1"/>
              <a:tblGrid>
                <a:gridCol w="2380592">
                  <a:extLst>
                    <a:ext uri="{9D8B030D-6E8A-4147-A177-3AD203B41FA5}">
                      <a16:colId xmlns:a16="http://schemas.microsoft.com/office/drawing/2014/main" val="1431955795"/>
                    </a:ext>
                  </a:extLst>
                </a:gridCol>
                <a:gridCol w="2837792">
                  <a:extLst>
                    <a:ext uri="{9D8B030D-6E8A-4147-A177-3AD203B41FA5}">
                      <a16:colId xmlns:a16="http://schemas.microsoft.com/office/drawing/2014/main" val="610354146"/>
                    </a:ext>
                  </a:extLst>
                </a:gridCol>
                <a:gridCol w="4596143">
                  <a:extLst>
                    <a:ext uri="{9D8B030D-6E8A-4147-A177-3AD203B41FA5}">
                      <a16:colId xmlns:a16="http://schemas.microsoft.com/office/drawing/2014/main" val="20002"/>
                    </a:ext>
                  </a:extLst>
                </a:gridCol>
              </a:tblGrid>
              <a:tr h="545172">
                <a:tc>
                  <a:txBody>
                    <a:bodyPr/>
                    <a:lstStyle/>
                    <a:p>
                      <a:pPr marL="120650" marR="0" indent="0">
                        <a:lnSpc>
                          <a:spcPct val="115000"/>
                        </a:lnSpc>
                        <a:spcBef>
                          <a:spcPts val="300"/>
                        </a:spcBef>
                        <a:spcAft>
                          <a:spcPts val="300"/>
                        </a:spcAft>
                      </a:pPr>
                      <a:r>
                        <a:rPr lang="en-US" sz="2400" b="1" kern="1200" dirty="0">
                          <a:solidFill>
                            <a:srgbClr val="FFFFFF"/>
                          </a:solidFill>
                          <a:effectLst/>
                          <a:latin typeface="+mn-lt"/>
                          <a:ea typeface="Calibri" panose="020F0502020204030204" pitchFamily="34" charset="0"/>
                          <a:cs typeface="Arial" panose="020B0604020202020204" pitchFamily="34" charset="0"/>
                        </a:rPr>
                        <a:t>Content Area</a:t>
                      </a:r>
                      <a:endParaRPr lang="en-US" sz="2400" b="1" dirty="0">
                        <a:effectLst/>
                        <a:latin typeface="+mn-lt"/>
                        <a:ea typeface="Calibri" panose="020F0502020204030204" pitchFamily="34" charset="0"/>
                        <a:cs typeface="Times New Roman" panose="02020603050405020304" pitchFamily="18" charset="0"/>
                      </a:endParaRPr>
                    </a:p>
                  </a:txBody>
                  <a:tcPr marL="53981" marR="53981" marT="749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gridSpan="2">
                  <a:txBody>
                    <a:bodyPr/>
                    <a:lstStyle/>
                    <a:p>
                      <a:pPr marL="228600" marR="0" algn="ctr">
                        <a:lnSpc>
                          <a:spcPct val="115000"/>
                        </a:lnSpc>
                        <a:spcBef>
                          <a:spcPts val="300"/>
                        </a:spcBef>
                        <a:spcAft>
                          <a:spcPts val="300"/>
                        </a:spcAft>
                      </a:pPr>
                      <a:r>
                        <a:rPr lang="en-US" sz="2400" b="1" kern="1200" dirty="0">
                          <a:solidFill>
                            <a:srgbClr val="FFFFFF"/>
                          </a:solidFill>
                          <a:effectLst/>
                          <a:latin typeface="+mn-lt"/>
                          <a:ea typeface="Calibri" panose="020F0502020204030204" pitchFamily="34" charset="0"/>
                          <a:cs typeface="Arial" panose="020B0604020202020204" pitchFamily="34" charset="0"/>
                        </a:rPr>
                        <a:t> Required Equipment &amp;</a:t>
                      </a:r>
                      <a:r>
                        <a:rPr lang="en-US" sz="2400" b="1" kern="1200" baseline="0" dirty="0">
                          <a:solidFill>
                            <a:srgbClr val="FFFFFF"/>
                          </a:solidFill>
                          <a:effectLst/>
                          <a:latin typeface="+mn-lt"/>
                          <a:ea typeface="Calibri" panose="020F0502020204030204" pitchFamily="34" charset="0"/>
                          <a:cs typeface="Arial" panose="020B0604020202020204" pitchFamily="34" charset="0"/>
                        </a:rPr>
                        <a:t> Materials</a:t>
                      </a:r>
                      <a:endParaRPr lang="en-US" sz="2400" b="1"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hMerge="1">
                  <a:txBody>
                    <a:bodyPr/>
                    <a:lstStyle/>
                    <a:p>
                      <a:endParaRPr lang="en-US"/>
                    </a:p>
                  </a:txBody>
                  <a:tcPr/>
                </a:tc>
                <a:extLst>
                  <a:ext uri="{0D108BD9-81ED-4DB2-BD59-A6C34878D82A}">
                    <a16:rowId xmlns:a16="http://schemas.microsoft.com/office/drawing/2014/main" val="4173121815"/>
                  </a:ext>
                </a:extLst>
              </a:tr>
              <a:tr h="1445830">
                <a:tc>
                  <a:txBody>
                    <a:bodyPr/>
                    <a:lstStyle/>
                    <a:p>
                      <a:pPr marL="0" marR="0" indent="0" algn="ctr">
                        <a:lnSpc>
                          <a:spcPct val="100000"/>
                        </a:lnSpc>
                        <a:spcBef>
                          <a:spcPts val="600"/>
                        </a:spcBef>
                        <a:spcAft>
                          <a:spcPts val="600"/>
                        </a:spcAft>
                      </a:pPr>
                      <a:r>
                        <a:rPr lang="en-US" sz="2400" b="1" kern="1200" dirty="0">
                          <a:solidFill>
                            <a:schemeClr val="tx1">
                              <a:lumMod val="90000"/>
                              <a:lumOff val="10000"/>
                            </a:schemeClr>
                          </a:solidFill>
                          <a:effectLst/>
                          <a:latin typeface="+mn-lt"/>
                          <a:ea typeface="Calibri" panose="020F0502020204030204" pitchFamily="34" charset="0"/>
                          <a:cs typeface="Times New Roman" panose="02020603050405020304" pitchFamily="18" charset="0"/>
                        </a:rPr>
                        <a:t>ELA</a:t>
                      </a:r>
                      <a:endParaRPr lang="en-US" sz="2400" dirty="0">
                        <a:solidFill>
                          <a:schemeClr val="tx1">
                            <a:lumMod val="90000"/>
                            <a:lumOff val="10000"/>
                          </a:schemeClr>
                        </a:solidFill>
                        <a:effectLst/>
                        <a:latin typeface="+mn-lt"/>
                        <a:ea typeface="Calibri" panose="020F0502020204030204" pitchFamily="34" charset="0"/>
                        <a:cs typeface="Times New Roman" panose="02020603050405020304" pitchFamily="18" charset="0"/>
                      </a:endParaRPr>
                    </a:p>
                  </a:txBody>
                  <a:tcPr marL="53981" marR="53981" marT="749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28600" marR="0" lvl="0" indent="0" algn="l" defTabSz="914400" rtl="0" eaLnBrk="1" fontAlgn="auto" latinLnBrk="0" hangingPunct="1">
                        <a:lnSpc>
                          <a:spcPct val="100000"/>
                        </a:lnSpc>
                        <a:spcBef>
                          <a:spcPts val="600"/>
                        </a:spcBef>
                        <a:spcAft>
                          <a:spcPts val="600"/>
                        </a:spcAft>
                        <a:buClrTx/>
                        <a:buSzTx/>
                        <a:buFontTx/>
                        <a:buNone/>
                        <a:tabLst/>
                        <a:defRPr/>
                      </a:pPr>
                      <a:r>
                        <a:rPr lang="en-US" sz="2200" b="1" kern="1200" spc="10" dirty="0">
                          <a:solidFill>
                            <a:srgbClr val="000000"/>
                          </a:solidFill>
                          <a:effectLst/>
                          <a:latin typeface="Calibri" panose="020F0502020204030204" pitchFamily="34" charset="0"/>
                          <a:ea typeface="Calibri" panose="020F0502020204030204" pitchFamily="34" charset="0"/>
                          <a:cs typeface="Arial" panose="020B0604020202020204" pitchFamily="34" charset="0"/>
                        </a:rPr>
                        <a:t>Headphones</a:t>
                      </a:r>
                      <a:r>
                        <a:rPr lang="en-US" sz="2200" kern="1200" spc="1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are required for ALL students during the </a:t>
                      </a:r>
                      <a:r>
                        <a:rPr lang="en-US" sz="2200" b="1" kern="1200" spc="10" dirty="0">
                          <a:solidFill>
                            <a:srgbClr val="000000"/>
                          </a:solidFill>
                          <a:effectLst/>
                          <a:latin typeface="Calibri" panose="020F0502020204030204" pitchFamily="34" charset="0"/>
                          <a:ea typeface="Calibri" panose="020F0502020204030204" pitchFamily="34" charset="0"/>
                          <a:cs typeface="Arial" panose="020B0604020202020204" pitchFamily="34" charset="0"/>
                        </a:rPr>
                        <a:t>ELA CAT </a:t>
                      </a:r>
                      <a:r>
                        <a:rPr lang="en-US" sz="2200" kern="1200" spc="1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session.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228600" marR="0" lvl="0" indent="0" algn="l" defTabSz="914400" rtl="0" eaLnBrk="1" fontAlgn="auto" latinLnBrk="0" hangingPunct="1">
                        <a:lnSpc>
                          <a:spcPct val="110000"/>
                        </a:lnSpc>
                        <a:spcBef>
                          <a:spcPts val="600"/>
                        </a:spcBef>
                        <a:spcAft>
                          <a:spcPts val="0"/>
                        </a:spcAft>
                        <a:buClrTx/>
                        <a:buSzTx/>
                        <a:buFontTx/>
                        <a:buNone/>
                        <a:tabLst/>
                        <a:defRPr/>
                      </a:pPr>
                      <a:r>
                        <a:rPr lang="en-US" sz="2200" b="1" kern="1200" spc="10" dirty="0">
                          <a:solidFill>
                            <a:schemeClr val="tx1"/>
                          </a:solidFill>
                          <a:effectLst/>
                          <a:latin typeface="Calibri" panose="020F0502020204030204" pitchFamily="34" charset="0"/>
                          <a:ea typeface="Calibri" panose="020F0502020204030204" pitchFamily="34" charset="0"/>
                          <a:cs typeface="Arial" panose="020B0604020202020204" pitchFamily="34" charset="0"/>
                        </a:rPr>
                        <a:t>Scratch paper*</a:t>
                      </a:r>
                      <a:r>
                        <a:rPr lang="en-US" sz="2200" kern="1200" spc="10" dirty="0">
                          <a:solidFill>
                            <a:schemeClr val="tx1"/>
                          </a:solidFill>
                          <a:effectLst/>
                          <a:latin typeface="Calibri" panose="020F0502020204030204" pitchFamily="34" charset="0"/>
                          <a:ea typeface="Calibri" panose="020F0502020204030204" pitchFamily="34" charset="0"/>
                          <a:cs typeface="Arial" panose="020B0604020202020204" pitchFamily="34" charset="0"/>
                        </a:rPr>
                        <a:t> (and pen/pencil) required for </a:t>
                      </a:r>
                      <a:r>
                        <a:rPr lang="en-US" sz="2200" b="1" kern="1200" spc="10" dirty="0">
                          <a:solidFill>
                            <a:schemeClr val="tx1"/>
                          </a:solidFill>
                          <a:effectLst/>
                          <a:latin typeface="Calibri" panose="020F0502020204030204" pitchFamily="34" charset="0"/>
                          <a:ea typeface="Calibri" panose="020F0502020204030204" pitchFamily="34" charset="0"/>
                          <a:cs typeface="Arial" panose="020B0604020202020204" pitchFamily="34" charset="0"/>
                        </a:rPr>
                        <a:t>all grades</a:t>
                      </a:r>
                      <a:r>
                        <a:rPr lang="en-US" sz="2200" kern="1200" spc="10" dirty="0">
                          <a:solidFill>
                            <a:schemeClr val="tx1"/>
                          </a:solidFill>
                          <a:effectLst/>
                          <a:latin typeface="Calibri" panose="020F0502020204030204" pitchFamily="34" charset="0"/>
                          <a:ea typeface="Calibri" panose="020F0502020204030204" pitchFamily="34" charset="0"/>
                          <a:cs typeface="Arial" panose="020B0604020202020204" pitchFamily="34" charset="0"/>
                        </a:rPr>
                        <a:t>; scratch paper may be plain unlined, lined, or grid-only (unlabeled) graphing paper. </a:t>
                      </a:r>
                    </a:p>
                    <a:p>
                      <a:pPr marL="228600" marR="0" lvl="0" indent="0" algn="l" defTabSz="914400" rtl="0" eaLnBrk="1" fontAlgn="auto" latinLnBrk="0" hangingPunct="1">
                        <a:lnSpc>
                          <a:spcPct val="110000"/>
                        </a:lnSpc>
                        <a:spcBef>
                          <a:spcPts val="600"/>
                        </a:spcBef>
                        <a:spcAft>
                          <a:spcPts val="600"/>
                        </a:spcAft>
                        <a:buClrTx/>
                        <a:buSzTx/>
                        <a:buFontTx/>
                        <a:buNone/>
                        <a:tabLst/>
                        <a:defRPr/>
                      </a:pPr>
                      <a:r>
                        <a:rPr lang="en-US" sz="2200" kern="1200" spc="10" dirty="0">
                          <a:solidFill>
                            <a:schemeClr val="tx1"/>
                          </a:solidFill>
                          <a:effectLst/>
                          <a:latin typeface="Calibri" panose="020F0502020204030204" pitchFamily="34" charset="0"/>
                          <a:ea typeface="Calibri" panose="020F0502020204030204" pitchFamily="34" charset="0"/>
                          <a:cs typeface="Arial" panose="020B0604020202020204" pitchFamily="34" charset="0"/>
                        </a:rPr>
                        <a:t>*See</a:t>
                      </a:r>
                      <a:r>
                        <a:rPr lang="en-US" sz="2200" kern="1200" spc="10" baseline="0" dirty="0">
                          <a:solidFill>
                            <a:schemeClr val="tx1"/>
                          </a:solidFill>
                          <a:effectLst/>
                          <a:latin typeface="Calibri" panose="020F0502020204030204" pitchFamily="34" charset="0"/>
                          <a:ea typeface="Calibri" panose="020F0502020204030204" pitchFamily="34" charset="0"/>
                          <a:cs typeface="Arial" panose="020B0604020202020204" pitchFamily="34" charset="0"/>
                        </a:rPr>
                        <a:t> UAAG for accommodations.</a:t>
                      </a:r>
                      <a:endParaRPr lang="en-US" sz="2200" kern="1200" spc="1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228600" marR="0" lvl="0" indent="0" algn="l" defTabSz="914400" rtl="0" eaLnBrk="1" fontAlgn="auto" latinLnBrk="0" hangingPunct="1">
                        <a:lnSpc>
                          <a:spcPct val="110000"/>
                        </a:lnSpc>
                        <a:spcBef>
                          <a:spcPts val="1200"/>
                        </a:spcBef>
                        <a:spcAft>
                          <a:spcPts val="600"/>
                        </a:spcAft>
                        <a:buClrTx/>
                        <a:buSzTx/>
                        <a:buFontTx/>
                        <a:buNone/>
                        <a:tabLst/>
                        <a:defRPr/>
                      </a:pPr>
                      <a:r>
                        <a:rPr lang="en-US" sz="2200" b="1" kern="1200" spc="10" dirty="0">
                          <a:solidFill>
                            <a:srgbClr val="000000"/>
                          </a:solidFill>
                          <a:effectLst/>
                          <a:latin typeface="Calibri" panose="020F0502020204030204" pitchFamily="34" charset="0"/>
                          <a:ea typeface="Calibri" panose="020F0502020204030204" pitchFamily="34" charset="0"/>
                          <a:cs typeface="Arial" panose="020B0604020202020204" pitchFamily="34" charset="0"/>
                        </a:rPr>
                        <a:t>Headphones</a:t>
                      </a:r>
                      <a:r>
                        <a:rPr lang="en-US" sz="2200" kern="1200" spc="1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required for students </a:t>
                      </a:r>
                      <a:r>
                        <a:rPr lang="en-US" sz="2200" b="0" kern="1200" spc="10" dirty="0">
                          <a:solidFill>
                            <a:srgbClr val="000000"/>
                          </a:solidFill>
                          <a:effectLst/>
                          <a:latin typeface="Calibri" panose="020F0502020204030204" pitchFamily="34" charset="0"/>
                          <a:ea typeface="Calibri" panose="020F0502020204030204" pitchFamily="34" charset="0"/>
                          <a:cs typeface="Arial" panose="020B0604020202020204" pitchFamily="34" charset="0"/>
                        </a:rPr>
                        <a:t>using embedded TTS/text-to-speech or Spanish </a:t>
                      </a:r>
                      <a:r>
                        <a:rPr lang="en-US" sz="2200" kern="1200" spc="10" dirty="0">
                          <a:solidFill>
                            <a:srgbClr val="000000"/>
                          </a:solidFill>
                          <a:effectLst/>
                          <a:latin typeface="Calibri" panose="020F0502020204030204" pitchFamily="34" charset="0"/>
                          <a:ea typeface="Calibri" panose="020F0502020204030204" pitchFamily="34" charset="0"/>
                          <a:cs typeface="Arial" panose="020B0604020202020204" pitchFamily="34" charset="0"/>
                        </a:rPr>
                        <a:t>dual language with audio.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13569475"/>
                  </a:ext>
                </a:extLst>
              </a:tr>
              <a:tr h="1914786">
                <a:tc>
                  <a:txBody>
                    <a:bodyPr/>
                    <a:lstStyle/>
                    <a:p>
                      <a:pPr marL="0" marR="0" indent="0" algn="ctr">
                        <a:lnSpc>
                          <a:spcPct val="100000"/>
                        </a:lnSpc>
                        <a:spcBef>
                          <a:spcPts val="600"/>
                        </a:spcBef>
                        <a:spcAft>
                          <a:spcPts val="600"/>
                        </a:spcAft>
                      </a:pPr>
                      <a:r>
                        <a:rPr lang="en-US" sz="2400" b="1" kern="1200" dirty="0">
                          <a:solidFill>
                            <a:schemeClr val="tx1">
                              <a:lumMod val="90000"/>
                              <a:lumOff val="10000"/>
                            </a:schemeClr>
                          </a:solidFill>
                          <a:effectLst/>
                          <a:latin typeface="+mn-lt"/>
                          <a:ea typeface="Calibri" panose="020F0502020204030204" pitchFamily="34" charset="0"/>
                          <a:cs typeface="Times New Roman" panose="02020603050405020304" pitchFamily="18" charset="0"/>
                        </a:rPr>
                        <a:t>Mathematics</a:t>
                      </a:r>
                      <a:endParaRPr lang="en-US" sz="2400" dirty="0">
                        <a:solidFill>
                          <a:schemeClr val="tx1">
                            <a:lumMod val="90000"/>
                            <a:lumOff val="10000"/>
                          </a:schemeClr>
                        </a:solidFill>
                        <a:effectLst/>
                        <a:latin typeface="+mn-lt"/>
                        <a:ea typeface="Calibri" panose="020F0502020204030204" pitchFamily="34" charset="0"/>
                        <a:cs typeface="Times New Roman" panose="02020603050405020304" pitchFamily="18" charset="0"/>
                      </a:endParaRPr>
                    </a:p>
                  </a:txBody>
                  <a:tcPr marL="53981" marR="53981" marT="749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28600" marR="0" algn="l">
                        <a:lnSpc>
                          <a:spcPct val="100000"/>
                        </a:lnSpc>
                        <a:spcBef>
                          <a:spcPts val="600"/>
                        </a:spcBef>
                        <a:spcAft>
                          <a:spcPts val="600"/>
                        </a:spcAft>
                      </a:pPr>
                      <a:r>
                        <a:rPr lang="en-US" sz="2200" b="1" kern="1200" spc="10" dirty="0">
                          <a:solidFill>
                            <a:srgbClr val="000000"/>
                          </a:solidFill>
                          <a:effectLst/>
                          <a:latin typeface="Calibri" panose="020F0502020204030204" pitchFamily="34" charset="0"/>
                          <a:ea typeface="Calibri" panose="020F0502020204030204" pitchFamily="34" charset="0"/>
                          <a:cs typeface="Arial" panose="020B0604020202020204" pitchFamily="34" charset="0"/>
                        </a:rPr>
                        <a:t>Graph (or</a:t>
                      </a:r>
                      <a:r>
                        <a:rPr lang="en-US" sz="2200" b="1" kern="1200" spc="10" baseline="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grid-only) </a:t>
                      </a:r>
                      <a:r>
                        <a:rPr lang="en-US" sz="2200" b="1" kern="1200" spc="1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paper*</a:t>
                      </a:r>
                      <a:r>
                        <a:rPr lang="en-US" sz="2200" kern="1200" spc="1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is required for the </a:t>
                      </a:r>
                      <a:r>
                        <a:rPr lang="en-US" sz="2200" b="1" kern="1200" spc="1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mathematics</a:t>
                      </a:r>
                      <a:r>
                        <a:rPr lang="en-US" sz="2200" b="1" kern="1200" spc="10" baseline="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2200" kern="1200" spc="10" baseline="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sessions in </a:t>
                      </a:r>
                      <a:r>
                        <a:rPr lang="en-US" sz="2200" b="1" kern="1200" spc="10" dirty="0">
                          <a:solidFill>
                            <a:srgbClr val="000000"/>
                          </a:solidFill>
                          <a:effectLst/>
                          <a:latin typeface="Calibri" panose="020F0502020204030204" pitchFamily="34" charset="0"/>
                          <a:ea typeface="Calibri" panose="020F0502020204030204" pitchFamily="34" charset="0"/>
                          <a:cs typeface="Arial" panose="020B0604020202020204" pitchFamily="34" charset="0"/>
                        </a:rPr>
                        <a:t>grades 6, 7, &amp; 8</a:t>
                      </a:r>
                      <a:r>
                        <a:rPr lang="en-US" sz="2200" kern="1200" spc="1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228600" marR="0" lvl="0" indent="0" algn="l" defTabSz="914377" rtl="0" eaLnBrk="1" fontAlgn="auto" latinLnBrk="0" hangingPunct="1">
                        <a:lnSpc>
                          <a:spcPct val="100000"/>
                        </a:lnSpc>
                        <a:spcBef>
                          <a:spcPts val="600"/>
                        </a:spcBef>
                        <a:spcAft>
                          <a:spcPts val="600"/>
                        </a:spcAft>
                        <a:buClrTx/>
                        <a:buSzTx/>
                        <a:buFontTx/>
                        <a:buNone/>
                        <a:tabLst/>
                        <a:defRPr/>
                      </a:pPr>
                      <a:endParaRPr lang="en-US" sz="1600" kern="1200" spc="1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216862"/>
                  </a:ext>
                </a:extLst>
              </a:tr>
              <a:tr h="590242">
                <a:tc>
                  <a:txBody>
                    <a:bodyPr/>
                    <a:lstStyle/>
                    <a:p>
                      <a:pPr marL="0" marR="0" indent="0" algn="ctr">
                        <a:lnSpc>
                          <a:spcPct val="100000"/>
                        </a:lnSpc>
                        <a:spcBef>
                          <a:spcPts val="600"/>
                        </a:spcBef>
                        <a:spcAft>
                          <a:spcPts val="600"/>
                        </a:spcAft>
                      </a:pPr>
                      <a:r>
                        <a:rPr lang="en-US" sz="2400" b="1" dirty="0">
                          <a:solidFill>
                            <a:schemeClr val="tx1">
                              <a:lumMod val="90000"/>
                              <a:lumOff val="10000"/>
                            </a:schemeClr>
                          </a:solidFill>
                          <a:effectLst/>
                          <a:latin typeface="+mn-lt"/>
                          <a:ea typeface="Calibri" panose="020F0502020204030204" pitchFamily="34" charset="0"/>
                          <a:cs typeface="Times New Roman" panose="02020603050405020304" pitchFamily="18" charset="0"/>
                        </a:rPr>
                        <a:t>Science</a:t>
                      </a:r>
                    </a:p>
                  </a:txBody>
                  <a:tcPr marL="53981" marR="53981" marT="749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28600" marR="0" algn="l">
                        <a:lnSpc>
                          <a:spcPct val="100000"/>
                        </a:lnSpc>
                        <a:spcBef>
                          <a:spcPts val="600"/>
                        </a:spcBef>
                        <a:spcAft>
                          <a:spcPts val="600"/>
                        </a:spcAft>
                      </a:pPr>
                      <a:endParaRPr lang="en-US" sz="2000" kern="1200" spc="1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228600" marR="0">
                        <a:lnSpc>
                          <a:spcPct val="100000"/>
                        </a:lnSpc>
                        <a:spcBef>
                          <a:spcPts val="600"/>
                        </a:spcBef>
                        <a:spcAft>
                          <a:spcPts val="600"/>
                        </a:spcAft>
                      </a:pPr>
                      <a:endParaRPr lang="en-US" sz="1600" kern="1200" spc="1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F6FCDB35-2761-4C4A-38BC-25F07A72CCEF}"/>
              </a:ext>
            </a:extLst>
          </p:cNvPr>
          <p:cNvSpPr txBox="1"/>
          <p:nvPr/>
        </p:nvSpPr>
        <p:spPr>
          <a:xfrm>
            <a:off x="4506222" y="528656"/>
            <a:ext cx="7022203" cy="584775"/>
          </a:xfrm>
          <a:prstGeom prst="rect">
            <a:avLst/>
          </a:prstGeom>
          <a:noFill/>
        </p:spPr>
        <p:txBody>
          <a:bodyPr wrap="square" rtlCol="0">
            <a:spAutoFit/>
          </a:bodyPr>
          <a:lstStyle/>
          <a:p>
            <a:r>
              <a:rPr lang="en-US" sz="1600" i="1" dirty="0">
                <a:solidFill>
                  <a:srgbClr val="A50021"/>
                </a:solidFill>
              </a:rPr>
              <a:t>*Monitor and track use of scratch paper. Collect and separate used scratch paper. All used scratch paper must be shredded after testing (securely destroyed). </a:t>
            </a:r>
          </a:p>
        </p:txBody>
      </p:sp>
    </p:spTree>
    <p:extLst>
      <p:ext uri="{BB962C8B-B14F-4D97-AF65-F5344CB8AC3E}">
        <p14:creationId xmlns:p14="http://schemas.microsoft.com/office/powerpoint/2010/main" val="4136436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575" y="1096962"/>
            <a:ext cx="3375026" cy="4588552"/>
          </a:xfrm>
        </p:spPr>
        <p:txBody>
          <a:bodyPr wrap="square" anchor="ctr">
            <a:normAutofit/>
          </a:bodyPr>
          <a:lstStyle/>
          <a:p>
            <a:r>
              <a:rPr lang="en-US" dirty="0"/>
              <a:t>Participate in Training</a:t>
            </a:r>
            <a:br>
              <a:rPr lang="en-US" dirty="0"/>
            </a:br>
            <a:r>
              <a:rPr lang="en-US" dirty="0"/>
              <a:t>Sign Confidentiality Agreement</a:t>
            </a:r>
          </a:p>
        </p:txBody>
      </p:sp>
      <p:sp>
        <p:nvSpPr>
          <p:cNvPr id="8" name="TextBox 7">
            <a:extLst>
              <a:ext uri="{FF2B5EF4-FFF2-40B4-BE49-F238E27FC236}">
                <a16:creationId xmlns:a16="http://schemas.microsoft.com/office/drawing/2014/main" id="{2A93C34E-6F5C-2C42-5A8F-A5CB3D9E920E}"/>
              </a:ext>
            </a:extLst>
          </p:cNvPr>
          <p:cNvSpPr txBox="1"/>
          <p:nvPr/>
        </p:nvSpPr>
        <p:spPr>
          <a:xfrm>
            <a:off x="4532717" y="1436998"/>
            <a:ext cx="6643284" cy="4822346"/>
          </a:xfrm>
          <a:prstGeom prst="rect">
            <a:avLst/>
          </a:prstGeom>
          <a:noFill/>
        </p:spPr>
        <p:txBody>
          <a:bodyPr wrap="square">
            <a:spAutoFit/>
          </a:bodyPr>
          <a:lstStyle/>
          <a:p>
            <a:pPr>
              <a:lnSpc>
                <a:spcPct val="105000"/>
              </a:lnSpc>
              <a:spcBef>
                <a:spcPts val="0"/>
              </a:spcBef>
              <a:spcAft>
                <a:spcPts val="1800"/>
              </a:spcAft>
            </a:pPr>
            <a:r>
              <a:rPr lang="en-US" sz="2400" dirty="0"/>
              <a:t>Testing staff must </a:t>
            </a:r>
            <a:r>
              <a:rPr lang="en-US" sz="2400" b="1" dirty="0">
                <a:solidFill>
                  <a:schemeClr val="accent1"/>
                </a:solidFill>
              </a:rPr>
              <a:t>acknowledge </a:t>
            </a:r>
            <a:r>
              <a:rPr lang="en-US" sz="2400" dirty="0"/>
              <a:t>that they have </a:t>
            </a:r>
            <a:r>
              <a:rPr lang="en-US" sz="2400" b="1" dirty="0">
                <a:solidFill>
                  <a:schemeClr val="accent1"/>
                </a:solidFill>
              </a:rPr>
              <a:t>participated in </a:t>
            </a:r>
            <a:r>
              <a:rPr lang="en-US" sz="2400" dirty="0"/>
              <a:t>training, and that they have been </a:t>
            </a:r>
            <a:r>
              <a:rPr lang="en-US" sz="2400" b="1" dirty="0">
                <a:solidFill>
                  <a:schemeClr val="accent1"/>
                </a:solidFill>
              </a:rPr>
              <a:t>informed of and understand </a:t>
            </a:r>
            <a:r>
              <a:rPr lang="en-US" sz="2400" dirty="0"/>
              <a:t>procedures and the potential consequences of irregularities in testing.</a:t>
            </a:r>
          </a:p>
          <a:p>
            <a:pPr>
              <a:lnSpc>
                <a:spcPct val="105000"/>
              </a:lnSpc>
              <a:spcBef>
                <a:spcPts val="1800"/>
              </a:spcBef>
              <a:spcAft>
                <a:spcPts val="600"/>
              </a:spcAft>
            </a:pPr>
            <a:r>
              <a:rPr lang="en-US" sz="2400" dirty="0"/>
              <a:t>Testing staff, room proctors, &amp; aides </a:t>
            </a:r>
          </a:p>
          <a:p>
            <a:pPr marL="514350" indent="-514350">
              <a:lnSpc>
                <a:spcPct val="105000"/>
              </a:lnSpc>
              <a:spcBef>
                <a:spcPts val="0"/>
              </a:spcBef>
              <a:spcAft>
                <a:spcPts val="600"/>
              </a:spcAft>
              <a:buFont typeface="+mj-lt"/>
              <a:buAutoNum type="arabicPeriod"/>
            </a:pPr>
            <a:r>
              <a:rPr lang="en-US" sz="2400" dirty="0"/>
              <a:t>Sign acknowledgment of training form/log.</a:t>
            </a:r>
          </a:p>
          <a:p>
            <a:pPr marL="514350" indent="-514350">
              <a:lnSpc>
                <a:spcPct val="105000"/>
              </a:lnSpc>
              <a:spcBef>
                <a:spcPts val="0"/>
              </a:spcBef>
              <a:spcAft>
                <a:spcPts val="600"/>
              </a:spcAft>
              <a:buFont typeface="+mj-lt"/>
              <a:buAutoNum type="arabicPeriod"/>
            </a:pPr>
            <a:r>
              <a:rPr lang="en-US" sz="2400" dirty="0"/>
              <a:t>Sign confidentiality agreement form.</a:t>
            </a:r>
          </a:p>
          <a:p>
            <a:pPr>
              <a:lnSpc>
                <a:spcPct val="105000"/>
              </a:lnSpc>
              <a:spcBef>
                <a:spcPts val="0"/>
              </a:spcBef>
              <a:spcAft>
                <a:spcPts val="600"/>
              </a:spcAft>
            </a:pPr>
            <a:endParaRPr lang="en-US" sz="1200" dirty="0"/>
          </a:p>
          <a:p>
            <a:pPr>
              <a:lnSpc>
                <a:spcPct val="105000"/>
              </a:lnSpc>
              <a:spcBef>
                <a:spcPts val="0"/>
              </a:spcBef>
              <a:spcAft>
                <a:spcPts val="600"/>
              </a:spcAft>
            </a:pPr>
            <a:r>
              <a:rPr lang="en-US" sz="2200" i="1" dirty="0">
                <a:solidFill>
                  <a:srgbClr val="C00000"/>
                </a:solidFill>
              </a:rPr>
              <a:t>**Personnel assigned to a testing room and/or handling test materials must first be trained in test security and sign a confidentiality agreement.</a:t>
            </a:r>
          </a:p>
        </p:txBody>
      </p:sp>
      <p:pic>
        <p:nvPicPr>
          <p:cNvPr id="10" name="Picture 9">
            <a:extLst>
              <a:ext uri="{FF2B5EF4-FFF2-40B4-BE49-F238E27FC236}">
                <a16:creationId xmlns:a16="http://schemas.microsoft.com/office/drawing/2014/main" id="{1EE78DA4-5234-FE56-DE10-13EA9767D79D}"/>
              </a:ext>
            </a:extLst>
          </p:cNvPr>
          <p:cNvPicPr>
            <a:picLocks noChangeAspect="1"/>
          </p:cNvPicPr>
          <p:nvPr/>
        </p:nvPicPr>
        <p:blipFill>
          <a:blip r:embed="rId3"/>
          <a:stretch>
            <a:fillRect/>
          </a:stretch>
        </p:blipFill>
        <p:spPr>
          <a:xfrm>
            <a:off x="676684" y="4876103"/>
            <a:ext cx="2321349" cy="1679274"/>
          </a:xfrm>
          <a:prstGeom prst="rect">
            <a:avLst/>
          </a:prstGeom>
          <a:effectLst>
            <a:glow rad="63500">
              <a:schemeClr val="accent3">
                <a:satMod val="175000"/>
                <a:alpha val="40000"/>
              </a:schemeClr>
            </a:glow>
          </a:effectLst>
        </p:spPr>
      </p:pic>
      <p:pic>
        <p:nvPicPr>
          <p:cNvPr id="11" name="Picture 10">
            <a:extLst>
              <a:ext uri="{FF2B5EF4-FFF2-40B4-BE49-F238E27FC236}">
                <a16:creationId xmlns:a16="http://schemas.microsoft.com/office/drawing/2014/main" id="{9DED4DA8-7162-E23E-F54A-B0501360EABC}"/>
              </a:ext>
            </a:extLst>
          </p:cNvPr>
          <p:cNvPicPr>
            <a:picLocks noChangeAspect="1"/>
          </p:cNvPicPr>
          <p:nvPr/>
        </p:nvPicPr>
        <p:blipFill>
          <a:blip r:embed="rId4"/>
          <a:stretch>
            <a:fillRect/>
          </a:stretch>
        </p:blipFill>
        <p:spPr>
          <a:xfrm>
            <a:off x="2233534" y="4653653"/>
            <a:ext cx="1515639" cy="1527746"/>
          </a:xfrm>
          <a:prstGeom prst="rect">
            <a:avLst/>
          </a:prstGeom>
          <a:effectLst>
            <a:softEdge rad="63500"/>
          </a:effectLst>
        </p:spPr>
      </p:pic>
      <p:sp>
        <p:nvSpPr>
          <p:cNvPr id="4" name="TextBox 3">
            <a:extLst>
              <a:ext uri="{FF2B5EF4-FFF2-40B4-BE49-F238E27FC236}">
                <a16:creationId xmlns:a16="http://schemas.microsoft.com/office/drawing/2014/main" id="{DE4D3A41-544E-C0F6-7FF3-E948B96CD604}"/>
              </a:ext>
            </a:extLst>
          </p:cNvPr>
          <p:cNvSpPr txBox="1"/>
          <p:nvPr/>
        </p:nvSpPr>
        <p:spPr>
          <a:xfrm>
            <a:off x="4262178" y="387576"/>
            <a:ext cx="7184362" cy="646331"/>
          </a:xfrm>
          <a:prstGeom prst="rect">
            <a:avLst/>
          </a:prstGeom>
          <a:noFill/>
        </p:spPr>
        <p:txBody>
          <a:bodyPr wrap="square">
            <a:spAutoFit/>
          </a:bodyPr>
          <a:lstStyle/>
          <a:p>
            <a:r>
              <a:rPr lang="en-US" dirty="0">
                <a:highlight>
                  <a:srgbClr val="FFFF00"/>
                </a:highlight>
              </a:rPr>
              <a:t>Testing Staff reminder: </a:t>
            </a:r>
            <a:r>
              <a:rPr lang="en-US" b="1" dirty="0">
                <a:highlight>
                  <a:srgbClr val="FFFF00"/>
                </a:highlight>
              </a:rPr>
              <a:t>Guardians or adult relatives and members of the same household of testing students may not be in the same testing room.</a:t>
            </a:r>
            <a:endParaRPr lang="en-US" dirty="0">
              <a:highlight>
                <a:srgbClr val="FFFF00"/>
              </a:highlight>
            </a:endParaRPr>
          </a:p>
        </p:txBody>
      </p:sp>
      <p:pic>
        <p:nvPicPr>
          <p:cNvPr id="7" name="Picture 6">
            <a:extLst>
              <a:ext uri="{FF2B5EF4-FFF2-40B4-BE49-F238E27FC236}">
                <a16:creationId xmlns:a16="http://schemas.microsoft.com/office/drawing/2014/main" id="{E59DBC0E-CD2F-0F0C-5576-F55BDEC159B6}"/>
              </a:ext>
            </a:extLst>
          </p:cNvPr>
          <p:cNvPicPr>
            <a:picLocks noChangeAspect="1"/>
          </p:cNvPicPr>
          <p:nvPr/>
        </p:nvPicPr>
        <p:blipFill>
          <a:blip r:embed="rId5"/>
          <a:stretch>
            <a:fillRect/>
          </a:stretch>
        </p:blipFill>
        <p:spPr>
          <a:xfrm>
            <a:off x="412790" y="257653"/>
            <a:ext cx="2585244" cy="1578449"/>
          </a:xfrm>
          <a:prstGeom prst="rect">
            <a:avLst/>
          </a:prstGeom>
        </p:spPr>
      </p:pic>
      <p:pic>
        <p:nvPicPr>
          <p:cNvPr id="15" name="Picture 14">
            <a:extLst>
              <a:ext uri="{FF2B5EF4-FFF2-40B4-BE49-F238E27FC236}">
                <a16:creationId xmlns:a16="http://schemas.microsoft.com/office/drawing/2014/main" id="{213EA0AD-D17C-B38C-B3BE-DBA9F8421BA5}"/>
              </a:ext>
            </a:extLst>
          </p:cNvPr>
          <p:cNvPicPr>
            <a:picLocks noChangeAspect="1"/>
          </p:cNvPicPr>
          <p:nvPr/>
        </p:nvPicPr>
        <p:blipFill>
          <a:blip r:embed="rId6"/>
          <a:stretch>
            <a:fillRect/>
          </a:stretch>
        </p:blipFill>
        <p:spPr>
          <a:xfrm>
            <a:off x="1865139" y="944074"/>
            <a:ext cx="1820028" cy="1196731"/>
          </a:xfrm>
          <a:prstGeom prst="rect">
            <a:avLst/>
          </a:prstGeom>
        </p:spPr>
      </p:pic>
    </p:spTree>
    <p:extLst>
      <p:ext uri="{BB962C8B-B14F-4D97-AF65-F5344CB8AC3E}">
        <p14:creationId xmlns:p14="http://schemas.microsoft.com/office/powerpoint/2010/main" val="3563228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wrap="square" anchor="ctr">
            <a:normAutofit/>
          </a:bodyPr>
          <a:lstStyle/>
          <a:p>
            <a:r>
              <a:rPr lang="en-US" b="1" dirty="0"/>
              <a:t>Types of Test Questions</a:t>
            </a:r>
          </a:p>
        </p:txBody>
      </p:sp>
      <p:graphicFrame>
        <p:nvGraphicFramePr>
          <p:cNvPr id="6" name="Content Placeholder 1">
            <a:extLst>
              <a:ext uri="{FF2B5EF4-FFF2-40B4-BE49-F238E27FC236}">
                <a16:creationId xmlns:a16="http://schemas.microsoft.com/office/drawing/2014/main" id="{A811EF31-59D3-28D1-0CE3-6AFD3DE1101A}"/>
              </a:ext>
            </a:extLst>
          </p:cNvPr>
          <p:cNvGraphicFramePr>
            <a:graphicFrameLocks noGrp="1"/>
          </p:cNvGraphicFramePr>
          <p:nvPr>
            <p:ph idx="1"/>
            <p:extLst>
              <p:ext uri="{D42A27DB-BD31-4B8C-83A1-F6EECF244321}">
                <p14:modId xmlns:p14="http://schemas.microsoft.com/office/powerpoint/2010/main" val="646815632"/>
              </p:ext>
            </p:extLst>
          </p:nvPr>
        </p:nvGraphicFramePr>
        <p:xfrm>
          <a:off x="838200" y="1236132"/>
          <a:ext cx="10515600" cy="4670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49F81FC9-6F3B-2621-72C0-855BF4E5715F}"/>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739336" y="393068"/>
            <a:ext cx="843064" cy="843064"/>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2724819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Universal Tools in DRC INSIGHT</a:t>
            </a:r>
          </a:p>
        </p:txBody>
      </p:sp>
      <p:sp>
        <p:nvSpPr>
          <p:cNvPr id="14" name="Content Placeholder 4">
            <a:extLst>
              <a:ext uri="{FF2B5EF4-FFF2-40B4-BE49-F238E27FC236}">
                <a16:creationId xmlns:a16="http://schemas.microsoft.com/office/drawing/2014/main" id="{E659A736-E950-5649-A4B1-5190F1D59162}"/>
              </a:ext>
            </a:extLst>
          </p:cNvPr>
          <p:cNvSpPr txBox="1">
            <a:spLocks/>
          </p:cNvSpPr>
          <p:nvPr/>
        </p:nvSpPr>
        <p:spPr>
          <a:xfrm>
            <a:off x="7301562" y="2082529"/>
            <a:ext cx="4052909" cy="4000835"/>
          </a:xfrm>
        </p:spPr>
        <p:txBody>
          <a:bodyPr>
            <a:noAutofit/>
          </a:bodyPr>
          <a:lstStyle>
            <a:lvl1pPr algn="l" rtl="0" eaLnBrk="1" fontAlgn="base" hangingPunct="1">
              <a:lnSpc>
                <a:spcPct val="100000"/>
              </a:lnSpc>
              <a:spcBef>
                <a:spcPts val="1200"/>
              </a:spcBef>
              <a:spcAft>
                <a:spcPts val="1200"/>
              </a:spcAft>
              <a:buFont typeface="Arial" panose="020B0604020202020204" pitchFamily="34" charset="0"/>
              <a:defRPr sz="2400" b="0" i="0" kern="1200">
                <a:solidFill>
                  <a:schemeClr val="tx1"/>
                </a:solidFill>
                <a:latin typeface="Calibri" panose="020F0502020204030204" pitchFamily="34" charset="0"/>
                <a:ea typeface="+mn-ea"/>
                <a:cs typeface="+mn-cs"/>
              </a:defRPr>
            </a:lvl1pPr>
            <a:lvl2pPr marL="685800" indent="-228600" algn="l" rtl="0" eaLnBrk="1" fontAlgn="base" hangingPunct="1">
              <a:lnSpc>
                <a:spcPct val="100000"/>
              </a:lnSpc>
              <a:spcBef>
                <a:spcPts val="600"/>
              </a:spcBef>
              <a:spcAft>
                <a:spcPts val="600"/>
              </a:spcAft>
              <a:buClr>
                <a:schemeClr val="accent5"/>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2pPr>
            <a:lvl3pPr marL="1143000" indent="-228600" algn="l" rtl="0" eaLnBrk="1" fontAlgn="base" hangingPunct="1">
              <a:lnSpc>
                <a:spcPct val="100000"/>
              </a:lnSpc>
              <a:spcBef>
                <a:spcPts val="600"/>
              </a:spcBef>
              <a:spcAft>
                <a:spcPts val="600"/>
              </a:spcAft>
              <a:buClr>
                <a:schemeClr val="accent2"/>
              </a:buClr>
              <a:buFont typeface="Arial" panose="020B0604020202020204" pitchFamily="34" charset="0"/>
              <a:buChar char="•"/>
              <a:defRPr b="0" i="0" kern="1200">
                <a:solidFill>
                  <a:schemeClr val="tx1"/>
                </a:solidFill>
                <a:latin typeface="Calibri" panose="020F0502020204030204" pitchFamily="34" charset="0"/>
                <a:ea typeface="+mn-ea"/>
                <a:cs typeface="+mn-cs"/>
              </a:defRPr>
            </a:lvl3pPr>
            <a:lvl4pPr marL="16002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4pPr>
            <a:lvl5pPr marL="20574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800"/>
              </a:spcAft>
            </a:pPr>
            <a:r>
              <a:rPr lang="en-US" sz="2800" dirty="0"/>
              <a:t>Universal tools are available to all students taking the assessment. </a:t>
            </a:r>
          </a:p>
          <a:p>
            <a:pPr>
              <a:spcBef>
                <a:spcPts val="0"/>
              </a:spcBef>
              <a:spcAft>
                <a:spcPts val="1800"/>
              </a:spcAft>
            </a:pPr>
            <a:r>
              <a:rPr lang="en-US" sz="2800" dirty="0"/>
              <a:t>The test administration manual (TAM) describes non-embedded materials allowed or not allowed during testing.</a:t>
            </a:r>
          </a:p>
        </p:txBody>
      </p:sp>
      <p:pic>
        <p:nvPicPr>
          <p:cNvPr id="2" name="Picture 1" descr="A screenshot of a computer&#10;&#10;Description automatically generated">
            <a:extLst>
              <a:ext uri="{FF2B5EF4-FFF2-40B4-BE49-F238E27FC236}">
                <a16:creationId xmlns:a16="http://schemas.microsoft.com/office/drawing/2014/main" id="{09A0CF9E-CE63-83E8-1F4A-C02B964F38E0}"/>
              </a:ext>
            </a:extLst>
          </p:cNvPr>
          <p:cNvPicPr>
            <a:picLocks noChangeAspect="1"/>
          </p:cNvPicPr>
          <p:nvPr/>
        </p:nvPicPr>
        <p:blipFill>
          <a:blip r:embed="rId3"/>
          <a:stretch>
            <a:fillRect/>
          </a:stretch>
        </p:blipFill>
        <p:spPr>
          <a:xfrm>
            <a:off x="662228" y="1193483"/>
            <a:ext cx="6527318" cy="4889881"/>
          </a:xfrm>
          <a:prstGeom prst="rect">
            <a:avLst/>
          </a:prstGeom>
          <a:ln>
            <a:solidFill>
              <a:srgbClr val="000000"/>
            </a:solidFill>
          </a:ln>
        </p:spPr>
      </p:pic>
      <p:sp>
        <p:nvSpPr>
          <p:cNvPr id="6" name="Rectangle: Rounded Corners 5">
            <a:extLst>
              <a:ext uri="{FF2B5EF4-FFF2-40B4-BE49-F238E27FC236}">
                <a16:creationId xmlns:a16="http://schemas.microsoft.com/office/drawing/2014/main" id="{B2BC04AA-FA9B-72A1-5BB4-1164AD439A36}"/>
              </a:ext>
            </a:extLst>
          </p:cNvPr>
          <p:cNvSpPr/>
          <p:nvPr/>
        </p:nvSpPr>
        <p:spPr>
          <a:xfrm>
            <a:off x="8648699" y="328577"/>
            <a:ext cx="3312871" cy="1633292"/>
          </a:xfrm>
          <a:prstGeom prst="roundRect">
            <a:avLst/>
          </a:prstGeom>
          <a:noFill/>
          <a:ln>
            <a:noFill/>
          </a:ln>
          <a:effectLst>
            <a:glow rad="1397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B53F0B4-652D-4C89-101A-D966E5AF693B}"/>
              </a:ext>
            </a:extLst>
          </p:cNvPr>
          <p:cNvPicPr>
            <a:picLocks noChangeAspect="1"/>
          </p:cNvPicPr>
          <p:nvPr/>
        </p:nvPicPr>
        <p:blipFill>
          <a:blip r:embed="rId4"/>
          <a:stretch>
            <a:fillRect/>
          </a:stretch>
        </p:blipFill>
        <p:spPr>
          <a:xfrm>
            <a:off x="8749392" y="460518"/>
            <a:ext cx="3111484" cy="1440623"/>
          </a:xfrm>
          <a:prstGeom prst="rect">
            <a:avLst/>
          </a:prstGeom>
        </p:spPr>
      </p:pic>
    </p:spTree>
    <p:extLst>
      <p:ext uri="{BB962C8B-B14F-4D97-AF65-F5344CB8AC3E}">
        <p14:creationId xmlns:p14="http://schemas.microsoft.com/office/powerpoint/2010/main" val="649310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437FBF-F245-42C9-880F-AD1917C1CC5B}"/>
              </a:ext>
            </a:extLst>
          </p:cNvPr>
          <p:cNvSpPr>
            <a:spLocks noGrp="1"/>
          </p:cNvSpPr>
          <p:nvPr>
            <p:ph type="title"/>
          </p:nvPr>
        </p:nvSpPr>
        <p:spPr/>
        <p:txBody>
          <a:bodyPr wrap="square" anchor="ctr">
            <a:normAutofit/>
          </a:bodyPr>
          <a:lstStyle/>
          <a:p>
            <a:r>
              <a:rPr lang="en-US" dirty="0"/>
              <a:t>Online Tools for All Students</a:t>
            </a:r>
          </a:p>
        </p:txBody>
      </p:sp>
      <p:pic>
        <p:nvPicPr>
          <p:cNvPr id="2" name="Picture 1">
            <a:extLst>
              <a:ext uri="{FF2B5EF4-FFF2-40B4-BE49-F238E27FC236}">
                <a16:creationId xmlns:a16="http://schemas.microsoft.com/office/drawing/2014/main" id="{33ECDDC0-6EFC-5C35-54BA-87BDDA4C276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39336" y="393068"/>
            <a:ext cx="843064" cy="843064"/>
          </a:xfrm>
          <a:prstGeom prst="rect">
            <a:avLst/>
          </a:prstGeom>
          <a:effectLst>
            <a:glow rad="101600">
              <a:schemeClr val="accent3">
                <a:satMod val="175000"/>
                <a:alpha val="40000"/>
              </a:schemeClr>
            </a:glow>
          </a:effectLst>
        </p:spPr>
      </p:pic>
      <p:pic>
        <p:nvPicPr>
          <p:cNvPr id="25" name="Picture 24">
            <a:extLst>
              <a:ext uri="{FF2B5EF4-FFF2-40B4-BE49-F238E27FC236}">
                <a16:creationId xmlns:a16="http://schemas.microsoft.com/office/drawing/2014/main" id="{7C5593C6-9A5A-034B-ABC0-9550C25D6C23}"/>
              </a:ext>
            </a:extLst>
          </p:cNvPr>
          <p:cNvPicPr>
            <a:picLocks noChangeAspect="1"/>
          </p:cNvPicPr>
          <p:nvPr/>
        </p:nvPicPr>
        <p:blipFill>
          <a:blip r:embed="rId4"/>
          <a:stretch>
            <a:fillRect/>
          </a:stretch>
        </p:blipFill>
        <p:spPr>
          <a:xfrm>
            <a:off x="815975" y="1235391"/>
            <a:ext cx="7302247" cy="4882074"/>
          </a:xfrm>
          <a:prstGeom prst="rect">
            <a:avLst/>
          </a:prstGeom>
        </p:spPr>
      </p:pic>
      <p:pic>
        <p:nvPicPr>
          <p:cNvPr id="31" name="Picture 30">
            <a:extLst>
              <a:ext uri="{FF2B5EF4-FFF2-40B4-BE49-F238E27FC236}">
                <a16:creationId xmlns:a16="http://schemas.microsoft.com/office/drawing/2014/main" id="{95DFB1F5-E268-F500-D5A8-CC069035C953}"/>
              </a:ext>
            </a:extLst>
          </p:cNvPr>
          <p:cNvPicPr>
            <a:picLocks noChangeAspect="1"/>
          </p:cNvPicPr>
          <p:nvPr/>
        </p:nvPicPr>
        <p:blipFill>
          <a:blip r:embed="rId5"/>
          <a:stretch>
            <a:fillRect/>
          </a:stretch>
        </p:blipFill>
        <p:spPr>
          <a:xfrm>
            <a:off x="9740092" y="1456308"/>
            <a:ext cx="1635933" cy="901974"/>
          </a:xfrm>
          <a:prstGeom prst="rect">
            <a:avLst/>
          </a:prstGeom>
        </p:spPr>
      </p:pic>
      <p:pic>
        <p:nvPicPr>
          <p:cNvPr id="33" name="Picture 32">
            <a:extLst>
              <a:ext uri="{FF2B5EF4-FFF2-40B4-BE49-F238E27FC236}">
                <a16:creationId xmlns:a16="http://schemas.microsoft.com/office/drawing/2014/main" id="{90A296F9-2A9F-59F5-380A-A6BE55FBAF30}"/>
              </a:ext>
            </a:extLst>
          </p:cNvPr>
          <p:cNvPicPr>
            <a:picLocks noChangeAspect="1"/>
          </p:cNvPicPr>
          <p:nvPr/>
        </p:nvPicPr>
        <p:blipFill>
          <a:blip r:embed="rId6"/>
          <a:stretch>
            <a:fillRect/>
          </a:stretch>
        </p:blipFill>
        <p:spPr>
          <a:xfrm>
            <a:off x="8897355" y="3035562"/>
            <a:ext cx="2891091" cy="2366130"/>
          </a:xfrm>
          <a:prstGeom prst="rect">
            <a:avLst/>
          </a:prstGeom>
        </p:spPr>
      </p:pic>
      <p:pic>
        <p:nvPicPr>
          <p:cNvPr id="34" name="Picture 33">
            <a:extLst>
              <a:ext uri="{FF2B5EF4-FFF2-40B4-BE49-F238E27FC236}">
                <a16:creationId xmlns:a16="http://schemas.microsoft.com/office/drawing/2014/main" id="{1108144D-822D-49A4-8346-853F33F803FF}"/>
              </a:ext>
            </a:extLst>
          </p:cNvPr>
          <p:cNvPicPr>
            <a:picLocks noChangeAspect="1"/>
          </p:cNvPicPr>
          <p:nvPr/>
        </p:nvPicPr>
        <p:blipFill>
          <a:blip r:embed="rId7"/>
          <a:stretch>
            <a:fillRect/>
          </a:stretch>
        </p:blipFill>
        <p:spPr>
          <a:xfrm>
            <a:off x="9081916" y="2467502"/>
            <a:ext cx="1438640" cy="857781"/>
          </a:xfrm>
          <a:prstGeom prst="rect">
            <a:avLst/>
          </a:prstGeom>
        </p:spPr>
      </p:pic>
      <p:pic>
        <p:nvPicPr>
          <p:cNvPr id="35" name="Picture 34">
            <a:extLst>
              <a:ext uri="{FF2B5EF4-FFF2-40B4-BE49-F238E27FC236}">
                <a16:creationId xmlns:a16="http://schemas.microsoft.com/office/drawing/2014/main" id="{022CD365-C3BC-1F65-7B20-96870B12624E}"/>
              </a:ext>
            </a:extLst>
          </p:cNvPr>
          <p:cNvPicPr>
            <a:picLocks noChangeAspect="1"/>
          </p:cNvPicPr>
          <p:nvPr/>
        </p:nvPicPr>
        <p:blipFill>
          <a:blip r:embed="rId8"/>
          <a:stretch>
            <a:fillRect/>
          </a:stretch>
        </p:blipFill>
        <p:spPr>
          <a:xfrm>
            <a:off x="7950147" y="1209077"/>
            <a:ext cx="930722" cy="2344936"/>
          </a:xfrm>
          <a:prstGeom prst="rect">
            <a:avLst/>
          </a:prstGeom>
        </p:spPr>
      </p:pic>
    </p:spTree>
    <p:extLst>
      <p:ext uri="{BB962C8B-B14F-4D97-AF65-F5344CB8AC3E}">
        <p14:creationId xmlns:p14="http://schemas.microsoft.com/office/powerpoint/2010/main" val="3611549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3955-E980-4B31-A55E-4576AFF19380}"/>
              </a:ext>
            </a:extLst>
          </p:cNvPr>
          <p:cNvSpPr>
            <a:spLocks noGrp="1"/>
          </p:cNvSpPr>
          <p:nvPr>
            <p:ph type="title"/>
          </p:nvPr>
        </p:nvSpPr>
        <p:spPr/>
        <p:txBody>
          <a:bodyPr wrap="square" anchor="ctr">
            <a:normAutofit/>
          </a:bodyPr>
          <a:lstStyle/>
          <a:p>
            <a:r>
              <a:rPr lang="en-US" b="1" dirty="0"/>
              <a:t>DRC INSIGHT Landing Page, Log In Screen and Test Ticket</a:t>
            </a:r>
          </a:p>
        </p:txBody>
      </p:sp>
      <p:pic>
        <p:nvPicPr>
          <p:cNvPr id="11" name="Picture 10">
            <a:extLst>
              <a:ext uri="{FF2B5EF4-FFF2-40B4-BE49-F238E27FC236}">
                <a16:creationId xmlns:a16="http://schemas.microsoft.com/office/drawing/2014/main" id="{5D99BF0E-306A-1215-E678-18431D465A16}"/>
              </a:ext>
            </a:extLst>
          </p:cNvPr>
          <p:cNvPicPr>
            <a:picLocks noChangeAspect="1"/>
          </p:cNvPicPr>
          <p:nvPr/>
        </p:nvPicPr>
        <p:blipFill>
          <a:blip r:embed="rId3"/>
          <a:stretch>
            <a:fillRect/>
          </a:stretch>
        </p:blipFill>
        <p:spPr>
          <a:xfrm>
            <a:off x="771071" y="1220750"/>
            <a:ext cx="5920459" cy="2816218"/>
          </a:xfrm>
          <a:prstGeom prst="rect">
            <a:avLst/>
          </a:prstGeom>
        </p:spPr>
      </p:pic>
      <p:grpSp>
        <p:nvGrpSpPr>
          <p:cNvPr id="12" name="Group 11">
            <a:extLst>
              <a:ext uri="{FF2B5EF4-FFF2-40B4-BE49-F238E27FC236}">
                <a16:creationId xmlns:a16="http://schemas.microsoft.com/office/drawing/2014/main" id="{F845BE55-2DE8-2125-7E39-0537982F9CD5}"/>
              </a:ext>
            </a:extLst>
          </p:cNvPr>
          <p:cNvGrpSpPr/>
          <p:nvPr/>
        </p:nvGrpSpPr>
        <p:grpSpPr>
          <a:xfrm>
            <a:off x="635725" y="4146079"/>
            <a:ext cx="2406014" cy="1442419"/>
            <a:chOff x="-1211391" y="2189009"/>
            <a:chExt cx="2406014" cy="1442419"/>
          </a:xfrm>
        </p:grpSpPr>
        <p:pic>
          <p:nvPicPr>
            <p:cNvPr id="13" name="Picture 12">
              <a:extLst>
                <a:ext uri="{FF2B5EF4-FFF2-40B4-BE49-F238E27FC236}">
                  <a16:creationId xmlns:a16="http://schemas.microsoft.com/office/drawing/2014/main" id="{D89AF6B2-C334-8FA3-5C4A-7A19F9320DB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88020" y="2189009"/>
              <a:ext cx="1382643" cy="1382643"/>
            </a:xfrm>
            <a:prstGeom prst="rect">
              <a:avLst/>
            </a:prstGeom>
          </p:spPr>
        </p:pic>
        <p:pic>
          <p:nvPicPr>
            <p:cNvPr id="14" name="Picture 13">
              <a:extLst>
                <a:ext uri="{FF2B5EF4-FFF2-40B4-BE49-F238E27FC236}">
                  <a16:creationId xmlns:a16="http://schemas.microsoft.com/office/drawing/2014/main" id="{EBD81836-6261-B5EA-93D4-3FE1F0138B0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4922774">
              <a:off x="-1211391" y="2521083"/>
              <a:ext cx="1110345" cy="1110345"/>
            </a:xfrm>
            <a:prstGeom prst="rect">
              <a:avLst/>
            </a:prstGeom>
          </p:spPr>
        </p:pic>
      </p:grpSp>
      <p:pic>
        <p:nvPicPr>
          <p:cNvPr id="15" name="Picture 14">
            <a:extLst>
              <a:ext uri="{FF2B5EF4-FFF2-40B4-BE49-F238E27FC236}">
                <a16:creationId xmlns:a16="http://schemas.microsoft.com/office/drawing/2014/main" id="{DE9E73AC-409A-1771-C6FB-C9B83BEEF6B5}"/>
              </a:ext>
            </a:extLst>
          </p:cNvPr>
          <p:cNvPicPr>
            <a:picLocks noChangeAspect="1"/>
          </p:cNvPicPr>
          <p:nvPr/>
        </p:nvPicPr>
        <p:blipFill>
          <a:blip r:embed="rId6"/>
          <a:stretch>
            <a:fillRect/>
          </a:stretch>
        </p:blipFill>
        <p:spPr>
          <a:xfrm>
            <a:off x="8265885" y="2628859"/>
            <a:ext cx="3352800" cy="3152775"/>
          </a:xfrm>
          <a:prstGeom prst="rect">
            <a:avLst/>
          </a:prstGeom>
        </p:spPr>
      </p:pic>
      <p:pic>
        <p:nvPicPr>
          <p:cNvPr id="26" name="Picture 25">
            <a:extLst>
              <a:ext uri="{FF2B5EF4-FFF2-40B4-BE49-F238E27FC236}">
                <a16:creationId xmlns:a16="http://schemas.microsoft.com/office/drawing/2014/main" id="{54724CD6-3EB8-3DA0-0D15-D3CEBDAD7CFD}"/>
              </a:ext>
            </a:extLst>
          </p:cNvPr>
          <p:cNvPicPr>
            <a:picLocks noChangeAspect="1"/>
          </p:cNvPicPr>
          <p:nvPr/>
        </p:nvPicPr>
        <p:blipFill>
          <a:blip r:embed="rId7"/>
          <a:stretch>
            <a:fillRect/>
          </a:stretch>
        </p:blipFill>
        <p:spPr>
          <a:xfrm>
            <a:off x="4782904" y="3967586"/>
            <a:ext cx="3352800" cy="2131478"/>
          </a:xfrm>
          <a:prstGeom prst="rect">
            <a:avLst/>
          </a:prstGeom>
        </p:spPr>
      </p:pic>
      <p:cxnSp>
        <p:nvCxnSpPr>
          <p:cNvPr id="27" name="Straight Arrow Connector 26">
            <a:extLst>
              <a:ext uri="{FF2B5EF4-FFF2-40B4-BE49-F238E27FC236}">
                <a16:creationId xmlns:a16="http://schemas.microsoft.com/office/drawing/2014/main" id="{6EC6CB8C-12A0-3DBB-7B70-73C4E420851A}"/>
              </a:ext>
            </a:extLst>
          </p:cNvPr>
          <p:cNvCxnSpPr>
            <a:cxnSpLocks/>
          </p:cNvCxnSpPr>
          <p:nvPr/>
        </p:nvCxnSpPr>
        <p:spPr>
          <a:xfrm flipV="1">
            <a:off x="6770467" y="4036968"/>
            <a:ext cx="1611086" cy="149175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B16364E-834A-3442-76A5-4E858B7B7D37}"/>
              </a:ext>
            </a:extLst>
          </p:cNvPr>
          <p:cNvCxnSpPr>
            <a:cxnSpLocks/>
          </p:cNvCxnSpPr>
          <p:nvPr/>
        </p:nvCxnSpPr>
        <p:spPr>
          <a:xfrm flipV="1">
            <a:off x="6770467" y="4802842"/>
            <a:ext cx="1611086" cy="892445"/>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688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DRC INSIGHT: Welcome Screen</a:t>
            </a:r>
          </a:p>
        </p:txBody>
      </p:sp>
      <p:sp>
        <p:nvSpPr>
          <p:cNvPr id="11" name="TextBox 10">
            <a:extLst>
              <a:ext uri="{FF2B5EF4-FFF2-40B4-BE49-F238E27FC236}">
                <a16:creationId xmlns:a16="http://schemas.microsoft.com/office/drawing/2014/main" id="{B766043E-CD90-C68D-F89A-211C3D10C1E3}"/>
              </a:ext>
            </a:extLst>
          </p:cNvPr>
          <p:cNvSpPr txBox="1"/>
          <p:nvPr/>
        </p:nvSpPr>
        <p:spPr>
          <a:xfrm>
            <a:off x="1072375" y="5228755"/>
            <a:ext cx="7694253" cy="784830"/>
          </a:xfrm>
          <a:prstGeom prst="rect">
            <a:avLst/>
          </a:prstGeom>
          <a:noFill/>
        </p:spPr>
        <p:txBody>
          <a:bodyPr wrap="square" rtlCol="0">
            <a:spAutoFit/>
          </a:bodyPr>
          <a:lstStyle/>
          <a:p>
            <a:pPr>
              <a:spcBef>
                <a:spcPts val="0"/>
              </a:spcBef>
              <a:spcAft>
                <a:spcPts val="600"/>
              </a:spcAft>
            </a:pPr>
            <a:r>
              <a:rPr lang="en-US" sz="2000" dirty="0"/>
              <a:t>Verify students are logged in under the correct name. </a:t>
            </a:r>
          </a:p>
          <a:p>
            <a:pPr>
              <a:spcBef>
                <a:spcPts val="0"/>
              </a:spcBef>
              <a:spcAft>
                <a:spcPts val="600"/>
              </a:spcAft>
            </a:pPr>
            <a:r>
              <a:rPr lang="en-US" sz="2000" dirty="0"/>
              <a:t>When exited at this point the test will not be started. </a:t>
            </a:r>
          </a:p>
        </p:txBody>
      </p:sp>
      <p:pic>
        <p:nvPicPr>
          <p:cNvPr id="2" name="Picture 1">
            <a:extLst>
              <a:ext uri="{FF2B5EF4-FFF2-40B4-BE49-F238E27FC236}">
                <a16:creationId xmlns:a16="http://schemas.microsoft.com/office/drawing/2014/main" id="{C4C01493-CF55-2433-F190-38531B2B84C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39336" y="393068"/>
            <a:ext cx="843064" cy="843064"/>
          </a:xfrm>
          <a:prstGeom prst="rect">
            <a:avLst/>
          </a:prstGeom>
          <a:effectLst>
            <a:glow rad="101600">
              <a:schemeClr val="accent3">
                <a:satMod val="175000"/>
                <a:alpha val="40000"/>
              </a:schemeClr>
            </a:glow>
          </a:effectLst>
        </p:spPr>
      </p:pic>
      <p:pic>
        <p:nvPicPr>
          <p:cNvPr id="23" name="Picture 22">
            <a:extLst>
              <a:ext uri="{FF2B5EF4-FFF2-40B4-BE49-F238E27FC236}">
                <a16:creationId xmlns:a16="http://schemas.microsoft.com/office/drawing/2014/main" id="{F53CDCDF-9008-168C-3293-BDBCFD31AAC7}"/>
              </a:ext>
            </a:extLst>
          </p:cNvPr>
          <p:cNvPicPr>
            <a:picLocks noChangeAspect="1"/>
          </p:cNvPicPr>
          <p:nvPr/>
        </p:nvPicPr>
        <p:blipFill>
          <a:blip r:embed="rId4"/>
          <a:stretch>
            <a:fillRect/>
          </a:stretch>
        </p:blipFill>
        <p:spPr>
          <a:xfrm>
            <a:off x="538906" y="1160545"/>
            <a:ext cx="5238750" cy="3695700"/>
          </a:xfrm>
          <a:prstGeom prst="rect">
            <a:avLst/>
          </a:prstGeom>
        </p:spPr>
      </p:pic>
      <p:pic>
        <p:nvPicPr>
          <p:cNvPr id="26" name="Picture 25">
            <a:extLst>
              <a:ext uri="{FF2B5EF4-FFF2-40B4-BE49-F238E27FC236}">
                <a16:creationId xmlns:a16="http://schemas.microsoft.com/office/drawing/2014/main" id="{66E5AB44-7EF4-90D5-35D1-E8AA8D3E84C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68487" y="5228755"/>
            <a:ext cx="636946" cy="582878"/>
          </a:xfrm>
          <a:prstGeom prst="rect">
            <a:avLst/>
          </a:prstGeom>
        </p:spPr>
      </p:pic>
      <p:sp>
        <p:nvSpPr>
          <p:cNvPr id="34" name="TextBox 33">
            <a:extLst>
              <a:ext uri="{FF2B5EF4-FFF2-40B4-BE49-F238E27FC236}">
                <a16:creationId xmlns:a16="http://schemas.microsoft.com/office/drawing/2014/main" id="{F12005D0-609A-B822-43B8-0ADC6CE1E848}"/>
              </a:ext>
            </a:extLst>
          </p:cNvPr>
          <p:cNvSpPr txBox="1"/>
          <p:nvPr/>
        </p:nvSpPr>
        <p:spPr>
          <a:xfrm>
            <a:off x="6206656" y="1286830"/>
            <a:ext cx="4912968" cy="3885679"/>
          </a:xfrm>
          <a:prstGeom prst="rect">
            <a:avLst/>
          </a:prstGeom>
          <a:noFill/>
        </p:spPr>
        <p:txBody>
          <a:bodyPr wrap="square">
            <a:spAutoFit/>
          </a:bodyPr>
          <a:lstStyle/>
          <a:p>
            <a:pPr>
              <a:spcAft>
                <a:spcPts val="300"/>
              </a:spcAft>
            </a:pPr>
            <a:r>
              <a:rPr lang="en-US" b="1" i="1" dirty="0">
                <a:solidFill>
                  <a:schemeClr val="accent5">
                    <a:lumMod val="50000"/>
                  </a:schemeClr>
                </a:solidFill>
              </a:rPr>
              <a:t>Read-Aloud Instructions to Students</a:t>
            </a:r>
          </a:p>
          <a:p>
            <a:pPr>
              <a:spcAft>
                <a:spcPts val="300"/>
              </a:spcAft>
            </a:pPr>
            <a:r>
              <a:rPr lang="en-US" i="1" dirty="0">
                <a:solidFill>
                  <a:schemeClr val="accent5">
                    <a:lumMod val="50000"/>
                  </a:schemeClr>
                </a:solidFill>
              </a:rPr>
              <a:t>Look at the information on the </a:t>
            </a:r>
            <a:r>
              <a:rPr lang="en-US" b="1" i="1" dirty="0">
                <a:solidFill>
                  <a:schemeClr val="accent5">
                    <a:lumMod val="50000"/>
                  </a:schemeClr>
                </a:solidFill>
              </a:rPr>
              <a:t>Welcome </a:t>
            </a:r>
            <a:r>
              <a:rPr lang="en-US" i="1" dirty="0">
                <a:solidFill>
                  <a:schemeClr val="accent5">
                    <a:lumMod val="50000"/>
                  </a:schemeClr>
                </a:solidFill>
              </a:rPr>
              <a:t>screen and make sure that the following facts</a:t>
            </a:r>
          </a:p>
          <a:p>
            <a:pPr>
              <a:spcAft>
                <a:spcPts val="300"/>
              </a:spcAft>
            </a:pPr>
            <a:r>
              <a:rPr lang="en-US" i="1" dirty="0">
                <a:solidFill>
                  <a:schemeClr val="accent5">
                    <a:lumMod val="50000"/>
                  </a:schemeClr>
                </a:solidFill>
              </a:rPr>
              <a:t>about you are correct:</a:t>
            </a:r>
          </a:p>
          <a:p>
            <a:pPr>
              <a:spcAft>
                <a:spcPts val="0"/>
              </a:spcAft>
            </a:pPr>
            <a:r>
              <a:rPr lang="en-US" i="1" dirty="0">
                <a:solidFill>
                  <a:schemeClr val="accent5">
                    <a:lumMod val="50000"/>
                  </a:schemeClr>
                </a:solidFill>
              </a:rPr>
              <a:t>• Your first name, middle initial (if available), and last name</a:t>
            </a:r>
          </a:p>
          <a:p>
            <a:pPr>
              <a:spcAft>
                <a:spcPts val="0"/>
              </a:spcAft>
            </a:pPr>
            <a:r>
              <a:rPr lang="en-US" i="1" dirty="0">
                <a:solidFill>
                  <a:schemeClr val="accent5">
                    <a:lumMod val="50000"/>
                  </a:schemeClr>
                </a:solidFill>
              </a:rPr>
              <a:t>• Your test name</a:t>
            </a:r>
          </a:p>
          <a:p>
            <a:pPr>
              <a:spcAft>
                <a:spcPts val="0"/>
              </a:spcAft>
            </a:pPr>
            <a:r>
              <a:rPr lang="en-US" i="1" dirty="0">
                <a:solidFill>
                  <a:schemeClr val="accent5">
                    <a:lumMod val="50000"/>
                  </a:schemeClr>
                </a:solidFill>
              </a:rPr>
              <a:t>• Your test session</a:t>
            </a:r>
          </a:p>
          <a:p>
            <a:pPr>
              <a:spcAft>
                <a:spcPts val="0"/>
              </a:spcAft>
            </a:pPr>
            <a:r>
              <a:rPr lang="en-US" i="1" dirty="0">
                <a:solidFill>
                  <a:schemeClr val="accent5">
                    <a:lumMod val="50000"/>
                  </a:schemeClr>
                </a:solidFill>
              </a:rPr>
              <a:t>• Your school name</a:t>
            </a:r>
          </a:p>
          <a:p>
            <a:pPr>
              <a:spcAft>
                <a:spcPts val="0"/>
              </a:spcAft>
            </a:pPr>
            <a:r>
              <a:rPr lang="en-US" i="1" dirty="0">
                <a:solidFill>
                  <a:schemeClr val="accent5">
                    <a:lumMod val="50000"/>
                  </a:schemeClr>
                </a:solidFill>
              </a:rPr>
              <a:t>• Your State Student ID</a:t>
            </a:r>
          </a:p>
          <a:p>
            <a:pPr>
              <a:spcAft>
                <a:spcPts val="0"/>
              </a:spcAft>
            </a:pPr>
            <a:r>
              <a:rPr lang="en-US" i="1" dirty="0">
                <a:solidFill>
                  <a:schemeClr val="accent5">
                    <a:lumMod val="50000"/>
                  </a:schemeClr>
                </a:solidFill>
              </a:rPr>
              <a:t>• Your Local Student ID (if available)</a:t>
            </a:r>
          </a:p>
          <a:p>
            <a:pPr>
              <a:spcAft>
                <a:spcPts val="600"/>
              </a:spcAft>
            </a:pPr>
            <a:r>
              <a:rPr lang="en-US" i="1" dirty="0">
                <a:solidFill>
                  <a:schemeClr val="accent5">
                    <a:lumMod val="50000"/>
                  </a:schemeClr>
                </a:solidFill>
              </a:rPr>
              <a:t>• Accommodation(s) (if available)</a:t>
            </a:r>
          </a:p>
          <a:p>
            <a:pPr>
              <a:spcAft>
                <a:spcPts val="300"/>
              </a:spcAft>
            </a:pPr>
            <a:r>
              <a:rPr lang="en-US" i="1" dirty="0">
                <a:solidFill>
                  <a:schemeClr val="accent5">
                    <a:lumMod val="50000"/>
                  </a:schemeClr>
                </a:solidFill>
              </a:rPr>
              <a:t>…If the information is not correct, raise your hand.</a:t>
            </a:r>
          </a:p>
        </p:txBody>
      </p:sp>
    </p:spTree>
    <p:extLst>
      <p:ext uri="{BB962C8B-B14F-4D97-AF65-F5344CB8AC3E}">
        <p14:creationId xmlns:p14="http://schemas.microsoft.com/office/powerpoint/2010/main" val="2993170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DRC INSIGHT: Test Security and Test Directions</a:t>
            </a:r>
          </a:p>
        </p:txBody>
      </p:sp>
      <p:pic>
        <p:nvPicPr>
          <p:cNvPr id="3" name="Picture 2">
            <a:extLst>
              <a:ext uri="{FF2B5EF4-FFF2-40B4-BE49-F238E27FC236}">
                <a16:creationId xmlns:a16="http://schemas.microsoft.com/office/drawing/2014/main" id="{2F92C96D-7F8C-FD65-C38B-84A43990EBD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39336" y="393068"/>
            <a:ext cx="843064" cy="843064"/>
          </a:xfrm>
          <a:prstGeom prst="rect">
            <a:avLst/>
          </a:prstGeom>
          <a:effectLst>
            <a:glow rad="101600">
              <a:schemeClr val="accent3">
                <a:satMod val="175000"/>
                <a:alpha val="40000"/>
              </a:schemeClr>
            </a:glow>
          </a:effectLst>
        </p:spPr>
      </p:pic>
      <p:pic>
        <p:nvPicPr>
          <p:cNvPr id="5" name="Picture 4">
            <a:extLst>
              <a:ext uri="{FF2B5EF4-FFF2-40B4-BE49-F238E27FC236}">
                <a16:creationId xmlns:a16="http://schemas.microsoft.com/office/drawing/2014/main" id="{118D6C24-3A3F-834E-723D-3C8F31655951}"/>
              </a:ext>
            </a:extLst>
          </p:cNvPr>
          <p:cNvPicPr>
            <a:picLocks noChangeAspect="1"/>
          </p:cNvPicPr>
          <p:nvPr/>
        </p:nvPicPr>
        <p:blipFill>
          <a:blip r:embed="rId4"/>
          <a:stretch>
            <a:fillRect/>
          </a:stretch>
        </p:blipFill>
        <p:spPr>
          <a:xfrm>
            <a:off x="860425" y="1149025"/>
            <a:ext cx="4738298" cy="2930009"/>
          </a:xfrm>
          <a:prstGeom prst="rect">
            <a:avLst/>
          </a:prstGeom>
        </p:spPr>
      </p:pic>
      <p:sp>
        <p:nvSpPr>
          <p:cNvPr id="8" name="Content Placeholder 2">
            <a:extLst>
              <a:ext uri="{FF2B5EF4-FFF2-40B4-BE49-F238E27FC236}">
                <a16:creationId xmlns:a16="http://schemas.microsoft.com/office/drawing/2014/main" id="{43970E23-8B2B-50B9-DAF7-0FB9594C1456}"/>
              </a:ext>
            </a:extLst>
          </p:cNvPr>
          <p:cNvSpPr txBox="1">
            <a:spLocks/>
          </p:cNvSpPr>
          <p:nvPr/>
        </p:nvSpPr>
        <p:spPr bwMode="auto">
          <a:xfrm>
            <a:off x="486847" y="4205740"/>
            <a:ext cx="6305839" cy="1906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lnSpc>
                <a:spcPct val="100000"/>
              </a:lnSpc>
              <a:spcBef>
                <a:spcPts val="1200"/>
              </a:spcBef>
              <a:spcAft>
                <a:spcPts val="1200"/>
              </a:spcAft>
              <a:buClrTx/>
              <a:buFont typeface="Courier New"/>
              <a:buChar char="o"/>
              <a:defRPr sz="2400" b="0" i="0" kern="1200">
                <a:solidFill>
                  <a:schemeClr val="tx1"/>
                </a:solidFill>
                <a:latin typeface="Calibri" panose="020F0502020204030204" pitchFamily="34" charset="0"/>
                <a:ea typeface="+mn-ea"/>
                <a:cs typeface="+mn-cs"/>
              </a:defRPr>
            </a:lvl1pPr>
            <a:lvl2pPr marL="685800" indent="-336550" algn="l" rtl="0" eaLnBrk="1" fontAlgn="base" hangingPunct="1">
              <a:lnSpc>
                <a:spcPct val="100000"/>
              </a:lnSpc>
              <a:spcBef>
                <a:spcPts val="600"/>
              </a:spcBef>
              <a:spcAft>
                <a:spcPts val="600"/>
              </a:spcAft>
              <a:buClrTx/>
              <a:buFont typeface="Courier New"/>
              <a:buChar char="o"/>
              <a:defRPr sz="2000" b="0" i="0" kern="1200">
                <a:solidFill>
                  <a:schemeClr val="tx1"/>
                </a:solidFill>
                <a:latin typeface="Calibri" panose="020F0502020204030204" pitchFamily="34" charset="0"/>
                <a:ea typeface="+mn-ea"/>
                <a:cs typeface="+mn-cs"/>
              </a:defRPr>
            </a:lvl2pPr>
            <a:lvl3pPr marL="1035050" indent="-349250" algn="l" rtl="0" eaLnBrk="1" fontAlgn="base" hangingPunct="1">
              <a:lnSpc>
                <a:spcPct val="100000"/>
              </a:lnSpc>
              <a:spcBef>
                <a:spcPts val="600"/>
              </a:spcBef>
              <a:spcAft>
                <a:spcPts val="600"/>
              </a:spcAft>
              <a:buClrTx/>
              <a:buFont typeface="Courier New"/>
              <a:buChar char="o"/>
              <a:defRPr b="0" i="0" kern="1200">
                <a:solidFill>
                  <a:schemeClr val="tx1"/>
                </a:solidFill>
                <a:latin typeface="Calibri" panose="020F0502020204030204" pitchFamily="34" charset="0"/>
                <a:ea typeface="+mn-ea"/>
                <a:cs typeface="+mn-cs"/>
              </a:defRPr>
            </a:lvl3pPr>
            <a:lvl4pPr marL="1371600" indent="-336550" algn="l" rtl="0" eaLnBrk="1" fontAlgn="base" hangingPunct="1">
              <a:lnSpc>
                <a:spcPct val="100000"/>
              </a:lnSpc>
              <a:spcBef>
                <a:spcPts val="600"/>
              </a:spcBef>
              <a:spcAft>
                <a:spcPts val="600"/>
              </a:spcAft>
              <a:buClrTx/>
              <a:buFont typeface="Courier New"/>
              <a:buChar char="o"/>
              <a:defRPr sz="1600" b="0" i="0" kern="1200">
                <a:solidFill>
                  <a:schemeClr val="tx1"/>
                </a:solidFill>
                <a:latin typeface="Calibri" panose="020F0502020204030204" pitchFamily="34" charset="0"/>
                <a:ea typeface="+mn-ea"/>
                <a:cs typeface="+mn-cs"/>
              </a:defRPr>
            </a:lvl4pPr>
            <a:lvl5pPr marL="1720850" indent="-349250" algn="l" rtl="0" eaLnBrk="1" fontAlgn="base" hangingPunct="1">
              <a:lnSpc>
                <a:spcPct val="100000"/>
              </a:lnSpc>
              <a:spcBef>
                <a:spcPts val="600"/>
              </a:spcBef>
              <a:spcAft>
                <a:spcPts val="600"/>
              </a:spcAft>
              <a:buClrTx/>
              <a:buFont typeface="Courier New"/>
              <a:buChar char="o"/>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2200" dirty="0"/>
              <a:t>Before seeing any test questions, students will go through screens containing information and instructions. </a:t>
            </a:r>
          </a:p>
          <a:p>
            <a:pPr>
              <a:spcBef>
                <a:spcPts val="0"/>
              </a:spcBef>
              <a:spcAft>
                <a:spcPts val="600"/>
              </a:spcAft>
            </a:pPr>
            <a:r>
              <a:rPr lang="en-US" sz="2200" dirty="0"/>
              <a:t>The Test Administrator will read the instructions aloud from the </a:t>
            </a:r>
            <a:r>
              <a:rPr lang="en-US" sz="2200" i="1" dirty="0"/>
              <a:t>Test Administrator’s Manual</a:t>
            </a:r>
            <a:r>
              <a:rPr lang="en-US" sz="2200" dirty="0"/>
              <a:t> (TAM).</a:t>
            </a:r>
          </a:p>
        </p:txBody>
      </p:sp>
      <p:grpSp>
        <p:nvGrpSpPr>
          <p:cNvPr id="6" name="Group 5">
            <a:extLst>
              <a:ext uri="{FF2B5EF4-FFF2-40B4-BE49-F238E27FC236}">
                <a16:creationId xmlns:a16="http://schemas.microsoft.com/office/drawing/2014/main" id="{C8EA4754-E679-8037-BA91-92F504CCB921}"/>
              </a:ext>
            </a:extLst>
          </p:cNvPr>
          <p:cNvGrpSpPr/>
          <p:nvPr/>
        </p:nvGrpSpPr>
        <p:grpSpPr>
          <a:xfrm>
            <a:off x="6909914" y="1297520"/>
            <a:ext cx="4476685" cy="4534646"/>
            <a:chOff x="6608082" y="1236132"/>
            <a:chExt cx="4723493" cy="4534646"/>
          </a:xfrm>
        </p:grpSpPr>
        <p:sp>
          <p:nvSpPr>
            <p:cNvPr id="11" name="TextBox 10">
              <a:extLst>
                <a:ext uri="{FF2B5EF4-FFF2-40B4-BE49-F238E27FC236}">
                  <a16:creationId xmlns:a16="http://schemas.microsoft.com/office/drawing/2014/main" id="{F2E2D01B-7387-6891-E7C8-78B495C66B8B}"/>
                </a:ext>
              </a:extLst>
            </p:cNvPr>
            <p:cNvSpPr txBox="1"/>
            <p:nvPr/>
          </p:nvSpPr>
          <p:spPr>
            <a:xfrm>
              <a:off x="6926555" y="1425999"/>
              <a:ext cx="4405020" cy="4344779"/>
            </a:xfrm>
            <a:prstGeom prst="rect">
              <a:avLst/>
            </a:prstGeom>
            <a:solidFill>
              <a:schemeClr val="bg2"/>
            </a:solidFill>
            <a:ln>
              <a:solidFill>
                <a:schemeClr val="tx1">
                  <a:lumMod val="50000"/>
                  <a:lumOff val="50000"/>
                </a:schemeClr>
              </a:solidFill>
              <a:prstDash val="dash"/>
            </a:ln>
          </p:spPr>
          <p:txBody>
            <a:bodyPr wrap="square">
              <a:spAutoFit/>
            </a:bodyPr>
            <a:lstStyle/>
            <a:p>
              <a:pPr algn="ctr">
                <a:spcAft>
                  <a:spcPts val="1200"/>
                </a:spcAft>
              </a:pPr>
              <a:r>
                <a:rPr lang="en-US" dirty="0"/>
                <a:t>Review with Students!</a:t>
              </a:r>
            </a:p>
            <a:p>
              <a:pPr>
                <a:spcAft>
                  <a:spcPts val="200"/>
                </a:spcAft>
              </a:pPr>
              <a:r>
                <a:rPr lang="en-US" sz="1900" b="1" dirty="0"/>
                <a:t>Test Security screen:</a:t>
              </a:r>
            </a:p>
            <a:p>
              <a:pPr>
                <a:spcAft>
                  <a:spcPts val="200"/>
                </a:spcAft>
              </a:pPr>
              <a:r>
                <a:rPr lang="en-US" dirty="0"/>
                <a:t>In order for the results to be valid, you must not</a:t>
              </a:r>
            </a:p>
            <a:p>
              <a:pPr>
                <a:spcAft>
                  <a:spcPts val="200"/>
                </a:spcAft>
              </a:pPr>
              <a:r>
                <a:rPr lang="en-US" dirty="0"/>
                <a:t>• give or receive help.</a:t>
              </a:r>
            </a:p>
            <a:p>
              <a:pPr>
                <a:spcAft>
                  <a:spcPts val="200"/>
                </a:spcAft>
              </a:pPr>
              <a:r>
                <a:rPr lang="en-US" dirty="0"/>
                <a:t>• view another student’s testing device for answers or allow another student to</a:t>
              </a:r>
            </a:p>
            <a:p>
              <a:pPr>
                <a:spcAft>
                  <a:spcPts val="200"/>
                </a:spcAft>
              </a:pPr>
              <a:r>
                <a:rPr lang="en-US" dirty="0"/>
                <a:t>view yours.</a:t>
              </a:r>
            </a:p>
            <a:p>
              <a:pPr>
                <a:spcAft>
                  <a:spcPts val="200"/>
                </a:spcAft>
              </a:pPr>
              <a:r>
                <a:rPr lang="en-US" dirty="0"/>
                <a:t>• use your cell phone or other electronic devices or take pictures or screenshots.</a:t>
              </a:r>
            </a:p>
            <a:p>
              <a:pPr>
                <a:spcAft>
                  <a:spcPts val="200"/>
                </a:spcAft>
              </a:pPr>
              <a:r>
                <a:rPr lang="en-US" dirty="0"/>
                <a:t>• cause a disturbance of any kind.</a:t>
              </a:r>
            </a:p>
            <a:p>
              <a:pPr>
                <a:spcAft>
                  <a:spcPts val="200"/>
                </a:spcAft>
              </a:pPr>
              <a:r>
                <a:rPr lang="en-US" dirty="0"/>
                <a:t>• remove test tickets and scratch paper from the room.</a:t>
              </a:r>
            </a:p>
            <a:p>
              <a:pPr>
                <a:spcAft>
                  <a:spcPts val="200"/>
                </a:spcAft>
              </a:pPr>
              <a:r>
                <a:rPr lang="en-US" dirty="0"/>
                <a:t>• discuss the test with anyone.</a:t>
              </a:r>
            </a:p>
          </p:txBody>
        </p:sp>
        <p:pic>
          <p:nvPicPr>
            <p:cNvPr id="4" name="Picture 3">
              <a:extLst>
                <a:ext uri="{FF2B5EF4-FFF2-40B4-BE49-F238E27FC236}">
                  <a16:creationId xmlns:a16="http://schemas.microsoft.com/office/drawing/2014/main" id="{F67A15F6-EB38-C3F8-CEFF-EB766BA216C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608082" y="1236132"/>
              <a:ext cx="636946" cy="582878"/>
            </a:xfrm>
            <a:prstGeom prst="rect">
              <a:avLst/>
            </a:prstGeom>
          </p:spPr>
        </p:pic>
      </p:grpSp>
    </p:spTree>
    <p:extLst>
      <p:ext uri="{BB962C8B-B14F-4D97-AF65-F5344CB8AC3E}">
        <p14:creationId xmlns:p14="http://schemas.microsoft.com/office/powerpoint/2010/main" val="1614092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79B01F-7703-4159-887B-B04EC176C0CF}"/>
              </a:ext>
            </a:extLst>
          </p:cNvPr>
          <p:cNvSpPr>
            <a:spLocks noGrp="1"/>
          </p:cNvSpPr>
          <p:nvPr>
            <p:ph type="title"/>
          </p:nvPr>
        </p:nvSpPr>
        <p:spPr/>
        <p:txBody>
          <a:bodyPr/>
          <a:lstStyle/>
          <a:p>
            <a:r>
              <a:rPr lang="en-US" dirty="0"/>
              <a:t>Navigation: Science, ELA PT and Math PT (Fixed Form)</a:t>
            </a:r>
          </a:p>
        </p:txBody>
      </p:sp>
      <p:sp>
        <p:nvSpPr>
          <p:cNvPr id="3" name="Content Placeholder 2">
            <a:extLst>
              <a:ext uri="{FF2B5EF4-FFF2-40B4-BE49-F238E27FC236}">
                <a16:creationId xmlns:a16="http://schemas.microsoft.com/office/drawing/2014/main" id="{5F8CB54B-165E-4775-8A8C-56A205204864}"/>
              </a:ext>
            </a:extLst>
          </p:cNvPr>
          <p:cNvSpPr>
            <a:spLocks noGrp="1"/>
          </p:cNvSpPr>
          <p:nvPr>
            <p:ph idx="1"/>
          </p:nvPr>
        </p:nvSpPr>
        <p:spPr>
          <a:xfrm>
            <a:off x="838200" y="1439333"/>
            <a:ext cx="10515600" cy="4732867"/>
          </a:xfrm>
        </p:spPr>
        <p:txBody>
          <a:bodyPr>
            <a:noAutofit/>
          </a:bodyPr>
          <a:lstStyle/>
          <a:p>
            <a:pPr marL="342900" indent="-342900">
              <a:spcBef>
                <a:spcPts val="600"/>
              </a:spcBef>
              <a:buFont typeface="Arial" panose="020B0604020202020204" pitchFamily="34" charset="0"/>
              <a:buChar char="•"/>
            </a:pPr>
            <a:r>
              <a:rPr lang="en-US" b="1" dirty="0"/>
              <a:t>Within a test part</a:t>
            </a:r>
            <a:r>
              <a:rPr lang="en-US" dirty="0"/>
              <a:t>, students may navigate forward through questions and go back to review questions/answers.</a:t>
            </a:r>
          </a:p>
          <a:p>
            <a:pPr marL="342900" indent="-342900">
              <a:spcBef>
                <a:spcPts val="600"/>
              </a:spcBef>
              <a:buFont typeface="Arial" panose="020B0604020202020204" pitchFamily="34" charset="0"/>
              <a:buChar char="•"/>
            </a:pPr>
            <a:r>
              <a:rPr lang="en-US" dirty="0"/>
              <a:t>Students may skip to the next question without answering the current question.</a:t>
            </a:r>
          </a:p>
          <a:p>
            <a:pPr marL="342900" indent="-342900">
              <a:spcBef>
                <a:spcPts val="600"/>
              </a:spcBef>
              <a:buFont typeface="Arial" panose="020B0604020202020204" pitchFamily="34" charset="0"/>
              <a:buChar char="•"/>
            </a:pPr>
            <a:r>
              <a:rPr lang="en-US" dirty="0"/>
              <a:t>A </a:t>
            </a:r>
            <a:r>
              <a:rPr lang="en-US" b="1" dirty="0"/>
              <a:t>Review Screen </a:t>
            </a:r>
            <a:r>
              <a:rPr lang="en-US" dirty="0"/>
              <a:t>shows which questions have not been answered and students may go back those items.</a:t>
            </a:r>
          </a:p>
          <a:p>
            <a:pPr marL="342900" indent="-342900">
              <a:spcBef>
                <a:spcPts val="600"/>
              </a:spcBef>
              <a:buFont typeface="Arial" panose="020B0604020202020204" pitchFamily="34" charset="0"/>
              <a:buChar char="•"/>
            </a:pPr>
            <a:r>
              <a:rPr lang="en-US" dirty="0"/>
              <a:t>When finished, the student clicks on “End Test.”</a:t>
            </a:r>
          </a:p>
          <a:p>
            <a:pPr marL="342900" indent="-342900">
              <a:spcBef>
                <a:spcPts val="600"/>
              </a:spcBef>
              <a:buFont typeface="Arial" panose="020B0604020202020204" pitchFamily="34" charset="0"/>
              <a:buChar char="•"/>
            </a:pPr>
            <a:r>
              <a:rPr lang="en-US" dirty="0">
                <a:solidFill>
                  <a:schemeClr val="accent1">
                    <a:lumMod val="50000"/>
                  </a:schemeClr>
                </a:solidFill>
                <a:effectLst>
                  <a:outerShdw blurRad="38100" dist="38100" dir="2700000" algn="tl">
                    <a:srgbClr val="000000">
                      <a:alpha val="43137"/>
                    </a:srgbClr>
                  </a:outerShdw>
                </a:effectLst>
              </a:rPr>
              <a:t>A </a:t>
            </a:r>
            <a:r>
              <a:rPr lang="en-US" b="1" dirty="0">
                <a:solidFill>
                  <a:schemeClr val="accent1">
                    <a:lumMod val="50000"/>
                  </a:schemeClr>
                </a:solidFill>
                <a:effectLst>
                  <a:outerShdw blurRad="38100" dist="38100" dir="2700000" algn="tl">
                    <a:srgbClr val="000000">
                      <a:alpha val="43137"/>
                    </a:srgbClr>
                  </a:outerShdw>
                </a:effectLst>
              </a:rPr>
              <a:t>pop-up box will ask the student to confirm </a:t>
            </a:r>
            <a:r>
              <a:rPr lang="en-US" dirty="0">
                <a:solidFill>
                  <a:schemeClr val="accent1">
                    <a:lumMod val="50000"/>
                  </a:schemeClr>
                </a:solidFill>
                <a:effectLst>
                  <a:outerShdw blurRad="38100" dist="38100" dir="2700000" algn="tl">
                    <a:srgbClr val="000000">
                      <a:alpha val="43137"/>
                    </a:srgbClr>
                  </a:outerShdw>
                </a:effectLst>
              </a:rPr>
              <a:t>they have completed their test and click on the “Submit” button.</a:t>
            </a:r>
          </a:p>
          <a:p>
            <a:pPr marL="342900" indent="-342900">
              <a:spcBef>
                <a:spcPts val="600"/>
              </a:spcBef>
              <a:buFont typeface="Arial" panose="020B0604020202020204" pitchFamily="34" charset="0"/>
              <a:buChar char="•"/>
            </a:pPr>
            <a:r>
              <a:rPr lang="en-US" b="1" dirty="0"/>
              <a:t>After submitting, the test or test part will be locked.</a:t>
            </a:r>
          </a:p>
        </p:txBody>
      </p:sp>
      <p:pic>
        <p:nvPicPr>
          <p:cNvPr id="2" name="Picture 1">
            <a:extLst>
              <a:ext uri="{FF2B5EF4-FFF2-40B4-BE49-F238E27FC236}">
                <a16:creationId xmlns:a16="http://schemas.microsoft.com/office/drawing/2014/main" id="{777DA87D-0752-881A-70E5-4FC70D08F3A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39336" y="393068"/>
            <a:ext cx="843064" cy="843064"/>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2214667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6"/>
            <a:ext cx="10515600" cy="1078703"/>
          </a:xfrm>
        </p:spPr>
        <p:txBody>
          <a:bodyPr/>
          <a:lstStyle/>
          <a:p>
            <a:r>
              <a:rPr lang="en-US" b="1" dirty="0"/>
              <a:t>Review, End Test, and Submit: “Fixed Form”</a:t>
            </a:r>
            <a:br>
              <a:rPr lang="en-US" b="1" dirty="0"/>
            </a:br>
            <a:r>
              <a:rPr lang="en-US" sz="2200" b="0" i="1" dirty="0"/>
              <a:t>Performance Task, Science, ASL/VSL &amp; CC, Dual Language Spanish, Glossing</a:t>
            </a:r>
          </a:p>
        </p:txBody>
      </p:sp>
      <p:pic>
        <p:nvPicPr>
          <p:cNvPr id="3" name="Picture 2">
            <a:extLst>
              <a:ext uri="{FF2B5EF4-FFF2-40B4-BE49-F238E27FC236}">
                <a16:creationId xmlns:a16="http://schemas.microsoft.com/office/drawing/2014/main" id="{D619F387-4E0B-4B02-B824-59003065D02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39336" y="393068"/>
            <a:ext cx="843064" cy="843064"/>
          </a:xfrm>
          <a:prstGeom prst="rect">
            <a:avLst/>
          </a:prstGeom>
          <a:effectLst>
            <a:glow rad="101600">
              <a:schemeClr val="accent3">
                <a:satMod val="175000"/>
                <a:alpha val="40000"/>
              </a:schemeClr>
            </a:glow>
          </a:effectLst>
        </p:spPr>
      </p:pic>
      <p:pic>
        <p:nvPicPr>
          <p:cNvPr id="6" name="Picture 5">
            <a:extLst>
              <a:ext uri="{FF2B5EF4-FFF2-40B4-BE49-F238E27FC236}">
                <a16:creationId xmlns:a16="http://schemas.microsoft.com/office/drawing/2014/main" id="{DE903DA1-D873-9E91-AAC9-75B0FAC44300}"/>
              </a:ext>
            </a:extLst>
          </p:cNvPr>
          <p:cNvPicPr>
            <a:picLocks noChangeAspect="1"/>
          </p:cNvPicPr>
          <p:nvPr/>
        </p:nvPicPr>
        <p:blipFill>
          <a:blip r:embed="rId4"/>
          <a:stretch>
            <a:fillRect/>
          </a:stretch>
        </p:blipFill>
        <p:spPr>
          <a:xfrm>
            <a:off x="653943" y="5101874"/>
            <a:ext cx="4326300" cy="865260"/>
          </a:xfrm>
          <a:prstGeom prst="rect">
            <a:avLst/>
          </a:prstGeom>
        </p:spPr>
      </p:pic>
      <p:pic>
        <p:nvPicPr>
          <p:cNvPr id="22" name="Picture 21">
            <a:extLst>
              <a:ext uri="{FF2B5EF4-FFF2-40B4-BE49-F238E27FC236}">
                <a16:creationId xmlns:a16="http://schemas.microsoft.com/office/drawing/2014/main" id="{2BC5879F-1819-66C7-C0DC-E17529EAFA0E}"/>
              </a:ext>
            </a:extLst>
          </p:cNvPr>
          <p:cNvPicPr>
            <a:picLocks noChangeAspect="1"/>
          </p:cNvPicPr>
          <p:nvPr/>
        </p:nvPicPr>
        <p:blipFill>
          <a:blip r:embed="rId5"/>
          <a:stretch>
            <a:fillRect/>
          </a:stretch>
        </p:blipFill>
        <p:spPr>
          <a:xfrm>
            <a:off x="595735" y="1238854"/>
            <a:ext cx="5210215" cy="3536345"/>
          </a:xfrm>
          <a:prstGeom prst="rect">
            <a:avLst/>
          </a:prstGeom>
        </p:spPr>
      </p:pic>
      <p:grpSp>
        <p:nvGrpSpPr>
          <p:cNvPr id="23" name="Group 22">
            <a:extLst>
              <a:ext uri="{FF2B5EF4-FFF2-40B4-BE49-F238E27FC236}">
                <a16:creationId xmlns:a16="http://schemas.microsoft.com/office/drawing/2014/main" id="{594212BC-1FBB-9051-CDBE-D4313B92EAFF}"/>
              </a:ext>
            </a:extLst>
          </p:cNvPr>
          <p:cNvGrpSpPr/>
          <p:nvPr/>
        </p:nvGrpSpPr>
        <p:grpSpPr>
          <a:xfrm>
            <a:off x="2057975" y="4614355"/>
            <a:ext cx="1839295" cy="577532"/>
            <a:chOff x="2660540" y="5938740"/>
            <a:chExt cx="1549004" cy="508340"/>
          </a:xfrm>
        </p:grpSpPr>
        <p:cxnSp>
          <p:nvCxnSpPr>
            <p:cNvPr id="24" name="Straight Arrow Connector 23">
              <a:extLst>
                <a:ext uri="{FF2B5EF4-FFF2-40B4-BE49-F238E27FC236}">
                  <a16:creationId xmlns:a16="http://schemas.microsoft.com/office/drawing/2014/main" id="{550F8953-95BD-CBBB-BF97-B8B1BB1B7226}"/>
                </a:ext>
              </a:extLst>
            </p:cNvPr>
            <p:cNvCxnSpPr>
              <a:cxnSpLocks/>
            </p:cNvCxnSpPr>
            <p:nvPr/>
          </p:nvCxnSpPr>
          <p:spPr>
            <a:xfrm flipV="1">
              <a:off x="2660540" y="5938740"/>
              <a:ext cx="281379" cy="508340"/>
            </a:xfrm>
            <a:prstGeom prst="straightConnector1">
              <a:avLst/>
            </a:prstGeom>
            <a:ln w="38100">
              <a:headEnd type="none" w="med" len="med"/>
              <a:tailEnd type="triangle" w="lg" len="lg"/>
            </a:ln>
          </p:spPr>
          <p:style>
            <a:lnRef idx="1">
              <a:schemeClr val="accent2"/>
            </a:lnRef>
            <a:fillRef idx="0">
              <a:schemeClr val="accent2"/>
            </a:fillRef>
            <a:effectRef idx="0">
              <a:schemeClr val="accent2"/>
            </a:effectRef>
            <a:fontRef idx="minor">
              <a:schemeClr val="tx1"/>
            </a:fontRef>
          </p:style>
        </p:cxnSp>
        <p:cxnSp>
          <p:nvCxnSpPr>
            <p:cNvPr id="25" name="Straight Arrow Connector 24">
              <a:extLst>
                <a:ext uri="{FF2B5EF4-FFF2-40B4-BE49-F238E27FC236}">
                  <a16:creationId xmlns:a16="http://schemas.microsoft.com/office/drawing/2014/main" id="{CC7D47A1-9EA5-0674-C312-C33EF702F4B1}"/>
                </a:ext>
              </a:extLst>
            </p:cNvPr>
            <p:cNvCxnSpPr>
              <a:cxnSpLocks/>
            </p:cNvCxnSpPr>
            <p:nvPr/>
          </p:nvCxnSpPr>
          <p:spPr>
            <a:xfrm flipH="1" flipV="1">
              <a:off x="4084459" y="5938741"/>
              <a:ext cx="125085" cy="508339"/>
            </a:xfrm>
            <a:prstGeom prst="straightConnector1">
              <a:avLst/>
            </a:prstGeom>
            <a:ln w="38100" cap="flat" cmpd="sng" algn="ctr">
              <a:solidFill>
                <a:schemeClr val="accent2"/>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grpSp>
      <p:pic>
        <p:nvPicPr>
          <p:cNvPr id="29" name="Picture 28">
            <a:extLst>
              <a:ext uri="{FF2B5EF4-FFF2-40B4-BE49-F238E27FC236}">
                <a16:creationId xmlns:a16="http://schemas.microsoft.com/office/drawing/2014/main" id="{42907F0C-BCC0-B80D-FBF1-AAFB0198727E}"/>
              </a:ext>
            </a:extLst>
          </p:cNvPr>
          <p:cNvPicPr>
            <a:picLocks noChangeAspect="1"/>
          </p:cNvPicPr>
          <p:nvPr/>
        </p:nvPicPr>
        <p:blipFill>
          <a:blip r:embed="rId6"/>
          <a:stretch>
            <a:fillRect/>
          </a:stretch>
        </p:blipFill>
        <p:spPr>
          <a:xfrm>
            <a:off x="7718652" y="3613663"/>
            <a:ext cx="3682266" cy="2578916"/>
          </a:xfrm>
          <a:prstGeom prst="rect">
            <a:avLst/>
          </a:prstGeom>
        </p:spPr>
      </p:pic>
      <p:sp>
        <p:nvSpPr>
          <p:cNvPr id="36" name="Right Arrow 12">
            <a:extLst>
              <a:ext uri="{FF2B5EF4-FFF2-40B4-BE49-F238E27FC236}">
                <a16:creationId xmlns:a16="http://schemas.microsoft.com/office/drawing/2014/main" id="{1A1AE8FA-0CE5-B823-04B9-5A8B9639B5B5}"/>
              </a:ext>
            </a:extLst>
          </p:cNvPr>
          <p:cNvSpPr/>
          <p:nvPr/>
        </p:nvSpPr>
        <p:spPr>
          <a:xfrm>
            <a:off x="4888197" y="4008002"/>
            <a:ext cx="3215186" cy="1468204"/>
          </a:xfrm>
          <a:prstGeom prst="rightArrow">
            <a:avLst/>
          </a:prstGeom>
          <a:gradFill flip="none" rotWithShape="1">
            <a:gsLst>
              <a:gs pos="0">
                <a:srgbClr val="FF6600">
                  <a:tint val="66000"/>
                  <a:satMod val="160000"/>
                </a:srgbClr>
              </a:gs>
              <a:gs pos="8000">
                <a:srgbClr val="FF6600">
                  <a:tint val="44500"/>
                  <a:satMod val="160000"/>
                </a:srgbClr>
              </a:gs>
              <a:gs pos="41000">
                <a:srgbClr val="FFF2EF"/>
              </a:gs>
            </a:gsLst>
            <a:lin ang="5400000" scaled="1"/>
            <a:tileRect/>
          </a:gradFill>
          <a:ln w="2540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solidFill>
                  <a:schemeClr val="tx1"/>
                </a:solidFill>
              </a:rPr>
              <a:t>“Are you done…? You have [#] unanswered questions.”</a:t>
            </a:r>
          </a:p>
        </p:txBody>
      </p:sp>
      <p:pic>
        <p:nvPicPr>
          <p:cNvPr id="39" name="Picture 38">
            <a:extLst>
              <a:ext uri="{FF2B5EF4-FFF2-40B4-BE49-F238E27FC236}">
                <a16:creationId xmlns:a16="http://schemas.microsoft.com/office/drawing/2014/main" id="{9EC9F2D2-05EC-BB6B-70DF-FA7343566E68}"/>
              </a:ext>
            </a:extLst>
          </p:cNvPr>
          <p:cNvPicPr>
            <a:picLocks noChangeAspect="1"/>
          </p:cNvPicPr>
          <p:nvPr/>
        </p:nvPicPr>
        <p:blipFill>
          <a:blip r:embed="rId7"/>
          <a:stretch>
            <a:fillRect/>
          </a:stretch>
        </p:blipFill>
        <p:spPr>
          <a:xfrm>
            <a:off x="7718652" y="1282496"/>
            <a:ext cx="3682266" cy="2226798"/>
          </a:xfrm>
          <a:prstGeom prst="rect">
            <a:avLst/>
          </a:prstGeom>
        </p:spPr>
      </p:pic>
      <p:sp>
        <p:nvSpPr>
          <p:cNvPr id="40" name="Right Arrow 13">
            <a:extLst>
              <a:ext uri="{FF2B5EF4-FFF2-40B4-BE49-F238E27FC236}">
                <a16:creationId xmlns:a16="http://schemas.microsoft.com/office/drawing/2014/main" id="{594F65E7-E1E3-794A-61DF-5C04619A496C}"/>
              </a:ext>
            </a:extLst>
          </p:cNvPr>
          <p:cNvSpPr/>
          <p:nvPr/>
        </p:nvSpPr>
        <p:spPr>
          <a:xfrm>
            <a:off x="5877323" y="1637610"/>
            <a:ext cx="2227203" cy="1468204"/>
          </a:xfrm>
          <a:prstGeom prst="rightArrow">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w="2540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solidFill>
                  <a:schemeClr val="tx1"/>
                </a:solidFill>
              </a:rPr>
              <a:t>“You have answered all questions.”</a:t>
            </a:r>
          </a:p>
        </p:txBody>
      </p:sp>
    </p:spTree>
    <p:extLst>
      <p:ext uri="{BB962C8B-B14F-4D97-AF65-F5344CB8AC3E}">
        <p14:creationId xmlns:p14="http://schemas.microsoft.com/office/powerpoint/2010/main" val="26842489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Pausing the Test</a:t>
            </a:r>
          </a:p>
        </p:txBody>
      </p:sp>
      <p:sp>
        <p:nvSpPr>
          <p:cNvPr id="3" name="Content Placeholder 2"/>
          <p:cNvSpPr>
            <a:spLocks noGrp="1"/>
          </p:cNvSpPr>
          <p:nvPr>
            <p:ph idx="1"/>
          </p:nvPr>
        </p:nvSpPr>
        <p:spPr>
          <a:xfrm>
            <a:off x="706016" y="1313214"/>
            <a:ext cx="6928145" cy="4613281"/>
          </a:xfrm>
        </p:spPr>
        <p:txBody>
          <a:bodyPr>
            <a:noAutofit/>
          </a:bodyPr>
          <a:lstStyle/>
          <a:p>
            <a:pPr marL="342900" indent="-342900">
              <a:lnSpc>
                <a:spcPct val="110000"/>
              </a:lnSpc>
              <a:spcBef>
                <a:spcPts val="0"/>
              </a:spcBef>
              <a:buFont typeface="Courier New" panose="02070309020205020404" pitchFamily="49" charset="0"/>
              <a:buChar char="o"/>
            </a:pPr>
            <a:r>
              <a:rPr lang="en-US" dirty="0"/>
              <a:t>A student can pause an active test for up to 20 minutes by clicking on the </a:t>
            </a:r>
            <a:r>
              <a:rPr lang="en-US" b="1" dirty="0">
                <a:solidFill>
                  <a:schemeClr val="accent5">
                    <a:lumMod val="50000"/>
                  </a:schemeClr>
                </a:solidFill>
              </a:rPr>
              <a:t>Pause</a:t>
            </a:r>
            <a:r>
              <a:rPr lang="en-US" dirty="0"/>
              <a:t> button. </a:t>
            </a:r>
          </a:p>
          <a:p>
            <a:pPr marL="342900" indent="-342900">
              <a:lnSpc>
                <a:spcPct val="110000"/>
              </a:lnSpc>
              <a:spcBef>
                <a:spcPts val="0"/>
              </a:spcBef>
              <a:buFont typeface="Courier New" panose="02070309020205020404" pitchFamily="49" charset="0"/>
              <a:buChar char="o"/>
            </a:pPr>
            <a:r>
              <a:rPr lang="en-US" dirty="0"/>
              <a:t>If they return within 20 minutes, the student should click on </a:t>
            </a:r>
            <a:r>
              <a:rPr lang="en-US" b="1" dirty="0">
                <a:solidFill>
                  <a:schemeClr val="accent5">
                    <a:lumMod val="50000"/>
                  </a:schemeClr>
                </a:solidFill>
              </a:rPr>
              <a:t>Resume</a:t>
            </a:r>
            <a:r>
              <a:rPr lang="en-US" b="1" dirty="0"/>
              <a:t> </a:t>
            </a:r>
            <a:r>
              <a:rPr lang="en-US" dirty="0"/>
              <a:t>to continue testing. </a:t>
            </a:r>
          </a:p>
          <a:p>
            <a:pPr marL="342900" indent="-342900">
              <a:lnSpc>
                <a:spcPct val="110000"/>
              </a:lnSpc>
              <a:spcBef>
                <a:spcPts val="0"/>
              </a:spcBef>
              <a:buFont typeface="Courier New" panose="02070309020205020404" pitchFamily="49" charset="0"/>
              <a:buChar char="o"/>
            </a:pPr>
            <a:r>
              <a:rPr lang="en-US" b="1" dirty="0">
                <a:solidFill>
                  <a:prstClr val="black"/>
                </a:solidFill>
              </a:rPr>
              <a:t>Students (and paused devices) must be monitored</a:t>
            </a:r>
            <a:r>
              <a:rPr lang="en-US" dirty="0">
                <a:solidFill>
                  <a:prstClr val="black"/>
                </a:solidFill>
              </a:rPr>
              <a:t>.</a:t>
            </a:r>
            <a:endParaRPr lang="en-US" dirty="0"/>
          </a:p>
          <a:p>
            <a:pPr marL="342900" indent="-342900">
              <a:lnSpc>
                <a:spcPct val="110000"/>
              </a:lnSpc>
              <a:spcBef>
                <a:spcPts val="0"/>
              </a:spcBef>
              <a:buFont typeface="Courier New" panose="02070309020205020404" pitchFamily="49" charset="0"/>
              <a:buChar char="o"/>
            </a:pPr>
            <a:r>
              <a:rPr lang="en-US" dirty="0"/>
              <a:t>If a break </a:t>
            </a:r>
            <a:r>
              <a:rPr lang="en-US" b="1" dirty="0"/>
              <a:t>exceeds the set 20-minute mark AND the student was supervised</a:t>
            </a:r>
            <a:r>
              <a:rPr lang="en-US" dirty="0"/>
              <a:t>, the test administrator may allow the student to log back in by providing the student with their test ticket/login details. </a:t>
            </a:r>
          </a:p>
        </p:txBody>
      </p:sp>
      <p:sp>
        <p:nvSpPr>
          <p:cNvPr id="21" name="TextBox 20">
            <a:extLst>
              <a:ext uri="{FF2B5EF4-FFF2-40B4-BE49-F238E27FC236}">
                <a16:creationId xmlns:a16="http://schemas.microsoft.com/office/drawing/2014/main" id="{5D94C18D-EC91-5533-1C9C-4883185F5070}"/>
              </a:ext>
            </a:extLst>
          </p:cNvPr>
          <p:cNvSpPr txBox="1"/>
          <p:nvPr/>
        </p:nvSpPr>
        <p:spPr>
          <a:xfrm>
            <a:off x="7100792" y="411718"/>
            <a:ext cx="4781927" cy="646331"/>
          </a:xfrm>
          <a:prstGeom prst="rect">
            <a:avLst/>
          </a:prstGeom>
          <a:noFill/>
        </p:spPr>
        <p:txBody>
          <a:bodyPr wrap="square">
            <a:spAutoFit/>
          </a:bodyPr>
          <a:lstStyle/>
          <a:p>
            <a:r>
              <a:rPr lang="en-US" dirty="0">
                <a:solidFill>
                  <a:srgbClr val="A50021"/>
                </a:solidFill>
              </a:rPr>
              <a:t>*Students should request permission to use the pause feature and be directed when to do so. </a:t>
            </a:r>
          </a:p>
        </p:txBody>
      </p:sp>
      <p:grpSp>
        <p:nvGrpSpPr>
          <p:cNvPr id="4" name="Group 3">
            <a:extLst>
              <a:ext uri="{FF2B5EF4-FFF2-40B4-BE49-F238E27FC236}">
                <a16:creationId xmlns:a16="http://schemas.microsoft.com/office/drawing/2014/main" id="{7F9AD8B4-5A27-243D-CA1C-21958CC3C0D7}"/>
              </a:ext>
            </a:extLst>
          </p:cNvPr>
          <p:cNvGrpSpPr/>
          <p:nvPr/>
        </p:nvGrpSpPr>
        <p:grpSpPr>
          <a:xfrm>
            <a:off x="7767964" y="1413689"/>
            <a:ext cx="3752998" cy="4422907"/>
            <a:chOff x="7767964" y="1413689"/>
            <a:chExt cx="3752998" cy="4422907"/>
          </a:xfrm>
        </p:grpSpPr>
        <p:pic>
          <p:nvPicPr>
            <p:cNvPr id="5" name="Picture 4">
              <a:extLst>
                <a:ext uri="{FF2B5EF4-FFF2-40B4-BE49-F238E27FC236}">
                  <a16:creationId xmlns:a16="http://schemas.microsoft.com/office/drawing/2014/main" id="{3F74C85F-803C-48E4-0032-FAA49142BD25}"/>
                </a:ext>
              </a:extLst>
            </p:cNvPr>
            <p:cNvPicPr>
              <a:picLocks noChangeAspect="1"/>
            </p:cNvPicPr>
            <p:nvPr/>
          </p:nvPicPr>
          <p:blipFill>
            <a:blip r:embed="rId3"/>
            <a:stretch>
              <a:fillRect/>
            </a:stretch>
          </p:blipFill>
          <p:spPr>
            <a:xfrm>
              <a:off x="9491754" y="1413689"/>
              <a:ext cx="1481361" cy="1554585"/>
            </a:xfrm>
            <a:prstGeom prst="rect">
              <a:avLst/>
            </a:prstGeom>
          </p:spPr>
        </p:pic>
        <p:pic>
          <p:nvPicPr>
            <p:cNvPr id="12" name="Picture 11">
              <a:extLst>
                <a:ext uri="{FF2B5EF4-FFF2-40B4-BE49-F238E27FC236}">
                  <a16:creationId xmlns:a16="http://schemas.microsoft.com/office/drawing/2014/main" id="{74943C33-6500-16A1-E901-735CE2C782FD}"/>
                </a:ext>
              </a:extLst>
            </p:cNvPr>
            <p:cNvPicPr>
              <a:picLocks noChangeAspect="1"/>
            </p:cNvPicPr>
            <p:nvPr/>
          </p:nvPicPr>
          <p:blipFill>
            <a:blip r:embed="rId4"/>
            <a:stretch>
              <a:fillRect/>
            </a:stretch>
          </p:blipFill>
          <p:spPr>
            <a:xfrm>
              <a:off x="7767964" y="3265549"/>
              <a:ext cx="3752998" cy="2571047"/>
            </a:xfrm>
            <a:prstGeom prst="rect">
              <a:avLst/>
            </a:prstGeom>
          </p:spPr>
        </p:pic>
      </p:grpSp>
    </p:spTree>
    <p:extLst>
      <p:ext uri="{BB962C8B-B14F-4D97-AF65-F5344CB8AC3E}">
        <p14:creationId xmlns:p14="http://schemas.microsoft.com/office/powerpoint/2010/main" val="34437106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0A6949-068B-6C7E-56AE-BD144E6FD598}"/>
              </a:ext>
            </a:extLst>
          </p:cNvPr>
          <p:cNvSpPr>
            <a:spLocks noGrp="1"/>
          </p:cNvSpPr>
          <p:nvPr>
            <p:ph type="title"/>
          </p:nvPr>
        </p:nvSpPr>
        <p:spPr/>
        <p:txBody>
          <a:bodyPr/>
          <a:lstStyle/>
          <a:p>
            <a:r>
              <a:rPr lang="en-US" dirty="0"/>
              <a:t>Exiting the Test </a:t>
            </a:r>
            <a:r>
              <a:rPr lang="en-US" b="0" dirty="0"/>
              <a:t>(before completing)</a:t>
            </a:r>
          </a:p>
        </p:txBody>
      </p:sp>
      <p:sp>
        <p:nvSpPr>
          <p:cNvPr id="7" name="Content Placeholder 6">
            <a:extLst>
              <a:ext uri="{FF2B5EF4-FFF2-40B4-BE49-F238E27FC236}">
                <a16:creationId xmlns:a16="http://schemas.microsoft.com/office/drawing/2014/main" id="{430E15FE-55E0-0DD2-DBBD-631E768CC6E2}"/>
              </a:ext>
            </a:extLst>
          </p:cNvPr>
          <p:cNvSpPr>
            <a:spLocks noGrp="1"/>
          </p:cNvSpPr>
          <p:nvPr>
            <p:ph idx="1"/>
          </p:nvPr>
        </p:nvSpPr>
        <p:spPr>
          <a:xfrm>
            <a:off x="838199" y="1379319"/>
            <a:ext cx="11087911" cy="2139499"/>
          </a:xfrm>
        </p:spPr>
        <p:txBody>
          <a:bodyPr/>
          <a:lstStyle/>
          <a:p>
            <a:pPr marL="0" indent="0">
              <a:spcBef>
                <a:spcPts val="600"/>
              </a:spcBef>
              <a:spcAft>
                <a:spcPts val="600"/>
              </a:spcAft>
              <a:buNone/>
            </a:pPr>
            <a:r>
              <a:rPr lang="en-US" dirty="0"/>
              <a:t>A test may need to be </a:t>
            </a:r>
            <a:r>
              <a:rPr lang="en-US" b="1" dirty="0"/>
              <a:t>exited</a:t>
            </a:r>
            <a:r>
              <a:rPr lang="en-US" dirty="0"/>
              <a:t> for the following reasons: </a:t>
            </a:r>
          </a:p>
          <a:p>
            <a:pPr lvl="1"/>
            <a:r>
              <a:rPr lang="en-US" sz="2400" dirty="0"/>
              <a:t>Taking the </a:t>
            </a:r>
            <a:r>
              <a:rPr lang="en-US" sz="2400" b="1" dirty="0"/>
              <a:t>CAT (ELA, Math) over multiple days</a:t>
            </a:r>
          </a:p>
          <a:p>
            <a:pPr lvl="1"/>
            <a:r>
              <a:rPr lang="en-US" sz="2400" b="1" dirty="0">
                <a:solidFill>
                  <a:prstClr val="black"/>
                </a:solidFill>
              </a:rPr>
              <a:t>Moving a student; changing computers </a:t>
            </a:r>
          </a:p>
          <a:p>
            <a:pPr lvl="1"/>
            <a:r>
              <a:rPr lang="en-US" sz="2400" b="1" dirty="0">
                <a:solidFill>
                  <a:prstClr val="black"/>
                </a:solidFill>
              </a:rPr>
              <a:t>Testing irregularity </a:t>
            </a:r>
            <a:r>
              <a:rPr lang="en-US" sz="2400" dirty="0">
                <a:solidFill>
                  <a:prstClr val="black"/>
                </a:solidFill>
              </a:rPr>
              <a:t>(e.g., emergency evacuation, student illness, interruption)</a:t>
            </a:r>
          </a:p>
        </p:txBody>
      </p:sp>
      <p:sp>
        <p:nvSpPr>
          <p:cNvPr id="8" name="TextBox 7">
            <a:extLst>
              <a:ext uri="{FF2B5EF4-FFF2-40B4-BE49-F238E27FC236}">
                <a16:creationId xmlns:a16="http://schemas.microsoft.com/office/drawing/2014/main" id="{1BF4D942-2343-F6C1-54AA-9F1A369B83A8}"/>
              </a:ext>
            </a:extLst>
          </p:cNvPr>
          <p:cNvSpPr txBox="1"/>
          <p:nvPr/>
        </p:nvSpPr>
        <p:spPr>
          <a:xfrm>
            <a:off x="8073695" y="3932739"/>
            <a:ext cx="3393803" cy="1785104"/>
          </a:xfrm>
          <a:prstGeom prst="rect">
            <a:avLst/>
          </a:prstGeom>
          <a:noFill/>
        </p:spPr>
        <p:txBody>
          <a:bodyPr wrap="square" rtlCol="0">
            <a:spAutoFit/>
          </a:bodyPr>
          <a:lstStyle/>
          <a:p>
            <a:r>
              <a:rPr lang="en-US" sz="2200" b="1" dirty="0">
                <a:latin typeface="Calibri" panose="020F0502020204030204" pitchFamily="34" charset="0"/>
              </a:rPr>
              <a:t>To exit a test: </a:t>
            </a:r>
          </a:p>
          <a:p>
            <a:pPr marL="457200" indent="-457200">
              <a:buAutoNum type="arabicParenR"/>
            </a:pPr>
            <a:r>
              <a:rPr lang="en-US" sz="2200" dirty="0">
                <a:latin typeface="Calibri" panose="020F0502020204030204" pitchFamily="34" charset="0"/>
              </a:rPr>
              <a:t>click </a:t>
            </a:r>
            <a:r>
              <a:rPr lang="en-US" sz="2200" b="1" dirty="0">
                <a:solidFill>
                  <a:schemeClr val="accent5">
                    <a:lumMod val="50000"/>
                  </a:schemeClr>
                </a:solidFill>
                <a:latin typeface="Calibri" panose="020F0502020204030204" pitchFamily="34" charset="0"/>
              </a:rPr>
              <a:t>“Pause”</a:t>
            </a:r>
            <a:r>
              <a:rPr lang="en-US" sz="2200" dirty="0">
                <a:solidFill>
                  <a:schemeClr val="accent5">
                    <a:lumMod val="50000"/>
                  </a:schemeClr>
                </a:solidFill>
                <a:latin typeface="Calibri" panose="020F0502020204030204" pitchFamily="34" charset="0"/>
              </a:rPr>
              <a:t> </a:t>
            </a:r>
          </a:p>
          <a:p>
            <a:pPr marL="457200" indent="-457200">
              <a:buAutoNum type="arabicParenR"/>
            </a:pPr>
            <a:r>
              <a:rPr lang="en-US" sz="2200" dirty="0"/>
              <a:t>o</a:t>
            </a:r>
            <a:r>
              <a:rPr lang="en-US" sz="2200" dirty="0">
                <a:latin typeface="Calibri" panose="020F0502020204030204" pitchFamily="34" charset="0"/>
              </a:rPr>
              <a:t>n the timer screen click </a:t>
            </a:r>
            <a:r>
              <a:rPr lang="en-US" sz="2200" b="1" dirty="0">
                <a:solidFill>
                  <a:schemeClr val="accent5">
                    <a:lumMod val="50000"/>
                  </a:schemeClr>
                </a:solidFill>
                <a:latin typeface="Calibri" panose="020F0502020204030204" pitchFamily="34" charset="0"/>
              </a:rPr>
              <a:t>“Exit”</a:t>
            </a:r>
            <a:endParaRPr lang="en-US" sz="2200" dirty="0">
              <a:solidFill>
                <a:schemeClr val="accent5">
                  <a:lumMod val="50000"/>
                </a:schemeClr>
              </a:solidFill>
            </a:endParaRPr>
          </a:p>
          <a:p>
            <a:pPr marL="457200" indent="-457200">
              <a:buAutoNum type="arabicParenR"/>
            </a:pPr>
            <a:r>
              <a:rPr lang="en-US" sz="2200" dirty="0">
                <a:latin typeface="Calibri" panose="020F0502020204030204" pitchFamily="34" charset="0"/>
              </a:rPr>
              <a:t>next screen click, </a:t>
            </a:r>
            <a:r>
              <a:rPr lang="en-US" sz="2200" b="1" dirty="0">
                <a:solidFill>
                  <a:schemeClr val="accent5">
                    <a:lumMod val="50000"/>
                  </a:schemeClr>
                </a:solidFill>
                <a:latin typeface="Calibri" panose="020F0502020204030204" pitchFamily="34" charset="0"/>
              </a:rPr>
              <a:t>“Exit”</a:t>
            </a:r>
          </a:p>
        </p:txBody>
      </p:sp>
      <p:sp>
        <p:nvSpPr>
          <p:cNvPr id="3" name="TextBox 2">
            <a:extLst>
              <a:ext uri="{FF2B5EF4-FFF2-40B4-BE49-F238E27FC236}">
                <a16:creationId xmlns:a16="http://schemas.microsoft.com/office/drawing/2014/main" id="{7B56926B-7785-7136-4279-061C3D1BD456}"/>
              </a:ext>
            </a:extLst>
          </p:cNvPr>
          <p:cNvSpPr txBox="1"/>
          <p:nvPr/>
        </p:nvSpPr>
        <p:spPr>
          <a:xfrm>
            <a:off x="8190425" y="411368"/>
            <a:ext cx="3185600" cy="646331"/>
          </a:xfrm>
          <a:prstGeom prst="rect">
            <a:avLst/>
          </a:prstGeom>
          <a:noFill/>
        </p:spPr>
        <p:txBody>
          <a:bodyPr wrap="square">
            <a:spAutoFit/>
          </a:bodyPr>
          <a:lstStyle/>
          <a:p>
            <a:r>
              <a:rPr lang="en-US" dirty="0">
                <a:solidFill>
                  <a:srgbClr val="A50021"/>
                </a:solidFill>
              </a:rPr>
              <a:t>*Monitor for students exiting and logging back in to their test.</a:t>
            </a:r>
          </a:p>
        </p:txBody>
      </p:sp>
      <p:grpSp>
        <p:nvGrpSpPr>
          <p:cNvPr id="19" name="Group 18">
            <a:extLst>
              <a:ext uri="{FF2B5EF4-FFF2-40B4-BE49-F238E27FC236}">
                <a16:creationId xmlns:a16="http://schemas.microsoft.com/office/drawing/2014/main" id="{D934BF3A-8D7F-121B-7C59-1DB316DE7FC3}"/>
              </a:ext>
            </a:extLst>
          </p:cNvPr>
          <p:cNvGrpSpPr/>
          <p:nvPr/>
        </p:nvGrpSpPr>
        <p:grpSpPr>
          <a:xfrm>
            <a:off x="815975" y="3494148"/>
            <a:ext cx="7032568" cy="2573784"/>
            <a:chOff x="815975" y="3494148"/>
            <a:chExt cx="7032568" cy="2573784"/>
          </a:xfrm>
        </p:grpSpPr>
        <p:pic>
          <p:nvPicPr>
            <p:cNvPr id="5" name="Picture 4">
              <a:extLst>
                <a:ext uri="{FF2B5EF4-FFF2-40B4-BE49-F238E27FC236}">
                  <a16:creationId xmlns:a16="http://schemas.microsoft.com/office/drawing/2014/main" id="{396BE0C6-740B-F169-12F9-6B7C904E4249}"/>
                </a:ext>
              </a:extLst>
            </p:cNvPr>
            <p:cNvPicPr>
              <a:picLocks noChangeAspect="1"/>
            </p:cNvPicPr>
            <p:nvPr/>
          </p:nvPicPr>
          <p:blipFill>
            <a:blip r:embed="rId3"/>
            <a:stretch>
              <a:fillRect/>
            </a:stretch>
          </p:blipFill>
          <p:spPr>
            <a:xfrm>
              <a:off x="815975" y="3494148"/>
              <a:ext cx="3911668" cy="1836346"/>
            </a:xfrm>
            <a:prstGeom prst="rect">
              <a:avLst/>
            </a:prstGeom>
          </p:spPr>
        </p:pic>
        <p:pic>
          <p:nvPicPr>
            <p:cNvPr id="15" name="Picture 14">
              <a:extLst>
                <a:ext uri="{FF2B5EF4-FFF2-40B4-BE49-F238E27FC236}">
                  <a16:creationId xmlns:a16="http://schemas.microsoft.com/office/drawing/2014/main" id="{1557C407-919C-44FF-7192-7D2DF57712BA}"/>
                </a:ext>
              </a:extLst>
            </p:cNvPr>
            <p:cNvPicPr>
              <a:picLocks noChangeAspect="1"/>
            </p:cNvPicPr>
            <p:nvPr/>
          </p:nvPicPr>
          <p:blipFill>
            <a:blip r:embed="rId4"/>
            <a:stretch>
              <a:fillRect/>
            </a:stretch>
          </p:blipFill>
          <p:spPr>
            <a:xfrm>
              <a:off x="4013607" y="3671097"/>
              <a:ext cx="3834936" cy="2396835"/>
            </a:xfrm>
            <a:prstGeom prst="rect">
              <a:avLst/>
            </a:prstGeom>
          </p:spPr>
        </p:pic>
        <p:sp>
          <p:nvSpPr>
            <p:cNvPr id="16" name="Arrow: Right 15">
              <a:extLst>
                <a:ext uri="{FF2B5EF4-FFF2-40B4-BE49-F238E27FC236}">
                  <a16:creationId xmlns:a16="http://schemas.microsoft.com/office/drawing/2014/main" id="{3620FB98-BED5-718B-34AA-B36FDEBE379F}"/>
                </a:ext>
              </a:extLst>
            </p:cNvPr>
            <p:cNvSpPr/>
            <p:nvPr/>
          </p:nvSpPr>
          <p:spPr>
            <a:xfrm>
              <a:off x="3295984" y="5458094"/>
              <a:ext cx="600892" cy="457200"/>
            </a:xfrm>
            <a:prstGeom prst="right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6ACEB612-D3F9-345B-CF87-FBE90423DD57}"/>
                </a:ext>
              </a:extLst>
            </p:cNvPr>
            <p:cNvPicPr>
              <a:picLocks noChangeAspect="1"/>
            </p:cNvPicPr>
            <p:nvPr/>
          </p:nvPicPr>
          <p:blipFill>
            <a:blip r:embed="rId5"/>
            <a:stretch>
              <a:fillRect/>
            </a:stretch>
          </p:blipFill>
          <p:spPr>
            <a:xfrm>
              <a:off x="2454381" y="5433994"/>
              <a:ext cx="762000" cy="581025"/>
            </a:xfrm>
            <a:prstGeom prst="rect">
              <a:avLst/>
            </a:prstGeom>
          </p:spPr>
        </p:pic>
      </p:grpSp>
    </p:spTree>
    <p:extLst>
      <p:ext uri="{BB962C8B-B14F-4D97-AF65-F5344CB8AC3E}">
        <p14:creationId xmlns:p14="http://schemas.microsoft.com/office/powerpoint/2010/main" val="4011861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89C3D7-E08B-49E8-C5C7-9A50D39C4A4F}"/>
              </a:ext>
            </a:extLst>
          </p:cNvPr>
          <p:cNvSpPr>
            <a:spLocks noGrp="1"/>
          </p:cNvSpPr>
          <p:nvPr>
            <p:ph idx="13"/>
          </p:nvPr>
        </p:nvSpPr>
        <p:spPr>
          <a:xfrm>
            <a:off x="4518017" y="4219973"/>
            <a:ext cx="5359540" cy="2314177"/>
          </a:xfrm>
        </p:spPr>
        <p:txBody>
          <a:bodyPr>
            <a:noAutofit/>
          </a:bodyPr>
          <a:lstStyle/>
          <a:p>
            <a:pPr>
              <a:lnSpc>
                <a:spcPct val="105000"/>
              </a:lnSpc>
            </a:pPr>
            <a:r>
              <a:rPr lang="en-US" sz="2600" dirty="0"/>
              <a:t>Before testing, </a:t>
            </a:r>
            <a:r>
              <a:rPr lang="en-US" sz="2600" b="1" dirty="0"/>
              <a:t>communicate</a:t>
            </a:r>
            <a:r>
              <a:rPr lang="en-US" sz="2600" dirty="0"/>
              <a:t> </a:t>
            </a:r>
            <a:r>
              <a:rPr lang="en-US" sz="2600" b="1" dirty="0"/>
              <a:t>expectations and policies </a:t>
            </a:r>
            <a:r>
              <a:rPr lang="en-US" sz="2600" dirty="0"/>
              <a:t>for cell phones and other electronics devices, the testing environment, and personal conduct during testing. </a:t>
            </a:r>
          </a:p>
        </p:txBody>
      </p:sp>
      <p:sp>
        <p:nvSpPr>
          <p:cNvPr id="4" name="Title 3">
            <a:extLst>
              <a:ext uri="{FF2B5EF4-FFF2-40B4-BE49-F238E27FC236}">
                <a16:creationId xmlns:a16="http://schemas.microsoft.com/office/drawing/2014/main" id="{010FEB48-9300-A8A6-B177-05B666CCECA8}"/>
              </a:ext>
            </a:extLst>
          </p:cNvPr>
          <p:cNvSpPr>
            <a:spLocks noGrp="1"/>
          </p:cNvSpPr>
          <p:nvPr>
            <p:ph type="title"/>
          </p:nvPr>
        </p:nvSpPr>
        <p:spPr>
          <a:xfrm>
            <a:off x="663575" y="1096962"/>
            <a:ext cx="3041322" cy="2743200"/>
          </a:xfrm>
        </p:spPr>
        <p:txBody>
          <a:bodyPr/>
          <a:lstStyle/>
          <a:p>
            <a:r>
              <a:rPr lang="en-US" dirty="0"/>
              <a:t>Communicate About Testing Policies and Share Test Administration Schedule </a:t>
            </a:r>
          </a:p>
        </p:txBody>
      </p:sp>
      <p:pic>
        <p:nvPicPr>
          <p:cNvPr id="5" name="Picture 4" descr="Image result for family clipart&quot;">
            <a:extLst>
              <a:ext uri="{FF2B5EF4-FFF2-40B4-BE49-F238E27FC236}">
                <a16:creationId xmlns:a16="http://schemas.microsoft.com/office/drawing/2014/main" id="{F7D7CF0E-CC65-0B57-C9B0-A610D75811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710" y="4219974"/>
            <a:ext cx="1984252" cy="17038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C:\Documents and Settings\Administrator\Local Settings\Temporary Internet Files\Content.IE5\89URLVU6\MCj02873080000[1].wmf">
            <a:extLst>
              <a:ext uri="{FF2B5EF4-FFF2-40B4-BE49-F238E27FC236}">
                <a16:creationId xmlns:a16="http://schemas.microsoft.com/office/drawing/2014/main" id="{8B2D2B11-8F7D-3179-FE1E-40E81F0484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0407" y="797094"/>
            <a:ext cx="1695450" cy="149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2">
            <a:extLst>
              <a:ext uri="{FF2B5EF4-FFF2-40B4-BE49-F238E27FC236}">
                <a16:creationId xmlns:a16="http://schemas.microsoft.com/office/drawing/2014/main" id="{979D8469-878F-0960-A76A-B2A3D6AAB69B}"/>
              </a:ext>
            </a:extLst>
          </p:cNvPr>
          <p:cNvSpPr txBox="1">
            <a:spLocks/>
          </p:cNvSpPr>
          <p:nvPr/>
        </p:nvSpPr>
        <p:spPr bwMode="auto">
          <a:xfrm>
            <a:off x="5631250" y="1257300"/>
            <a:ext cx="5603874"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lnSpc>
                <a:spcPct val="100000"/>
              </a:lnSpc>
              <a:spcBef>
                <a:spcPts val="1200"/>
              </a:spcBef>
              <a:spcAft>
                <a:spcPts val="1200"/>
              </a:spcAft>
              <a:buFont typeface="Arial" panose="020B0604020202020204" pitchFamily="34" charset="0"/>
              <a:defRPr sz="2400" b="0" i="0" kern="1200">
                <a:solidFill>
                  <a:schemeClr val="tx1"/>
                </a:solidFill>
                <a:latin typeface="Calibri" panose="020F0502020204030204" pitchFamily="34" charset="0"/>
                <a:ea typeface="+mn-ea"/>
                <a:cs typeface="+mn-cs"/>
              </a:defRPr>
            </a:lvl1pPr>
            <a:lvl2pPr marL="685800" indent="-228600" algn="l" rtl="0" eaLnBrk="1" fontAlgn="base" hangingPunct="1">
              <a:lnSpc>
                <a:spcPct val="100000"/>
              </a:lnSpc>
              <a:spcBef>
                <a:spcPts val="600"/>
              </a:spcBef>
              <a:spcAft>
                <a:spcPts val="600"/>
              </a:spcAft>
              <a:buClr>
                <a:srgbClr val="37A7DF"/>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2pPr>
            <a:lvl3pPr marL="1143000" indent="-228600" algn="l" rtl="0" eaLnBrk="1" fontAlgn="base" hangingPunct="1">
              <a:lnSpc>
                <a:spcPct val="100000"/>
              </a:lnSpc>
              <a:spcBef>
                <a:spcPts val="600"/>
              </a:spcBef>
              <a:spcAft>
                <a:spcPts val="600"/>
              </a:spcAft>
              <a:buClr>
                <a:schemeClr val="accent2"/>
              </a:buClr>
              <a:buFont typeface="Arial" panose="020B0604020202020204" pitchFamily="34" charset="0"/>
              <a:buChar char="•"/>
              <a:defRPr sz="1800" b="0" i="0" kern="1200">
                <a:solidFill>
                  <a:schemeClr val="tx1"/>
                </a:solidFill>
                <a:latin typeface="Calibri" panose="020F0502020204030204" pitchFamily="34" charset="0"/>
                <a:ea typeface="+mn-ea"/>
                <a:cs typeface="+mn-cs"/>
              </a:defRPr>
            </a:lvl3pPr>
            <a:lvl4pPr marL="16002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4pPr>
            <a:lvl5pPr marL="20574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5000"/>
              </a:lnSpc>
              <a:spcBef>
                <a:spcPts val="0"/>
              </a:spcBef>
              <a:spcAft>
                <a:spcPts val="600"/>
              </a:spcAft>
            </a:pPr>
            <a:r>
              <a:rPr lang="en-US" sz="2600" dirty="0"/>
              <a:t>At least one month prior…</a:t>
            </a:r>
          </a:p>
          <a:p>
            <a:pPr marL="457200" indent="-457200">
              <a:lnSpc>
                <a:spcPct val="105000"/>
              </a:lnSpc>
              <a:spcBef>
                <a:spcPts val="0"/>
              </a:spcBef>
              <a:buFont typeface="Courier New" panose="02070309020205020404" pitchFamily="49" charset="0"/>
              <a:buChar char="o"/>
            </a:pPr>
            <a:r>
              <a:rPr lang="en-US" sz="2600" dirty="0"/>
              <a:t>utilize multiple modes of communication (phone, email, newsletter, etc.) to </a:t>
            </a:r>
            <a:r>
              <a:rPr lang="en-US" sz="2600" b="1" dirty="0"/>
              <a:t>notify families of students participating in testing, </a:t>
            </a:r>
            <a:r>
              <a:rPr lang="en-US" sz="2600" dirty="0"/>
              <a:t>other affected students, and staff.</a:t>
            </a:r>
          </a:p>
        </p:txBody>
      </p:sp>
      <p:pic>
        <p:nvPicPr>
          <p:cNvPr id="17" name="Picture 16">
            <a:extLst>
              <a:ext uri="{FF2B5EF4-FFF2-40B4-BE49-F238E27FC236}">
                <a16:creationId xmlns:a16="http://schemas.microsoft.com/office/drawing/2014/main" id="{F5983F5B-CBB6-32E2-4A0D-6F9BBB146E48}"/>
              </a:ext>
            </a:extLst>
          </p:cNvPr>
          <p:cNvPicPr>
            <a:picLocks noChangeAspect="1"/>
          </p:cNvPicPr>
          <p:nvPr/>
        </p:nvPicPr>
        <p:blipFill>
          <a:blip r:embed="rId5"/>
          <a:stretch>
            <a:fillRect/>
          </a:stretch>
        </p:blipFill>
        <p:spPr>
          <a:xfrm>
            <a:off x="10088381" y="4194578"/>
            <a:ext cx="1528997" cy="2243482"/>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531018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BCEBC1E-A948-4FB4-AEC7-19F9F747E918}"/>
              </a:ext>
            </a:extLst>
          </p:cNvPr>
          <p:cNvSpPr>
            <a:spLocks noGrp="1"/>
          </p:cNvSpPr>
          <p:nvPr>
            <p:ph sz="half" idx="2"/>
          </p:nvPr>
        </p:nvSpPr>
        <p:spPr>
          <a:xfrm>
            <a:off x="840319" y="1376771"/>
            <a:ext cx="6535842" cy="4719228"/>
          </a:xfrm>
        </p:spPr>
        <p:txBody>
          <a:bodyPr wrap="square" anchor="t">
            <a:noAutofit/>
          </a:bodyPr>
          <a:lstStyle/>
          <a:p>
            <a:pPr marL="0" lvl="1" indent="0">
              <a:lnSpc>
                <a:spcPct val="100000"/>
              </a:lnSpc>
              <a:buNone/>
            </a:pPr>
            <a:r>
              <a:rPr lang="en-US" sz="2600" b="1" dirty="0">
                <a:highlight>
                  <a:srgbClr val="FFFF00"/>
                </a:highlight>
              </a:rPr>
              <a:t>Operational Questions</a:t>
            </a:r>
            <a:endParaRPr lang="en-US" sz="2600" dirty="0">
              <a:highlight>
                <a:srgbClr val="FFFF00"/>
              </a:highlight>
            </a:endParaRPr>
          </a:p>
          <a:p>
            <a:pPr marL="914400" lvl="1" indent="-406400">
              <a:lnSpc>
                <a:spcPct val="100000"/>
              </a:lnSpc>
            </a:pPr>
            <a:r>
              <a:rPr lang="en-US" sz="2600" b="1" dirty="0">
                <a:highlight>
                  <a:srgbClr val="FFFF00"/>
                </a:highlight>
              </a:rPr>
              <a:t>Included in test results</a:t>
            </a:r>
          </a:p>
          <a:p>
            <a:pPr marL="914400" lvl="1" indent="-406400">
              <a:lnSpc>
                <a:spcPct val="100000"/>
              </a:lnSpc>
              <a:spcBef>
                <a:spcPts val="0"/>
              </a:spcBef>
            </a:pPr>
            <a:r>
              <a:rPr lang="en-US" sz="2600" dirty="0">
                <a:highlight>
                  <a:srgbClr val="FFFF00"/>
                </a:highlight>
              </a:rPr>
              <a:t>Majority of test questions</a:t>
            </a:r>
          </a:p>
          <a:p>
            <a:pPr marL="914400" lvl="1" indent="-406400">
              <a:lnSpc>
                <a:spcPct val="100000"/>
              </a:lnSpc>
            </a:pPr>
            <a:r>
              <a:rPr lang="en-US" sz="2600" dirty="0">
                <a:highlight>
                  <a:srgbClr val="FFFF00"/>
                </a:highlight>
              </a:rPr>
              <a:t>Proven performance on past tests</a:t>
            </a:r>
          </a:p>
          <a:p>
            <a:pPr marL="0" lvl="1" indent="0">
              <a:lnSpc>
                <a:spcPct val="100000"/>
              </a:lnSpc>
              <a:spcBef>
                <a:spcPts val="600"/>
              </a:spcBef>
              <a:buNone/>
            </a:pPr>
            <a:r>
              <a:rPr lang="en-US" sz="2600" b="1" dirty="0"/>
              <a:t>Field Test Questions</a:t>
            </a:r>
          </a:p>
          <a:p>
            <a:pPr marL="792163" lvl="1" indent="-325438">
              <a:lnSpc>
                <a:spcPct val="100000"/>
              </a:lnSpc>
            </a:pPr>
            <a:r>
              <a:rPr lang="en-US" sz="2600" b="1" dirty="0"/>
              <a:t>Not included in test results </a:t>
            </a:r>
          </a:p>
          <a:p>
            <a:pPr marL="792163" lvl="1" indent="-325438">
              <a:lnSpc>
                <a:spcPct val="100000"/>
              </a:lnSpc>
              <a:spcBef>
                <a:spcPts val="0"/>
              </a:spcBef>
            </a:pPr>
            <a:r>
              <a:rPr lang="en-US" sz="2600" dirty="0"/>
              <a:t>Newly written test questions being tried for future test administrations</a:t>
            </a:r>
          </a:p>
          <a:p>
            <a:pPr marL="792163" lvl="1" indent="-325438">
              <a:lnSpc>
                <a:spcPct val="100000"/>
              </a:lnSpc>
              <a:spcBef>
                <a:spcPts val="0"/>
              </a:spcBef>
            </a:pPr>
            <a:r>
              <a:rPr lang="en-US" sz="2600" dirty="0"/>
              <a:t>Only a few questions per student interspersed throughout</a:t>
            </a:r>
          </a:p>
          <a:p>
            <a:pPr marL="914400" lvl="1" indent="-406400">
              <a:lnSpc>
                <a:spcPct val="100000"/>
              </a:lnSpc>
              <a:spcBef>
                <a:spcPts val="0"/>
              </a:spcBef>
            </a:pPr>
            <a:endParaRPr lang="en-US" sz="2600" dirty="0"/>
          </a:p>
        </p:txBody>
      </p:sp>
      <p:sp>
        <p:nvSpPr>
          <p:cNvPr id="4" name="Title 3">
            <a:extLst>
              <a:ext uri="{FF2B5EF4-FFF2-40B4-BE49-F238E27FC236}">
                <a16:creationId xmlns:a16="http://schemas.microsoft.com/office/drawing/2014/main" id="{00132518-0386-4AF2-8615-BB399FBDC953}"/>
              </a:ext>
            </a:extLst>
          </p:cNvPr>
          <p:cNvSpPr>
            <a:spLocks noGrp="1"/>
          </p:cNvSpPr>
          <p:nvPr>
            <p:ph type="title"/>
          </p:nvPr>
        </p:nvSpPr>
        <p:spPr/>
        <p:txBody>
          <a:bodyPr wrap="square" anchor="ctr">
            <a:normAutofit/>
          </a:bodyPr>
          <a:lstStyle/>
          <a:p>
            <a:r>
              <a:rPr lang="en-US" b="1" dirty="0"/>
              <a:t>Two Categories of Test Questions</a:t>
            </a:r>
          </a:p>
        </p:txBody>
      </p:sp>
      <p:grpSp>
        <p:nvGrpSpPr>
          <p:cNvPr id="28" name="Group 27">
            <a:extLst>
              <a:ext uri="{FF2B5EF4-FFF2-40B4-BE49-F238E27FC236}">
                <a16:creationId xmlns:a16="http://schemas.microsoft.com/office/drawing/2014/main" id="{013C879F-3A0F-DFBF-D4F0-10FAB7CB4A99}"/>
              </a:ext>
            </a:extLst>
          </p:cNvPr>
          <p:cNvGrpSpPr/>
          <p:nvPr/>
        </p:nvGrpSpPr>
        <p:grpSpPr>
          <a:xfrm>
            <a:off x="6526306" y="1316811"/>
            <a:ext cx="4950629" cy="4618655"/>
            <a:chOff x="6526306" y="1316811"/>
            <a:chExt cx="4950629" cy="4618655"/>
          </a:xfrm>
        </p:grpSpPr>
        <p:grpSp>
          <p:nvGrpSpPr>
            <p:cNvPr id="49" name="Group 48">
              <a:extLst>
                <a:ext uri="{FF2B5EF4-FFF2-40B4-BE49-F238E27FC236}">
                  <a16:creationId xmlns:a16="http://schemas.microsoft.com/office/drawing/2014/main" id="{DE5F9501-6EB8-F1A2-ACE4-4C53B0427834}"/>
                </a:ext>
              </a:extLst>
            </p:cNvPr>
            <p:cNvGrpSpPr/>
            <p:nvPr/>
          </p:nvGrpSpPr>
          <p:grpSpPr>
            <a:xfrm>
              <a:off x="6526306" y="1608172"/>
              <a:ext cx="4950628" cy="4327294"/>
              <a:chOff x="6526306" y="1473262"/>
              <a:chExt cx="4950628" cy="4327294"/>
            </a:xfrm>
          </p:grpSpPr>
          <p:cxnSp>
            <p:nvCxnSpPr>
              <p:cNvPr id="19" name="Straight Arrow Connector 18">
                <a:extLst>
                  <a:ext uri="{FF2B5EF4-FFF2-40B4-BE49-F238E27FC236}">
                    <a16:creationId xmlns:a16="http://schemas.microsoft.com/office/drawing/2014/main" id="{3795E7F7-99CE-0BBA-8810-81FD17B49674}"/>
                  </a:ext>
                </a:extLst>
              </p:cNvPr>
              <p:cNvCxnSpPr>
                <a:cxnSpLocks/>
              </p:cNvCxnSpPr>
              <p:nvPr/>
            </p:nvCxnSpPr>
            <p:spPr>
              <a:xfrm flipH="1" flipV="1">
                <a:off x="6526306" y="1473262"/>
                <a:ext cx="1703294" cy="261246"/>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A8D5CC18-0344-A130-93E6-98B03D2C5768}"/>
                  </a:ext>
                </a:extLst>
              </p:cNvPr>
              <p:cNvGrpSpPr/>
              <p:nvPr/>
            </p:nvGrpSpPr>
            <p:grpSpPr>
              <a:xfrm>
                <a:off x="6526306" y="2687519"/>
                <a:ext cx="4950628" cy="3113037"/>
                <a:chOff x="6526306" y="2687519"/>
                <a:chExt cx="4950628" cy="3113037"/>
              </a:xfrm>
            </p:grpSpPr>
            <p:sp>
              <p:nvSpPr>
                <p:cNvPr id="14" name="Rectangle: Rounded Corners 13">
                  <a:extLst>
                    <a:ext uri="{FF2B5EF4-FFF2-40B4-BE49-F238E27FC236}">
                      <a16:creationId xmlns:a16="http://schemas.microsoft.com/office/drawing/2014/main" id="{9C58C3F3-6479-9F68-B268-4516393C48F7}"/>
                    </a:ext>
                  </a:extLst>
                </p:cNvPr>
                <p:cNvSpPr/>
                <p:nvPr/>
              </p:nvSpPr>
              <p:spPr>
                <a:xfrm>
                  <a:off x="8046719" y="3707597"/>
                  <a:ext cx="3430215" cy="2092959"/>
                </a:xfrm>
                <a:prstGeom prst="roundRect">
                  <a:avLst/>
                </a:prstGeom>
                <a:solidFill>
                  <a:schemeClr val="accent3">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a:solidFill>
                        <a:schemeClr val="tx1"/>
                      </a:solidFill>
                    </a:rPr>
                    <a:t>Science </a:t>
                  </a:r>
                  <a:r>
                    <a:rPr lang="en-US" sz="2600" i="1" dirty="0">
                      <a:solidFill>
                        <a:schemeClr val="tx1"/>
                      </a:solidFill>
                    </a:rPr>
                    <a:t>– mix of operational and field test questions</a:t>
                  </a:r>
                </a:p>
              </p:txBody>
            </p:sp>
            <p:cxnSp>
              <p:nvCxnSpPr>
                <p:cNvPr id="20" name="Straight Arrow Connector 19">
                  <a:extLst>
                    <a:ext uri="{FF2B5EF4-FFF2-40B4-BE49-F238E27FC236}">
                      <a16:creationId xmlns:a16="http://schemas.microsoft.com/office/drawing/2014/main" id="{D2CE1127-3FE2-5D79-46F2-9535D602ED08}"/>
                    </a:ext>
                  </a:extLst>
                </p:cNvPr>
                <p:cNvCxnSpPr>
                  <a:cxnSpLocks/>
                </p:cNvCxnSpPr>
                <p:nvPr/>
              </p:nvCxnSpPr>
              <p:spPr>
                <a:xfrm flipH="1" flipV="1">
                  <a:off x="6526306" y="2687519"/>
                  <a:ext cx="1556271" cy="1213142"/>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D5680D9-8672-8074-B089-EBD71EFCD7F3}"/>
                    </a:ext>
                  </a:extLst>
                </p:cNvPr>
                <p:cNvCxnSpPr>
                  <a:cxnSpLocks/>
                </p:cNvCxnSpPr>
                <p:nvPr/>
              </p:nvCxnSpPr>
              <p:spPr>
                <a:xfrm flipH="1" flipV="1">
                  <a:off x="6775554" y="3900661"/>
                  <a:ext cx="1271165" cy="205176"/>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5" name="Rectangle: Rounded Corners 24">
              <a:extLst>
                <a:ext uri="{FF2B5EF4-FFF2-40B4-BE49-F238E27FC236}">
                  <a16:creationId xmlns:a16="http://schemas.microsoft.com/office/drawing/2014/main" id="{063F85E0-A2B3-72C2-5D30-00A92BC8F126}"/>
                </a:ext>
              </a:extLst>
            </p:cNvPr>
            <p:cNvSpPr/>
            <p:nvPr/>
          </p:nvSpPr>
          <p:spPr>
            <a:xfrm>
              <a:off x="8046720" y="1316811"/>
              <a:ext cx="3430215" cy="2089790"/>
            </a:xfrm>
            <a:prstGeom prst="roundRect">
              <a:avLst/>
            </a:prstGeom>
            <a:solidFill>
              <a:schemeClr val="accent3">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a:solidFill>
                    <a:schemeClr val="tx1"/>
                  </a:solidFill>
                </a:rPr>
                <a:t>ELA &amp; Math </a:t>
              </a:r>
              <a:r>
                <a:rPr lang="en-US" sz="2600" i="1" dirty="0">
                  <a:solidFill>
                    <a:schemeClr val="tx1"/>
                  </a:solidFill>
                </a:rPr>
                <a:t>(Summative Smarter Balanced) – all operational questions</a:t>
              </a:r>
              <a:endParaRPr lang="en-US" sz="2600" dirty="0">
                <a:solidFill>
                  <a:schemeClr val="tx1"/>
                </a:solidFill>
              </a:endParaRPr>
            </a:p>
          </p:txBody>
        </p:sp>
      </p:grpSp>
    </p:spTree>
    <p:extLst>
      <p:ext uri="{BB962C8B-B14F-4D97-AF65-F5344CB8AC3E}">
        <p14:creationId xmlns:p14="http://schemas.microsoft.com/office/powerpoint/2010/main" val="27520067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98D0B4F-5267-1D79-822C-2601EF596BF9}"/>
              </a:ext>
            </a:extLst>
          </p:cNvPr>
          <p:cNvSpPr>
            <a:spLocks noGrp="1"/>
          </p:cNvSpPr>
          <p:nvPr>
            <p:ph idx="13"/>
          </p:nvPr>
        </p:nvSpPr>
        <p:spPr>
          <a:xfrm>
            <a:off x="4554071" y="1256693"/>
            <a:ext cx="6956609" cy="4914387"/>
          </a:xfrm>
        </p:spPr>
        <p:txBody>
          <a:bodyPr>
            <a:normAutofit/>
          </a:bodyPr>
          <a:lstStyle/>
          <a:p>
            <a:pPr marL="342900" indent="-342900">
              <a:lnSpc>
                <a:spcPct val="105000"/>
              </a:lnSpc>
              <a:spcBef>
                <a:spcPts val="0"/>
              </a:spcBef>
              <a:spcAft>
                <a:spcPts val="600"/>
              </a:spcAft>
              <a:buFont typeface="Courier New" panose="02070309020205020404" pitchFamily="49" charset="0"/>
              <a:buChar char="o"/>
            </a:pPr>
            <a:r>
              <a:rPr lang="en-US" dirty="0"/>
              <a:t>Test content developed by DRC and reviewed by Nevada educators</a:t>
            </a:r>
          </a:p>
          <a:p>
            <a:pPr marL="342900" indent="-342900">
              <a:lnSpc>
                <a:spcPct val="105000"/>
              </a:lnSpc>
              <a:spcBef>
                <a:spcPts val="0"/>
              </a:spcBef>
              <a:spcAft>
                <a:spcPts val="600"/>
              </a:spcAft>
              <a:buFont typeface="Courier New" panose="02070309020205020404" pitchFamily="49" charset="0"/>
              <a:buChar char="o"/>
            </a:pPr>
            <a:r>
              <a:rPr lang="en-US" dirty="0"/>
              <a:t>Aligned with the Nevada Academic Content Standards for Science (NVACSS) based on the NGSS</a:t>
            </a:r>
          </a:p>
          <a:p>
            <a:pPr marL="342900" indent="-342900">
              <a:lnSpc>
                <a:spcPct val="105000"/>
              </a:lnSpc>
              <a:spcBef>
                <a:spcPts val="0"/>
              </a:spcBef>
              <a:spcAft>
                <a:spcPts val="0"/>
              </a:spcAft>
              <a:buFont typeface="Courier New" panose="02070309020205020404" pitchFamily="49" charset="0"/>
              <a:buChar char="o"/>
            </a:pPr>
            <a:r>
              <a:rPr lang="en-US" dirty="0"/>
              <a:t>Assessed Topics</a:t>
            </a:r>
          </a:p>
          <a:p>
            <a:pPr marL="681038" lvl="1" indent="-339725">
              <a:lnSpc>
                <a:spcPct val="105000"/>
              </a:lnSpc>
              <a:spcBef>
                <a:spcPts val="0"/>
              </a:spcBef>
              <a:buClr>
                <a:schemeClr val="accent5"/>
              </a:buClr>
              <a:buFont typeface="Wingdings" panose="05000000000000000000" pitchFamily="2" charset="2"/>
              <a:buChar char="§"/>
            </a:pPr>
            <a:r>
              <a:rPr lang="en-US" sz="2200" dirty="0"/>
              <a:t>Integrated relevant science practices and concepts and…</a:t>
            </a:r>
          </a:p>
          <a:p>
            <a:pPr marL="681038" lvl="1" indent="-339725">
              <a:lnSpc>
                <a:spcPct val="105000"/>
              </a:lnSpc>
              <a:spcBef>
                <a:spcPts val="0"/>
              </a:spcBef>
              <a:buClr>
                <a:schemeClr val="accent5"/>
              </a:buClr>
              <a:buFont typeface="Wingdings" panose="05000000000000000000" pitchFamily="2" charset="2"/>
              <a:buChar char="§"/>
            </a:pPr>
            <a:r>
              <a:rPr lang="en-US" sz="2200" dirty="0"/>
              <a:t>Grades 5 and 8: Life, Physical, and Earth Sciences</a:t>
            </a:r>
          </a:p>
          <a:p>
            <a:pPr marL="681038" lvl="1" indent="-339725">
              <a:lnSpc>
                <a:spcPct val="105000"/>
              </a:lnSpc>
              <a:spcBef>
                <a:spcPts val="0"/>
              </a:spcBef>
              <a:buClr>
                <a:schemeClr val="accent5"/>
              </a:buClr>
              <a:buFont typeface="Wingdings" panose="05000000000000000000" pitchFamily="2" charset="2"/>
              <a:buChar char="§"/>
            </a:pPr>
            <a:r>
              <a:rPr lang="en-US" sz="2200" dirty="0"/>
              <a:t>High School: Life Science/Biology</a:t>
            </a:r>
          </a:p>
          <a:p>
            <a:pPr marL="342900" indent="-342900">
              <a:lnSpc>
                <a:spcPct val="105000"/>
              </a:lnSpc>
              <a:spcAft>
                <a:spcPts val="600"/>
              </a:spcAft>
              <a:buFont typeface="Courier New" panose="02070309020205020404" pitchFamily="49" charset="0"/>
              <a:buChar char="o"/>
            </a:pPr>
            <a:r>
              <a:rPr lang="en-US" dirty="0">
                <a:solidFill>
                  <a:schemeClr val="accent5">
                    <a:lumMod val="50000"/>
                  </a:schemeClr>
                </a:solidFill>
              </a:rPr>
              <a:t>Students participate in the HS Science assessment during grade 9 or 10 only</a:t>
            </a:r>
          </a:p>
        </p:txBody>
      </p:sp>
      <p:sp>
        <p:nvSpPr>
          <p:cNvPr id="3" name="Title 2"/>
          <p:cNvSpPr>
            <a:spLocks noGrp="1"/>
          </p:cNvSpPr>
          <p:nvPr>
            <p:ph type="title"/>
          </p:nvPr>
        </p:nvSpPr>
        <p:spPr>
          <a:xfrm>
            <a:off x="663575" y="1096962"/>
            <a:ext cx="3375026" cy="1664167"/>
          </a:xfrm>
        </p:spPr>
        <p:txBody>
          <a:bodyPr wrap="square" anchor="ctr">
            <a:normAutofit/>
          </a:bodyPr>
          <a:lstStyle/>
          <a:p>
            <a:r>
              <a:rPr lang="en-US" dirty="0"/>
              <a:t>Grades 5, 8, HS </a:t>
            </a:r>
            <a:br>
              <a:rPr lang="en-US" dirty="0"/>
            </a:br>
            <a:br>
              <a:rPr lang="en-US" dirty="0"/>
            </a:br>
            <a:r>
              <a:rPr lang="en-US" dirty="0"/>
              <a:t>Science</a:t>
            </a:r>
          </a:p>
        </p:txBody>
      </p:sp>
      <p:pic>
        <p:nvPicPr>
          <p:cNvPr id="1026" name="Picture 2" descr="Home Page | Next Generation Science Standards">
            <a:extLst>
              <a:ext uri="{FF2B5EF4-FFF2-40B4-BE49-F238E27FC236}">
                <a16:creationId xmlns:a16="http://schemas.microsoft.com/office/drawing/2014/main" id="{5437CE64-1973-3012-5047-2CA495384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53" y="3151408"/>
            <a:ext cx="3203194" cy="3279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16F7C7-E4BC-D5F2-F576-49E95F5E9BB8}"/>
              </a:ext>
            </a:extLst>
          </p:cNvPr>
          <p:cNvSpPr txBox="1"/>
          <p:nvPr/>
        </p:nvSpPr>
        <p:spPr>
          <a:xfrm>
            <a:off x="4705351" y="6244015"/>
            <a:ext cx="6805329" cy="338554"/>
          </a:xfrm>
          <a:prstGeom prst="rect">
            <a:avLst/>
          </a:prstGeom>
          <a:noFill/>
        </p:spPr>
        <p:txBody>
          <a:bodyPr wrap="square">
            <a:spAutoFit/>
          </a:bodyPr>
          <a:lstStyle/>
          <a:p>
            <a:pPr marR="0" algn="r">
              <a:spcBef>
                <a:spcPts val="0"/>
              </a:spcBef>
              <a:spcAft>
                <a:spcPts val="600"/>
              </a:spcAft>
            </a:pPr>
            <a:r>
              <a:rPr lang="en-US" sz="1600" i="1" dirty="0">
                <a:effectLst/>
                <a:ea typeface="Calibri" panose="020F0502020204030204" pitchFamily="34" charset="0"/>
                <a:cs typeface="Times New Roman" panose="02020603050405020304" pitchFamily="18" charset="0"/>
              </a:rPr>
              <a:t>NGSS = Next Generation Science Standards</a:t>
            </a:r>
          </a:p>
        </p:txBody>
      </p:sp>
      <p:sp>
        <p:nvSpPr>
          <p:cNvPr id="2" name="Title 2">
            <a:extLst>
              <a:ext uri="{FF2B5EF4-FFF2-40B4-BE49-F238E27FC236}">
                <a16:creationId xmlns:a16="http://schemas.microsoft.com/office/drawing/2014/main" id="{3E8CBD14-8437-CD3D-F4D3-5DE4A26EA269}"/>
              </a:ext>
            </a:extLst>
          </p:cNvPr>
          <p:cNvSpPr txBox="1">
            <a:spLocks/>
          </p:cNvSpPr>
          <p:nvPr/>
        </p:nvSpPr>
        <p:spPr bwMode="auto">
          <a:xfrm>
            <a:off x="4343140" y="203201"/>
            <a:ext cx="5293229"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3200" b="1" i="0" kern="1200">
                <a:solidFill>
                  <a:schemeClr val="bg1"/>
                </a:solidFill>
                <a:latin typeface="Calibri" panose="020F0502020204030204" pitchFamily="34" charset="0"/>
                <a:ea typeface="+mj-ea"/>
                <a:cs typeface="+mj-cs"/>
              </a:defRPr>
            </a:lvl1pPr>
            <a:lvl2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2pPr>
            <a:lvl3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3pPr>
            <a:lvl4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4pPr>
            <a:lvl5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5pPr>
            <a:lvl6pPr marL="4572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6pPr>
            <a:lvl7pPr marL="9144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7pPr>
            <a:lvl8pPr marL="13716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8pPr>
            <a:lvl9pPr marL="18288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9pPr>
          </a:lstStyle>
          <a:p>
            <a:r>
              <a:rPr lang="en-US" sz="2800" dirty="0">
                <a:solidFill>
                  <a:schemeClr val="tx1"/>
                </a:solidFill>
              </a:rPr>
              <a:t>SCIENCE</a:t>
            </a:r>
          </a:p>
        </p:txBody>
      </p:sp>
    </p:spTree>
    <p:extLst>
      <p:ext uri="{BB962C8B-B14F-4D97-AF65-F5344CB8AC3E}">
        <p14:creationId xmlns:p14="http://schemas.microsoft.com/office/powerpoint/2010/main" val="23028745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4370688" y="3147640"/>
            <a:ext cx="7280366" cy="1753583"/>
          </a:xfrm>
        </p:spPr>
        <p:txBody>
          <a:bodyPr>
            <a:noAutofit/>
          </a:bodyPr>
          <a:lstStyle/>
          <a:p>
            <a:pPr>
              <a:spcBef>
                <a:spcPts val="600"/>
              </a:spcBef>
              <a:spcAft>
                <a:spcPts val="600"/>
              </a:spcAft>
            </a:pPr>
            <a:r>
              <a:rPr lang="en-US" sz="2000" dirty="0"/>
              <a:t>The Science test is a fixed form test, not adaptive (not “CAT”).</a:t>
            </a:r>
          </a:p>
          <a:p>
            <a:pPr>
              <a:spcBef>
                <a:spcPts val="600"/>
              </a:spcBef>
              <a:spcAft>
                <a:spcPts val="600"/>
              </a:spcAft>
            </a:pPr>
            <a:r>
              <a:rPr lang="en-US" sz="2000" dirty="0"/>
              <a:t>Test parts can be administered on the same day or on separate days. </a:t>
            </a:r>
          </a:p>
          <a:p>
            <a:pPr>
              <a:spcBef>
                <a:spcPts val="600"/>
              </a:spcBef>
              <a:spcAft>
                <a:spcPts val="600"/>
              </a:spcAft>
            </a:pPr>
            <a:r>
              <a:rPr lang="en-US" sz="2000" dirty="0"/>
              <a:t>Students cannot resume a test part on a subsequent day or after an unsupervised break. </a:t>
            </a:r>
          </a:p>
        </p:txBody>
      </p:sp>
      <p:sp>
        <p:nvSpPr>
          <p:cNvPr id="3" name="Title 2"/>
          <p:cNvSpPr>
            <a:spLocks noGrp="1"/>
          </p:cNvSpPr>
          <p:nvPr>
            <p:ph type="title"/>
          </p:nvPr>
        </p:nvSpPr>
        <p:spPr/>
        <p:txBody>
          <a:bodyPr>
            <a:normAutofit/>
          </a:bodyPr>
          <a:lstStyle/>
          <a:p>
            <a:r>
              <a:rPr lang="en-US" sz="3600" dirty="0"/>
              <a:t>Science: </a:t>
            </a:r>
            <a:br>
              <a:rPr lang="en-US" sz="3600" dirty="0"/>
            </a:br>
            <a:r>
              <a:rPr lang="en-US" sz="3600" dirty="0"/>
              <a:t>Test Parts and Estimated Testing Time</a:t>
            </a:r>
          </a:p>
        </p:txBody>
      </p:sp>
      <p:sp>
        <p:nvSpPr>
          <p:cNvPr id="5" name="TextBox 4">
            <a:extLst>
              <a:ext uri="{FF2B5EF4-FFF2-40B4-BE49-F238E27FC236}">
                <a16:creationId xmlns:a16="http://schemas.microsoft.com/office/drawing/2014/main" id="{F4D18745-208D-DD6E-203B-BA3CF7953A14}"/>
              </a:ext>
            </a:extLst>
          </p:cNvPr>
          <p:cNvSpPr txBox="1"/>
          <p:nvPr/>
        </p:nvSpPr>
        <p:spPr>
          <a:xfrm>
            <a:off x="4370688" y="514098"/>
            <a:ext cx="7157737" cy="646331"/>
          </a:xfrm>
          <a:prstGeom prst="rect">
            <a:avLst/>
          </a:prstGeom>
          <a:noFill/>
        </p:spPr>
        <p:txBody>
          <a:bodyPr wrap="square">
            <a:spAutoFit/>
          </a:bodyPr>
          <a:lstStyle/>
          <a:p>
            <a:pPr algn="ctr"/>
            <a:r>
              <a:rPr lang="en-US" dirty="0">
                <a:solidFill>
                  <a:schemeClr val="accent6">
                    <a:lumMod val="50000"/>
                  </a:schemeClr>
                </a:solidFill>
              </a:rPr>
              <a:t>Science Assessment – Estimated Testing Times</a:t>
            </a:r>
          </a:p>
          <a:p>
            <a:pPr algn="ctr"/>
            <a:r>
              <a:rPr lang="en-US" dirty="0">
                <a:solidFill>
                  <a:schemeClr val="accent6">
                    <a:lumMod val="50000"/>
                  </a:schemeClr>
                </a:solidFill>
              </a:rPr>
              <a:t>(for planning purposes)</a:t>
            </a:r>
          </a:p>
        </p:txBody>
      </p:sp>
      <p:pic>
        <p:nvPicPr>
          <p:cNvPr id="8" name="Picture 4" descr="One O&amp;#39;clock Blue Clock transparent PNG - StickPNG">
            <a:extLst>
              <a:ext uri="{FF2B5EF4-FFF2-40B4-BE49-F238E27FC236}">
                <a16:creationId xmlns:a16="http://schemas.microsoft.com/office/drawing/2014/main" id="{3CA4BD3F-DAE8-7B0C-3EDB-5A1909C6E5F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7175" y="883430"/>
            <a:ext cx="976313" cy="9763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a:extLst>
              <a:ext uri="{FF2B5EF4-FFF2-40B4-BE49-F238E27FC236}">
                <a16:creationId xmlns:a16="http://schemas.microsoft.com/office/drawing/2014/main" id="{29CD0678-6986-FAB0-3F37-FF54BC5D0140}"/>
              </a:ext>
            </a:extLst>
          </p:cNvPr>
          <p:cNvGraphicFramePr>
            <a:graphicFrameLocks noGrp="1"/>
          </p:cNvGraphicFramePr>
          <p:nvPr/>
        </p:nvGraphicFramePr>
        <p:xfrm>
          <a:off x="4394336" y="1257900"/>
          <a:ext cx="7182848" cy="1612788"/>
        </p:xfrm>
        <a:graphic>
          <a:graphicData uri="http://schemas.openxmlformats.org/drawingml/2006/table">
            <a:tbl>
              <a:tblPr firstRow="1">
                <a:tableStyleId>{2D5ABB26-0587-4C30-8999-92F81FD0307C}</a:tableStyleId>
              </a:tblPr>
              <a:tblGrid>
                <a:gridCol w="1547223">
                  <a:extLst>
                    <a:ext uri="{9D8B030D-6E8A-4147-A177-3AD203B41FA5}">
                      <a16:colId xmlns:a16="http://schemas.microsoft.com/office/drawing/2014/main" val="628460378"/>
                    </a:ext>
                  </a:extLst>
                </a:gridCol>
                <a:gridCol w="1405467">
                  <a:extLst>
                    <a:ext uri="{9D8B030D-6E8A-4147-A177-3AD203B41FA5}">
                      <a16:colId xmlns:a16="http://schemas.microsoft.com/office/drawing/2014/main" val="197046898"/>
                    </a:ext>
                  </a:extLst>
                </a:gridCol>
                <a:gridCol w="931333">
                  <a:extLst>
                    <a:ext uri="{9D8B030D-6E8A-4147-A177-3AD203B41FA5}">
                      <a16:colId xmlns:a16="http://schemas.microsoft.com/office/drawing/2014/main" val="700911717"/>
                    </a:ext>
                  </a:extLst>
                </a:gridCol>
                <a:gridCol w="3298825">
                  <a:extLst>
                    <a:ext uri="{9D8B030D-6E8A-4147-A177-3AD203B41FA5}">
                      <a16:colId xmlns:a16="http://schemas.microsoft.com/office/drawing/2014/main" val="670307390"/>
                    </a:ext>
                  </a:extLst>
                </a:gridCol>
              </a:tblGrid>
              <a:tr h="419714">
                <a:tc>
                  <a:txBody>
                    <a:bodyPr/>
                    <a:lstStyle/>
                    <a:p>
                      <a:pPr marL="0" marR="0">
                        <a:lnSpc>
                          <a:spcPct val="107000"/>
                        </a:lnSpc>
                        <a:spcBef>
                          <a:spcPts val="0"/>
                        </a:spcBef>
                        <a:spcAft>
                          <a:spcPts val="0"/>
                        </a:spcAft>
                      </a:pPr>
                      <a:r>
                        <a:rPr lang="en-US" sz="1600" b="1" dirty="0">
                          <a:effectLst/>
                        </a:rPr>
                        <a:t>Session/ Parts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effectLst/>
                        </a:rPr>
                        <a:t>Details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nSpc>
                          <a:spcPct val="107000"/>
                        </a:lnSpc>
                        <a:spcBef>
                          <a:spcPts val="0"/>
                        </a:spcBef>
                        <a:spcAft>
                          <a:spcPts val="0"/>
                        </a:spcAft>
                      </a:pPr>
                      <a:r>
                        <a:rPr lang="en-US" sz="1600" b="1" dirty="0">
                          <a:effectLst/>
                        </a:rPr>
                        <a:t>Time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1600" b="1" dirty="0">
                          <a:effectLst/>
                        </a:rPr>
                        <a:t>Rules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4234696"/>
                  </a:ext>
                </a:extLst>
              </a:tr>
              <a:tr h="627017">
                <a:tc>
                  <a:txBody>
                    <a:bodyPr/>
                    <a:lstStyle/>
                    <a:p>
                      <a:pPr marL="0" marR="0">
                        <a:lnSpc>
                          <a:spcPct val="107000"/>
                        </a:lnSpc>
                        <a:spcBef>
                          <a:spcPts val="0"/>
                        </a:spcBef>
                        <a:spcAft>
                          <a:spcPts val="0"/>
                        </a:spcAft>
                      </a:pPr>
                      <a:r>
                        <a:rPr lang="en-US" sz="1600" dirty="0">
                          <a:effectLst/>
                        </a:rPr>
                        <a:t>Science Part 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rPr>
                        <a:t>21-26 questions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nSpc>
                          <a:spcPct val="107000"/>
                        </a:lnSpc>
                        <a:spcBef>
                          <a:spcPts val="0"/>
                        </a:spcBef>
                        <a:spcAft>
                          <a:spcPts val="0"/>
                        </a:spcAft>
                      </a:pPr>
                      <a:r>
                        <a:rPr lang="en-US" sz="1600" dirty="0">
                          <a:effectLst/>
                        </a:rPr>
                        <a:t>1 hour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1600" dirty="0">
                          <a:effectLst/>
                        </a:rPr>
                        <a:t>Must be completed on a single day; </a:t>
                      </a:r>
                      <a:r>
                        <a:rPr lang="en-US" sz="1600" dirty="0">
                          <a:solidFill>
                            <a:srgbClr val="C00000"/>
                          </a:solidFill>
                          <a:effectLst/>
                        </a:rPr>
                        <a:t>no unsupervised breaks</a:t>
                      </a:r>
                      <a:endParaRPr lang="en-US"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5632336"/>
                  </a:ext>
                </a:extLst>
              </a:tr>
              <a:tr h="566057">
                <a:tc>
                  <a:txBody>
                    <a:bodyPr/>
                    <a:lstStyle/>
                    <a:p>
                      <a:pPr marL="0" marR="0">
                        <a:lnSpc>
                          <a:spcPct val="107000"/>
                        </a:lnSpc>
                        <a:spcBef>
                          <a:spcPts val="0"/>
                        </a:spcBef>
                        <a:spcAft>
                          <a:spcPts val="0"/>
                        </a:spcAft>
                      </a:pPr>
                      <a:r>
                        <a:rPr lang="en-US" sz="1600" dirty="0">
                          <a:effectLst/>
                        </a:rPr>
                        <a:t>Science Part 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solidFill>
                            <a:schemeClr val="tx1"/>
                          </a:solidFill>
                          <a:effectLst/>
                        </a:rPr>
                        <a:t>20-24 questions</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nSpc>
                          <a:spcPct val="107000"/>
                        </a:lnSpc>
                        <a:spcBef>
                          <a:spcPts val="0"/>
                        </a:spcBef>
                        <a:spcAft>
                          <a:spcPts val="0"/>
                        </a:spcAft>
                      </a:pPr>
                      <a:r>
                        <a:rPr lang="en-US" sz="1600" dirty="0">
                          <a:solidFill>
                            <a:schemeClr val="tx1"/>
                          </a:solidFill>
                          <a:effectLst/>
                        </a:rPr>
                        <a:t>1 hour</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1600" dirty="0">
                          <a:effectLst/>
                        </a:rPr>
                        <a:t>Must be completed on a single day; </a:t>
                      </a:r>
                      <a:r>
                        <a:rPr lang="en-US" sz="1600" dirty="0">
                          <a:solidFill>
                            <a:srgbClr val="C00000"/>
                          </a:solidFill>
                          <a:effectLst/>
                        </a:rPr>
                        <a:t>no unsupervised breaks</a:t>
                      </a:r>
                      <a:endParaRPr lang="en-US"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2744006"/>
                  </a:ext>
                </a:extLst>
              </a:tr>
            </a:tbl>
          </a:graphicData>
        </a:graphic>
      </p:graphicFrame>
      <p:pic>
        <p:nvPicPr>
          <p:cNvPr id="13" name="Picture 12">
            <a:extLst>
              <a:ext uri="{FF2B5EF4-FFF2-40B4-BE49-F238E27FC236}">
                <a16:creationId xmlns:a16="http://schemas.microsoft.com/office/drawing/2014/main" id="{CD4ABAC0-33FF-F92F-FC46-50BD3277FEAB}"/>
              </a:ext>
            </a:extLst>
          </p:cNvPr>
          <p:cNvPicPr>
            <a:picLocks noChangeAspect="1"/>
          </p:cNvPicPr>
          <p:nvPr/>
        </p:nvPicPr>
        <p:blipFill>
          <a:blip r:embed="rId4"/>
          <a:stretch>
            <a:fillRect/>
          </a:stretch>
        </p:blipFill>
        <p:spPr>
          <a:xfrm>
            <a:off x="4747915" y="5006733"/>
            <a:ext cx="2940368" cy="1543050"/>
          </a:xfrm>
          <a:prstGeom prst="rect">
            <a:avLst/>
          </a:prstGeom>
        </p:spPr>
      </p:pic>
      <p:sp>
        <p:nvSpPr>
          <p:cNvPr id="15" name="TextBox 14">
            <a:extLst>
              <a:ext uri="{FF2B5EF4-FFF2-40B4-BE49-F238E27FC236}">
                <a16:creationId xmlns:a16="http://schemas.microsoft.com/office/drawing/2014/main" id="{4691BEDB-F085-2D3C-5130-2BF3C59785BA}"/>
              </a:ext>
            </a:extLst>
          </p:cNvPr>
          <p:cNvSpPr txBox="1"/>
          <p:nvPr/>
        </p:nvSpPr>
        <p:spPr>
          <a:xfrm>
            <a:off x="7996518" y="4884601"/>
            <a:ext cx="3580666" cy="1371914"/>
          </a:xfrm>
          <a:prstGeom prst="rect">
            <a:avLst/>
          </a:prstGeom>
          <a:noFill/>
        </p:spPr>
        <p:txBody>
          <a:bodyPr wrap="square">
            <a:spAutoFit/>
          </a:bodyPr>
          <a:lstStyle/>
          <a:p>
            <a:pPr>
              <a:lnSpc>
                <a:spcPct val="105000"/>
              </a:lnSpc>
              <a:spcAft>
                <a:spcPts val="600"/>
              </a:spcAft>
            </a:pPr>
            <a:r>
              <a:rPr lang="en-US" sz="2000" dirty="0">
                <a:solidFill>
                  <a:schemeClr val="bg2">
                    <a:lumMod val="10000"/>
                  </a:schemeClr>
                </a:solidFill>
              </a:rPr>
              <a:t>Confirm students have selected the correct part for the scheduled testing period. </a:t>
            </a:r>
            <a:r>
              <a:rPr lang="en-US" sz="2000" i="1" dirty="0">
                <a:solidFill>
                  <a:schemeClr val="bg2">
                    <a:lumMod val="10000"/>
                  </a:schemeClr>
                </a:solidFill>
              </a:rPr>
              <a:t>(however, order doesn’t matter) </a:t>
            </a:r>
          </a:p>
        </p:txBody>
      </p:sp>
      <p:cxnSp>
        <p:nvCxnSpPr>
          <p:cNvPr id="18" name="Straight Arrow Connector 17">
            <a:extLst>
              <a:ext uri="{FF2B5EF4-FFF2-40B4-BE49-F238E27FC236}">
                <a16:creationId xmlns:a16="http://schemas.microsoft.com/office/drawing/2014/main" id="{908A336D-A62C-CECF-4B86-2FA9F5F1620C}"/>
              </a:ext>
            </a:extLst>
          </p:cNvPr>
          <p:cNvCxnSpPr>
            <a:cxnSpLocks/>
          </p:cNvCxnSpPr>
          <p:nvPr/>
        </p:nvCxnSpPr>
        <p:spPr>
          <a:xfrm flipH="1">
            <a:off x="6840415" y="5450541"/>
            <a:ext cx="1156103" cy="598566"/>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069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FF21D4F-0F03-040D-8C1B-D51E873BB5DF}"/>
              </a:ext>
            </a:extLst>
          </p:cNvPr>
          <p:cNvSpPr txBox="1">
            <a:spLocks/>
          </p:cNvSpPr>
          <p:nvPr/>
        </p:nvSpPr>
        <p:spPr bwMode="auto">
          <a:xfrm>
            <a:off x="663575" y="1138849"/>
            <a:ext cx="3375026" cy="487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200" b="1" i="0" kern="1200">
                <a:solidFill>
                  <a:schemeClr val="bg1"/>
                </a:solidFill>
                <a:latin typeface="Calibri" panose="020F0502020204030204" pitchFamily="34" charset="0"/>
                <a:ea typeface="+mj-ea"/>
                <a:cs typeface="+mj-cs"/>
              </a:defRPr>
            </a:lvl1pPr>
            <a:lvl2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2pPr>
            <a:lvl3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3pPr>
            <a:lvl4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4pPr>
            <a:lvl5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5pPr>
            <a:lvl6pPr marL="4572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6pPr>
            <a:lvl7pPr marL="9144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7pPr>
            <a:lvl8pPr marL="13716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8pPr>
            <a:lvl9pPr marL="18288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9pPr>
          </a:lstStyle>
          <a:p>
            <a:pPr>
              <a:lnSpc>
                <a:spcPct val="100000"/>
              </a:lnSpc>
              <a:spcAft>
                <a:spcPts val="1800"/>
              </a:spcAft>
            </a:pPr>
            <a:r>
              <a:rPr lang="en-US" i="1" dirty="0"/>
              <a:t>References: Written-Response Checklist &amp; Rubric Guide</a:t>
            </a:r>
          </a:p>
        </p:txBody>
      </p:sp>
      <p:sp>
        <p:nvSpPr>
          <p:cNvPr id="10" name="Title 2">
            <a:extLst>
              <a:ext uri="{FF2B5EF4-FFF2-40B4-BE49-F238E27FC236}">
                <a16:creationId xmlns:a16="http://schemas.microsoft.com/office/drawing/2014/main" id="{D2813C3A-8DED-C4A4-EFF4-F32CF899B67A}"/>
              </a:ext>
            </a:extLst>
          </p:cNvPr>
          <p:cNvSpPr txBox="1">
            <a:spLocks/>
          </p:cNvSpPr>
          <p:nvPr/>
        </p:nvSpPr>
        <p:spPr bwMode="auto">
          <a:xfrm>
            <a:off x="4343140" y="203201"/>
            <a:ext cx="5293229"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3200" b="1" i="0" kern="1200">
                <a:solidFill>
                  <a:schemeClr val="bg1"/>
                </a:solidFill>
                <a:latin typeface="Calibri" panose="020F0502020204030204" pitchFamily="34" charset="0"/>
                <a:ea typeface="+mj-ea"/>
                <a:cs typeface="+mj-cs"/>
              </a:defRPr>
            </a:lvl1pPr>
            <a:lvl2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2pPr>
            <a:lvl3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3pPr>
            <a:lvl4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4pPr>
            <a:lvl5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5pPr>
            <a:lvl6pPr marL="4572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6pPr>
            <a:lvl7pPr marL="9144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7pPr>
            <a:lvl8pPr marL="13716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8pPr>
            <a:lvl9pPr marL="18288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9pPr>
          </a:lstStyle>
          <a:p>
            <a:r>
              <a:rPr lang="en-US" sz="2800" dirty="0">
                <a:solidFill>
                  <a:schemeClr val="tx1"/>
                </a:solidFill>
              </a:rPr>
              <a:t>Test Specific Tools for All Students</a:t>
            </a:r>
          </a:p>
        </p:txBody>
      </p:sp>
      <p:sp>
        <p:nvSpPr>
          <p:cNvPr id="23" name="Content Placeholder 5">
            <a:extLst>
              <a:ext uri="{FF2B5EF4-FFF2-40B4-BE49-F238E27FC236}">
                <a16:creationId xmlns:a16="http://schemas.microsoft.com/office/drawing/2014/main" id="{4F38A37E-F3F5-BDD5-70B8-FE4D9C7D649B}"/>
              </a:ext>
            </a:extLst>
          </p:cNvPr>
          <p:cNvSpPr txBox="1">
            <a:spLocks/>
          </p:cNvSpPr>
          <p:nvPr/>
        </p:nvSpPr>
        <p:spPr>
          <a:xfrm>
            <a:off x="663575" y="333231"/>
            <a:ext cx="4084272" cy="686489"/>
          </a:xfrm>
          <a:prstGeom prst="rect">
            <a:avLst/>
          </a:prstGeom>
        </p:spPr>
        <p:txBody>
          <a:bodyPr>
            <a:noAutofit/>
          </a:bodyPr>
          <a:lstStyle>
            <a:lvl1pPr algn="l" rtl="0" eaLnBrk="1" fontAlgn="base" hangingPunct="1">
              <a:lnSpc>
                <a:spcPct val="100000"/>
              </a:lnSpc>
              <a:spcBef>
                <a:spcPts val="1200"/>
              </a:spcBef>
              <a:spcAft>
                <a:spcPts val="1200"/>
              </a:spcAft>
              <a:buFont typeface="Arial" panose="020B0604020202020204" pitchFamily="34" charset="0"/>
              <a:defRPr sz="2400" b="0" i="0" kern="1200">
                <a:solidFill>
                  <a:schemeClr val="tx1"/>
                </a:solidFill>
                <a:latin typeface="Calibri" panose="020F0502020204030204" pitchFamily="34" charset="0"/>
                <a:ea typeface="+mn-ea"/>
                <a:cs typeface="+mn-cs"/>
              </a:defRPr>
            </a:lvl1pPr>
            <a:lvl2pPr marL="685800" indent="-228600" algn="l" rtl="0" eaLnBrk="1" fontAlgn="base" hangingPunct="1">
              <a:lnSpc>
                <a:spcPct val="100000"/>
              </a:lnSpc>
              <a:spcBef>
                <a:spcPts val="600"/>
              </a:spcBef>
              <a:spcAft>
                <a:spcPts val="600"/>
              </a:spcAft>
              <a:buClr>
                <a:schemeClr val="accent5"/>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2pPr>
            <a:lvl3pPr marL="1143000" indent="-228600" algn="l" rtl="0" eaLnBrk="1" fontAlgn="base" hangingPunct="1">
              <a:lnSpc>
                <a:spcPct val="100000"/>
              </a:lnSpc>
              <a:spcBef>
                <a:spcPts val="600"/>
              </a:spcBef>
              <a:spcAft>
                <a:spcPts val="600"/>
              </a:spcAft>
              <a:buClr>
                <a:schemeClr val="accent2"/>
              </a:buClr>
              <a:buFont typeface="Arial" panose="020B0604020202020204" pitchFamily="34" charset="0"/>
              <a:buChar char="•"/>
              <a:defRPr b="0" i="0" kern="1200">
                <a:solidFill>
                  <a:schemeClr val="tx1"/>
                </a:solidFill>
                <a:latin typeface="Calibri" panose="020F0502020204030204" pitchFamily="34" charset="0"/>
                <a:ea typeface="+mn-ea"/>
                <a:cs typeface="+mn-cs"/>
              </a:defRPr>
            </a:lvl3pPr>
            <a:lvl4pPr marL="16002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4pPr>
            <a:lvl5pPr marL="20574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3000" b="1" dirty="0">
                <a:solidFill>
                  <a:srgbClr val="14314C"/>
                </a:solidFill>
              </a:rPr>
              <a:t>SCIENCE 5 &amp; 8</a:t>
            </a:r>
          </a:p>
        </p:txBody>
      </p:sp>
      <p:pic>
        <p:nvPicPr>
          <p:cNvPr id="5" name="Picture 4">
            <a:extLst>
              <a:ext uri="{FF2B5EF4-FFF2-40B4-BE49-F238E27FC236}">
                <a16:creationId xmlns:a16="http://schemas.microsoft.com/office/drawing/2014/main" id="{2A6FC894-AAA8-5068-F5A9-BB29746DC05C}"/>
              </a:ext>
            </a:extLst>
          </p:cNvPr>
          <p:cNvPicPr>
            <a:picLocks noChangeAspect="1"/>
          </p:cNvPicPr>
          <p:nvPr/>
        </p:nvPicPr>
        <p:blipFill>
          <a:blip r:embed="rId3"/>
          <a:stretch>
            <a:fillRect/>
          </a:stretch>
        </p:blipFill>
        <p:spPr>
          <a:xfrm>
            <a:off x="10234996" y="555349"/>
            <a:ext cx="1293429" cy="1321547"/>
          </a:xfrm>
          <a:prstGeom prst="rect">
            <a:avLst/>
          </a:prstGeom>
        </p:spPr>
      </p:pic>
      <p:grpSp>
        <p:nvGrpSpPr>
          <p:cNvPr id="2" name="Group 1">
            <a:extLst>
              <a:ext uri="{FF2B5EF4-FFF2-40B4-BE49-F238E27FC236}">
                <a16:creationId xmlns:a16="http://schemas.microsoft.com/office/drawing/2014/main" id="{B113ADC7-3BE1-DC83-AEEC-ECEEF44A3921}"/>
              </a:ext>
            </a:extLst>
          </p:cNvPr>
          <p:cNvGrpSpPr/>
          <p:nvPr/>
        </p:nvGrpSpPr>
        <p:grpSpPr>
          <a:xfrm>
            <a:off x="4205105" y="1628946"/>
            <a:ext cx="7556323" cy="4826943"/>
            <a:chOff x="4205105" y="1757736"/>
            <a:chExt cx="7556323" cy="4826943"/>
          </a:xfrm>
        </p:grpSpPr>
        <p:sp>
          <p:nvSpPr>
            <p:cNvPr id="13" name="Content Placeholder 5">
              <a:extLst>
                <a:ext uri="{FF2B5EF4-FFF2-40B4-BE49-F238E27FC236}">
                  <a16:creationId xmlns:a16="http://schemas.microsoft.com/office/drawing/2014/main" id="{4D4A4B9F-7BF5-7248-A265-0753FA58C8DA}"/>
                </a:ext>
              </a:extLst>
            </p:cNvPr>
            <p:cNvSpPr txBox="1">
              <a:spLocks/>
            </p:cNvSpPr>
            <p:nvPr/>
          </p:nvSpPr>
          <p:spPr>
            <a:xfrm>
              <a:off x="4364621" y="5042013"/>
              <a:ext cx="3339218" cy="957384"/>
            </a:xfrm>
            <a:prstGeom prst="rect">
              <a:avLst/>
            </a:prstGeom>
          </p:spPr>
          <p:txBody>
            <a:bodyPr>
              <a:noAutofit/>
            </a:bodyPr>
            <a:lstStyle>
              <a:lvl1pPr algn="l" rtl="0" eaLnBrk="1" fontAlgn="base" hangingPunct="1">
                <a:lnSpc>
                  <a:spcPct val="100000"/>
                </a:lnSpc>
                <a:spcBef>
                  <a:spcPts val="1200"/>
                </a:spcBef>
                <a:spcAft>
                  <a:spcPts val="1200"/>
                </a:spcAft>
                <a:buFont typeface="Arial" panose="020B0604020202020204" pitchFamily="34" charset="0"/>
                <a:defRPr sz="2400" b="0" i="0" kern="1200">
                  <a:solidFill>
                    <a:schemeClr val="tx1"/>
                  </a:solidFill>
                  <a:latin typeface="Calibri" panose="020F0502020204030204" pitchFamily="34" charset="0"/>
                  <a:ea typeface="+mn-ea"/>
                  <a:cs typeface="+mn-cs"/>
                </a:defRPr>
              </a:lvl1pPr>
              <a:lvl2pPr marL="685800" indent="-228600" algn="l" rtl="0" eaLnBrk="1" fontAlgn="base" hangingPunct="1">
                <a:lnSpc>
                  <a:spcPct val="100000"/>
                </a:lnSpc>
                <a:spcBef>
                  <a:spcPts val="600"/>
                </a:spcBef>
                <a:spcAft>
                  <a:spcPts val="600"/>
                </a:spcAft>
                <a:buClr>
                  <a:schemeClr val="accent5"/>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2pPr>
              <a:lvl3pPr marL="1143000" indent="-228600" algn="l" rtl="0" eaLnBrk="1" fontAlgn="base" hangingPunct="1">
                <a:lnSpc>
                  <a:spcPct val="100000"/>
                </a:lnSpc>
                <a:spcBef>
                  <a:spcPts val="600"/>
                </a:spcBef>
                <a:spcAft>
                  <a:spcPts val="600"/>
                </a:spcAft>
                <a:buClr>
                  <a:schemeClr val="accent2"/>
                </a:buClr>
                <a:buFont typeface="Arial" panose="020B0604020202020204" pitchFamily="34" charset="0"/>
                <a:buChar char="•"/>
                <a:defRPr b="0" i="0" kern="1200">
                  <a:solidFill>
                    <a:schemeClr val="tx1"/>
                  </a:solidFill>
                  <a:latin typeface="Calibri" panose="020F0502020204030204" pitchFamily="34" charset="0"/>
                  <a:ea typeface="+mn-ea"/>
                  <a:cs typeface="+mn-cs"/>
                </a:defRPr>
              </a:lvl3pPr>
              <a:lvl4pPr marL="16002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4pPr>
              <a:lvl5pPr marL="20574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spcAft>
                  <a:spcPts val="0"/>
                </a:spcAft>
              </a:pPr>
              <a:r>
                <a:rPr lang="en-US" sz="2600" b="1" dirty="0">
                  <a:solidFill>
                    <a:schemeClr val="accent5">
                      <a:lumMod val="50000"/>
                    </a:schemeClr>
                  </a:solidFill>
                </a:rPr>
                <a:t>Grade 5 Science</a:t>
              </a:r>
            </a:p>
            <a:p>
              <a:pPr algn="ctr">
                <a:spcBef>
                  <a:spcPts val="0"/>
                </a:spcBef>
                <a:spcAft>
                  <a:spcPts val="0"/>
                </a:spcAft>
              </a:pPr>
              <a:r>
                <a:rPr lang="en-US" sz="2200" dirty="0"/>
                <a:t>Written-Response Checklist</a:t>
              </a:r>
            </a:p>
          </p:txBody>
        </p:sp>
        <p:sp>
          <p:nvSpPr>
            <p:cNvPr id="22" name="Content Placeholder 5">
              <a:extLst>
                <a:ext uri="{FF2B5EF4-FFF2-40B4-BE49-F238E27FC236}">
                  <a16:creationId xmlns:a16="http://schemas.microsoft.com/office/drawing/2014/main" id="{0A368810-41B8-FFD3-F3D5-34F8C6A79393}"/>
                </a:ext>
              </a:extLst>
            </p:cNvPr>
            <p:cNvSpPr txBox="1">
              <a:spLocks/>
            </p:cNvSpPr>
            <p:nvPr/>
          </p:nvSpPr>
          <p:spPr>
            <a:xfrm>
              <a:off x="7743825" y="5627295"/>
              <a:ext cx="4017603" cy="957384"/>
            </a:xfrm>
            <a:prstGeom prst="rect">
              <a:avLst/>
            </a:prstGeom>
          </p:spPr>
          <p:txBody>
            <a:bodyPr>
              <a:noAutofit/>
            </a:bodyPr>
            <a:lstStyle>
              <a:lvl1pPr algn="l" rtl="0" eaLnBrk="1" fontAlgn="base" hangingPunct="1">
                <a:lnSpc>
                  <a:spcPct val="100000"/>
                </a:lnSpc>
                <a:spcBef>
                  <a:spcPts val="1200"/>
                </a:spcBef>
                <a:spcAft>
                  <a:spcPts val="1200"/>
                </a:spcAft>
                <a:buFont typeface="Arial" panose="020B0604020202020204" pitchFamily="34" charset="0"/>
                <a:defRPr sz="2400" b="0" i="0" kern="1200">
                  <a:solidFill>
                    <a:schemeClr val="tx1"/>
                  </a:solidFill>
                  <a:latin typeface="Calibri" panose="020F0502020204030204" pitchFamily="34" charset="0"/>
                  <a:ea typeface="+mn-ea"/>
                  <a:cs typeface="+mn-cs"/>
                </a:defRPr>
              </a:lvl1pPr>
              <a:lvl2pPr marL="685800" indent="-228600" algn="l" rtl="0" eaLnBrk="1" fontAlgn="base" hangingPunct="1">
                <a:lnSpc>
                  <a:spcPct val="100000"/>
                </a:lnSpc>
                <a:spcBef>
                  <a:spcPts val="600"/>
                </a:spcBef>
                <a:spcAft>
                  <a:spcPts val="600"/>
                </a:spcAft>
                <a:buClr>
                  <a:schemeClr val="accent5"/>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2pPr>
              <a:lvl3pPr marL="1143000" indent="-228600" algn="l" rtl="0" eaLnBrk="1" fontAlgn="base" hangingPunct="1">
                <a:lnSpc>
                  <a:spcPct val="100000"/>
                </a:lnSpc>
                <a:spcBef>
                  <a:spcPts val="600"/>
                </a:spcBef>
                <a:spcAft>
                  <a:spcPts val="600"/>
                </a:spcAft>
                <a:buClr>
                  <a:schemeClr val="accent2"/>
                </a:buClr>
                <a:buFont typeface="Arial" panose="020B0604020202020204" pitchFamily="34" charset="0"/>
                <a:buChar char="•"/>
                <a:defRPr b="0" i="0" kern="1200">
                  <a:solidFill>
                    <a:schemeClr val="tx1"/>
                  </a:solidFill>
                  <a:latin typeface="Calibri" panose="020F0502020204030204" pitchFamily="34" charset="0"/>
                  <a:ea typeface="+mn-ea"/>
                  <a:cs typeface="+mn-cs"/>
                </a:defRPr>
              </a:lvl3pPr>
              <a:lvl4pPr marL="16002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4pPr>
              <a:lvl5pPr marL="20574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spcAft>
                  <a:spcPts val="0"/>
                </a:spcAft>
              </a:pPr>
              <a:r>
                <a:rPr lang="en-US" sz="2600" b="1" dirty="0">
                  <a:solidFill>
                    <a:schemeClr val="accent5">
                      <a:lumMod val="50000"/>
                    </a:schemeClr>
                  </a:solidFill>
                </a:rPr>
                <a:t>Grade 8 Science</a:t>
              </a:r>
            </a:p>
            <a:p>
              <a:pPr algn="ctr">
                <a:spcBef>
                  <a:spcPts val="0"/>
                </a:spcBef>
                <a:spcAft>
                  <a:spcPts val="0"/>
                </a:spcAft>
              </a:pPr>
              <a:r>
                <a:rPr lang="en-US" sz="2200" dirty="0"/>
                <a:t>Written-Responses Rubric Guide</a:t>
              </a:r>
            </a:p>
          </p:txBody>
        </p:sp>
        <p:pic>
          <p:nvPicPr>
            <p:cNvPr id="16" name="Picture 15">
              <a:extLst>
                <a:ext uri="{FF2B5EF4-FFF2-40B4-BE49-F238E27FC236}">
                  <a16:creationId xmlns:a16="http://schemas.microsoft.com/office/drawing/2014/main" id="{AD138099-2F61-83DD-D73C-1BD5078E8C62}"/>
                </a:ext>
              </a:extLst>
            </p:cNvPr>
            <p:cNvPicPr>
              <a:picLocks noChangeAspect="1"/>
            </p:cNvPicPr>
            <p:nvPr/>
          </p:nvPicPr>
          <p:blipFill>
            <a:blip r:embed="rId4"/>
            <a:stretch>
              <a:fillRect/>
            </a:stretch>
          </p:blipFill>
          <p:spPr>
            <a:xfrm>
              <a:off x="4205105" y="1757736"/>
              <a:ext cx="4410672" cy="3245157"/>
            </a:xfrm>
            <a:prstGeom prst="rect">
              <a:avLst/>
            </a:prstGeom>
          </p:spPr>
        </p:pic>
        <p:pic>
          <p:nvPicPr>
            <p:cNvPr id="17" name="Picture 16">
              <a:extLst>
                <a:ext uri="{FF2B5EF4-FFF2-40B4-BE49-F238E27FC236}">
                  <a16:creationId xmlns:a16="http://schemas.microsoft.com/office/drawing/2014/main" id="{CF8E3525-54D6-CFAE-FA6E-C359F90B20CF}"/>
                </a:ext>
              </a:extLst>
            </p:cNvPr>
            <p:cNvPicPr>
              <a:picLocks noChangeAspect="1"/>
            </p:cNvPicPr>
            <p:nvPr/>
          </p:nvPicPr>
          <p:blipFill>
            <a:blip r:embed="rId5"/>
            <a:stretch>
              <a:fillRect/>
            </a:stretch>
          </p:blipFill>
          <p:spPr>
            <a:xfrm>
              <a:off x="7882725" y="2088721"/>
              <a:ext cx="3779841" cy="3554403"/>
            </a:xfrm>
            <a:prstGeom prst="rect">
              <a:avLst/>
            </a:prstGeom>
          </p:spPr>
        </p:pic>
      </p:grpSp>
    </p:spTree>
    <p:extLst>
      <p:ext uri="{BB962C8B-B14F-4D97-AF65-F5344CB8AC3E}">
        <p14:creationId xmlns:p14="http://schemas.microsoft.com/office/powerpoint/2010/main" val="1392678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953" y="1180869"/>
            <a:ext cx="3375026" cy="1179691"/>
          </a:xfrm>
        </p:spPr>
        <p:txBody>
          <a:bodyPr/>
          <a:lstStyle/>
          <a:p>
            <a:pPr>
              <a:lnSpc>
                <a:spcPct val="100000"/>
              </a:lnSpc>
              <a:spcAft>
                <a:spcPts val="1800"/>
              </a:spcAft>
            </a:pPr>
            <a:r>
              <a:rPr lang="en-US" i="1" dirty="0">
                <a:solidFill>
                  <a:schemeClr val="bg1"/>
                </a:solidFill>
              </a:rPr>
              <a:t>DESMOS Calculator</a:t>
            </a:r>
          </a:p>
        </p:txBody>
      </p:sp>
      <p:sp>
        <p:nvSpPr>
          <p:cNvPr id="3" name="TextBox 2"/>
          <p:cNvSpPr txBox="1"/>
          <p:nvPr/>
        </p:nvSpPr>
        <p:spPr>
          <a:xfrm>
            <a:off x="10058400" y="381001"/>
            <a:ext cx="381000" cy="246221"/>
          </a:xfrm>
          <a:prstGeom prst="rect">
            <a:avLst/>
          </a:prstGeom>
          <a:noFill/>
        </p:spPr>
        <p:txBody>
          <a:bodyPr wrap="square" rtlCol="0">
            <a:spAutoFit/>
          </a:bodyPr>
          <a:lstStyle/>
          <a:p>
            <a:pPr eaLnBrk="1" fontAlgn="auto" hangingPunct="1">
              <a:spcBef>
                <a:spcPts val="0"/>
              </a:spcBef>
              <a:spcAft>
                <a:spcPts val="0"/>
              </a:spcAft>
            </a:pPr>
            <a:r>
              <a:rPr lang="en-US" sz="1000" dirty="0">
                <a:solidFill>
                  <a:prstClr val="white"/>
                </a:solidFill>
                <a:latin typeface="Calibri" panose="020F0502020204030204"/>
              </a:rPr>
              <a:t>22</a:t>
            </a:r>
          </a:p>
        </p:txBody>
      </p:sp>
      <p:sp>
        <p:nvSpPr>
          <p:cNvPr id="10" name="Content Placeholder 5">
            <a:extLst>
              <a:ext uri="{FF2B5EF4-FFF2-40B4-BE49-F238E27FC236}">
                <a16:creationId xmlns:a16="http://schemas.microsoft.com/office/drawing/2014/main" id="{4F438F79-C9AF-13A0-36B0-1A896D8166C3}"/>
              </a:ext>
            </a:extLst>
          </p:cNvPr>
          <p:cNvSpPr txBox="1">
            <a:spLocks/>
          </p:cNvSpPr>
          <p:nvPr/>
        </p:nvSpPr>
        <p:spPr>
          <a:xfrm>
            <a:off x="4529301" y="1813626"/>
            <a:ext cx="6830362" cy="3634840"/>
          </a:xfrm>
          <a:prstGeom prst="rect">
            <a:avLst/>
          </a:prstGeom>
        </p:spPr>
        <p:txBody>
          <a:bodyPr>
            <a:noAutofit/>
          </a:bodyPr>
          <a:lstStyle>
            <a:lvl1pPr algn="l" rtl="0" eaLnBrk="1" fontAlgn="base" hangingPunct="1">
              <a:lnSpc>
                <a:spcPct val="100000"/>
              </a:lnSpc>
              <a:spcBef>
                <a:spcPts val="1200"/>
              </a:spcBef>
              <a:spcAft>
                <a:spcPts val="1200"/>
              </a:spcAft>
              <a:buFont typeface="Arial" panose="020B0604020202020204" pitchFamily="34" charset="0"/>
              <a:defRPr sz="2400" b="0" i="0" kern="1200">
                <a:solidFill>
                  <a:schemeClr val="tx1"/>
                </a:solidFill>
                <a:latin typeface="Calibri" panose="020F0502020204030204" pitchFamily="34" charset="0"/>
                <a:ea typeface="+mn-ea"/>
                <a:cs typeface="+mn-cs"/>
              </a:defRPr>
            </a:lvl1pPr>
            <a:lvl2pPr marL="685800" indent="-228600" algn="l" rtl="0" eaLnBrk="1" fontAlgn="base" hangingPunct="1">
              <a:lnSpc>
                <a:spcPct val="100000"/>
              </a:lnSpc>
              <a:spcBef>
                <a:spcPts val="600"/>
              </a:spcBef>
              <a:spcAft>
                <a:spcPts val="600"/>
              </a:spcAft>
              <a:buClr>
                <a:schemeClr val="accent5"/>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2pPr>
            <a:lvl3pPr marL="1143000" indent="-228600" algn="l" rtl="0" eaLnBrk="1" fontAlgn="base" hangingPunct="1">
              <a:lnSpc>
                <a:spcPct val="100000"/>
              </a:lnSpc>
              <a:spcBef>
                <a:spcPts val="600"/>
              </a:spcBef>
              <a:spcAft>
                <a:spcPts val="600"/>
              </a:spcAft>
              <a:buClr>
                <a:schemeClr val="accent2"/>
              </a:buClr>
              <a:buFont typeface="Arial" panose="020B0604020202020204" pitchFamily="34" charset="0"/>
              <a:buChar char="•"/>
              <a:defRPr b="0" i="0" kern="1200">
                <a:solidFill>
                  <a:schemeClr val="tx1"/>
                </a:solidFill>
                <a:latin typeface="Calibri" panose="020F0502020204030204" pitchFamily="34" charset="0"/>
                <a:ea typeface="+mn-ea"/>
                <a:cs typeface="+mn-cs"/>
              </a:defRPr>
            </a:lvl3pPr>
            <a:lvl4pPr marL="16002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4pPr>
            <a:lvl5pPr marL="20574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2600" b="1" dirty="0">
                <a:solidFill>
                  <a:schemeClr val="accent5">
                    <a:lumMod val="50000"/>
                  </a:schemeClr>
                </a:solidFill>
              </a:rPr>
              <a:t>Grade 6 Math and Grade 5 Science</a:t>
            </a:r>
          </a:p>
          <a:p>
            <a:pPr marL="342900" indent="-342900">
              <a:spcBef>
                <a:spcPts val="0"/>
              </a:spcBef>
              <a:spcAft>
                <a:spcPts val="600"/>
              </a:spcAft>
              <a:buFont typeface="Courier New" panose="02070309020205020404" pitchFamily="49" charset="0"/>
              <a:buChar char="o"/>
            </a:pPr>
            <a:r>
              <a:rPr lang="en-US" sz="2200" b="1" dirty="0"/>
              <a:t>Basic Calculator: </a:t>
            </a:r>
            <a:r>
              <a:rPr lang="en-US" sz="2200" i="1" dirty="0"/>
              <a:t>perform calculations involving addition, subtraction, multiplication, and division</a:t>
            </a:r>
          </a:p>
          <a:p>
            <a:pPr>
              <a:spcBef>
                <a:spcPts val="0"/>
              </a:spcBef>
              <a:spcAft>
                <a:spcPts val="600"/>
              </a:spcAft>
            </a:pPr>
            <a:endParaRPr lang="en-US" sz="1200" b="0" dirty="0"/>
          </a:p>
          <a:p>
            <a:pPr>
              <a:spcBef>
                <a:spcPts val="0"/>
              </a:spcBef>
              <a:spcAft>
                <a:spcPts val="600"/>
              </a:spcAft>
            </a:pPr>
            <a:r>
              <a:rPr lang="en-US" sz="2600" b="1" dirty="0">
                <a:solidFill>
                  <a:schemeClr val="accent5">
                    <a:lumMod val="50000"/>
                  </a:schemeClr>
                </a:solidFill>
              </a:rPr>
              <a:t>Grade 7 &amp; 8 Math and Grade 8 &amp; HS Science</a:t>
            </a:r>
          </a:p>
          <a:p>
            <a:pPr marL="342900" indent="-342900">
              <a:spcBef>
                <a:spcPts val="0"/>
              </a:spcBef>
              <a:spcAft>
                <a:spcPts val="600"/>
              </a:spcAft>
              <a:buFont typeface="Courier New" panose="02070309020205020404" pitchFamily="49" charset="0"/>
              <a:buChar char="o"/>
            </a:pPr>
            <a:r>
              <a:rPr lang="en-US" sz="2200" b="1" dirty="0"/>
              <a:t>Scientific Calculator: </a:t>
            </a:r>
            <a:r>
              <a:rPr lang="en-US" sz="2200" i="1" dirty="0"/>
              <a:t>perform calculations involving square root, exponential, logarithmic, trigonometric, and factorial functions, and basic calculations involving addition, subtraction, multiplication, and division</a:t>
            </a:r>
          </a:p>
          <a:p>
            <a:pPr>
              <a:spcBef>
                <a:spcPts val="0"/>
              </a:spcBef>
              <a:spcAft>
                <a:spcPts val="600"/>
              </a:spcAft>
            </a:pPr>
            <a:endParaRPr lang="en-US" sz="2000" b="0" dirty="0"/>
          </a:p>
        </p:txBody>
      </p:sp>
      <p:sp>
        <p:nvSpPr>
          <p:cNvPr id="26" name="Title 2">
            <a:extLst>
              <a:ext uri="{FF2B5EF4-FFF2-40B4-BE49-F238E27FC236}">
                <a16:creationId xmlns:a16="http://schemas.microsoft.com/office/drawing/2014/main" id="{A449233C-2A67-2656-A8AB-31FD39CDBD80}"/>
              </a:ext>
            </a:extLst>
          </p:cNvPr>
          <p:cNvSpPr txBox="1">
            <a:spLocks/>
          </p:cNvSpPr>
          <p:nvPr/>
        </p:nvSpPr>
        <p:spPr bwMode="auto">
          <a:xfrm>
            <a:off x="4343140" y="203201"/>
            <a:ext cx="5293229"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3200" b="1" i="0" kern="1200">
                <a:solidFill>
                  <a:schemeClr val="bg1"/>
                </a:solidFill>
                <a:latin typeface="Calibri" panose="020F0502020204030204" pitchFamily="34" charset="0"/>
                <a:ea typeface="+mj-ea"/>
                <a:cs typeface="+mj-cs"/>
              </a:defRPr>
            </a:lvl1pPr>
            <a:lvl2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2pPr>
            <a:lvl3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3pPr>
            <a:lvl4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4pPr>
            <a:lvl5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5pPr>
            <a:lvl6pPr marL="4572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6pPr>
            <a:lvl7pPr marL="9144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7pPr>
            <a:lvl8pPr marL="13716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8pPr>
            <a:lvl9pPr marL="18288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9pPr>
          </a:lstStyle>
          <a:p>
            <a:r>
              <a:rPr lang="en-US" sz="2800" dirty="0">
                <a:solidFill>
                  <a:schemeClr val="tx1"/>
                </a:solidFill>
              </a:rPr>
              <a:t>Test Specific Tools for All Students</a:t>
            </a:r>
          </a:p>
        </p:txBody>
      </p:sp>
      <p:sp>
        <p:nvSpPr>
          <p:cNvPr id="29" name="Content Placeholder 5">
            <a:extLst>
              <a:ext uri="{FF2B5EF4-FFF2-40B4-BE49-F238E27FC236}">
                <a16:creationId xmlns:a16="http://schemas.microsoft.com/office/drawing/2014/main" id="{22DBFB9C-AAF6-6B79-D97A-BAD75058AD7B}"/>
              </a:ext>
            </a:extLst>
          </p:cNvPr>
          <p:cNvSpPr txBox="1">
            <a:spLocks/>
          </p:cNvSpPr>
          <p:nvPr/>
        </p:nvSpPr>
        <p:spPr>
          <a:xfrm>
            <a:off x="663575" y="333231"/>
            <a:ext cx="4084272" cy="686489"/>
          </a:xfrm>
          <a:prstGeom prst="rect">
            <a:avLst/>
          </a:prstGeom>
        </p:spPr>
        <p:txBody>
          <a:bodyPr>
            <a:noAutofit/>
          </a:bodyPr>
          <a:lstStyle>
            <a:lvl1pPr algn="l" rtl="0" eaLnBrk="1" fontAlgn="base" hangingPunct="1">
              <a:lnSpc>
                <a:spcPct val="100000"/>
              </a:lnSpc>
              <a:spcBef>
                <a:spcPts val="1200"/>
              </a:spcBef>
              <a:spcAft>
                <a:spcPts val="1200"/>
              </a:spcAft>
              <a:buFont typeface="Arial" panose="020B0604020202020204" pitchFamily="34" charset="0"/>
              <a:defRPr sz="2400" b="0" i="0" kern="1200">
                <a:solidFill>
                  <a:schemeClr val="tx1"/>
                </a:solidFill>
                <a:latin typeface="Calibri" panose="020F0502020204030204" pitchFamily="34" charset="0"/>
                <a:ea typeface="+mn-ea"/>
                <a:cs typeface="+mn-cs"/>
              </a:defRPr>
            </a:lvl1pPr>
            <a:lvl2pPr marL="685800" indent="-228600" algn="l" rtl="0" eaLnBrk="1" fontAlgn="base" hangingPunct="1">
              <a:lnSpc>
                <a:spcPct val="100000"/>
              </a:lnSpc>
              <a:spcBef>
                <a:spcPts val="600"/>
              </a:spcBef>
              <a:spcAft>
                <a:spcPts val="600"/>
              </a:spcAft>
              <a:buClr>
                <a:schemeClr val="accent5"/>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2pPr>
            <a:lvl3pPr marL="1143000" indent="-228600" algn="l" rtl="0" eaLnBrk="1" fontAlgn="base" hangingPunct="1">
              <a:lnSpc>
                <a:spcPct val="100000"/>
              </a:lnSpc>
              <a:spcBef>
                <a:spcPts val="600"/>
              </a:spcBef>
              <a:spcAft>
                <a:spcPts val="600"/>
              </a:spcAft>
              <a:buClr>
                <a:schemeClr val="accent2"/>
              </a:buClr>
              <a:buFont typeface="Arial" panose="020B0604020202020204" pitchFamily="34" charset="0"/>
              <a:buChar char="•"/>
              <a:defRPr b="0" i="0" kern="1200">
                <a:solidFill>
                  <a:schemeClr val="tx1"/>
                </a:solidFill>
                <a:latin typeface="Calibri" panose="020F0502020204030204" pitchFamily="34" charset="0"/>
                <a:ea typeface="+mn-ea"/>
                <a:cs typeface="+mn-cs"/>
              </a:defRPr>
            </a:lvl3pPr>
            <a:lvl4pPr marL="16002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4pPr>
            <a:lvl5pPr marL="20574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3000" b="1" dirty="0">
                <a:solidFill>
                  <a:srgbClr val="14314C"/>
                </a:solidFill>
              </a:rPr>
              <a:t>MATH 6-8, SCIENCE</a:t>
            </a:r>
          </a:p>
        </p:txBody>
      </p:sp>
      <p:sp>
        <p:nvSpPr>
          <p:cNvPr id="16" name="Content Placeholder 5">
            <a:extLst>
              <a:ext uri="{FF2B5EF4-FFF2-40B4-BE49-F238E27FC236}">
                <a16:creationId xmlns:a16="http://schemas.microsoft.com/office/drawing/2014/main" id="{4AAACD63-406A-0CB2-3EB0-8BC86DD71E05}"/>
              </a:ext>
            </a:extLst>
          </p:cNvPr>
          <p:cNvSpPr txBox="1">
            <a:spLocks/>
          </p:cNvSpPr>
          <p:nvPr/>
        </p:nvSpPr>
        <p:spPr>
          <a:xfrm>
            <a:off x="4280497" y="5622784"/>
            <a:ext cx="7358997" cy="556808"/>
          </a:xfrm>
          <a:prstGeom prst="rect">
            <a:avLst/>
          </a:prstGeom>
        </p:spPr>
        <p:txBody>
          <a:bodyPr>
            <a:normAutofit/>
          </a:bodyPr>
          <a:lstStyle>
            <a:lvl1pPr algn="l" rtl="0" eaLnBrk="1" fontAlgn="base" hangingPunct="1">
              <a:lnSpc>
                <a:spcPct val="100000"/>
              </a:lnSpc>
              <a:spcBef>
                <a:spcPts val="1200"/>
              </a:spcBef>
              <a:spcAft>
                <a:spcPts val="1200"/>
              </a:spcAft>
              <a:buFont typeface="Arial" panose="020B0604020202020204" pitchFamily="34" charset="0"/>
              <a:defRPr sz="2400" b="0" i="0" kern="1200">
                <a:solidFill>
                  <a:schemeClr val="tx1"/>
                </a:solidFill>
                <a:latin typeface="Calibri" panose="020F0502020204030204" pitchFamily="34" charset="0"/>
                <a:ea typeface="+mn-ea"/>
                <a:cs typeface="+mn-cs"/>
              </a:defRPr>
            </a:lvl1pPr>
            <a:lvl2pPr marL="685800" indent="-228600" algn="l" rtl="0" eaLnBrk="1" fontAlgn="base" hangingPunct="1">
              <a:lnSpc>
                <a:spcPct val="100000"/>
              </a:lnSpc>
              <a:spcBef>
                <a:spcPts val="600"/>
              </a:spcBef>
              <a:spcAft>
                <a:spcPts val="600"/>
              </a:spcAft>
              <a:buClr>
                <a:schemeClr val="accent5"/>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2pPr>
            <a:lvl3pPr marL="1143000" indent="-228600" algn="l" rtl="0" eaLnBrk="1" fontAlgn="base" hangingPunct="1">
              <a:lnSpc>
                <a:spcPct val="100000"/>
              </a:lnSpc>
              <a:spcBef>
                <a:spcPts val="600"/>
              </a:spcBef>
              <a:spcAft>
                <a:spcPts val="600"/>
              </a:spcAft>
              <a:buClr>
                <a:schemeClr val="accent2"/>
              </a:buClr>
              <a:buFont typeface="Arial" panose="020B0604020202020204" pitchFamily="34" charset="0"/>
              <a:buChar char="•"/>
              <a:defRPr b="0" i="0" kern="1200">
                <a:solidFill>
                  <a:schemeClr val="tx1"/>
                </a:solidFill>
                <a:latin typeface="Calibri" panose="020F0502020204030204" pitchFamily="34" charset="0"/>
                <a:ea typeface="+mn-ea"/>
                <a:cs typeface="+mn-cs"/>
              </a:defRPr>
            </a:lvl3pPr>
            <a:lvl4pPr marL="16002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4pPr>
            <a:lvl5pPr marL="20574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000" dirty="0"/>
              <a:t>DESMOS Calculator (practice): </a:t>
            </a:r>
            <a:r>
              <a:rPr lang="en-US" sz="2000" dirty="0">
                <a:hlinkClick r:id="rId3"/>
              </a:rPr>
              <a:t>https://calculator.smarterbalanced.org</a:t>
            </a:r>
            <a:r>
              <a:rPr lang="en-US" sz="2000" dirty="0"/>
              <a:t> </a:t>
            </a:r>
          </a:p>
        </p:txBody>
      </p:sp>
      <p:pic>
        <p:nvPicPr>
          <p:cNvPr id="7" name="Picture 6">
            <a:extLst>
              <a:ext uri="{FF2B5EF4-FFF2-40B4-BE49-F238E27FC236}">
                <a16:creationId xmlns:a16="http://schemas.microsoft.com/office/drawing/2014/main" id="{9E777B91-4955-9621-D8EA-2CA32D1FEA7A}"/>
              </a:ext>
            </a:extLst>
          </p:cNvPr>
          <p:cNvPicPr>
            <a:picLocks noChangeAspect="1"/>
          </p:cNvPicPr>
          <p:nvPr/>
        </p:nvPicPr>
        <p:blipFill>
          <a:blip r:embed="rId4"/>
          <a:stretch>
            <a:fillRect/>
          </a:stretch>
        </p:blipFill>
        <p:spPr>
          <a:xfrm>
            <a:off x="307133" y="2448091"/>
            <a:ext cx="2752725" cy="3000375"/>
          </a:xfrm>
          <a:prstGeom prst="rect">
            <a:avLst/>
          </a:prstGeom>
        </p:spPr>
      </p:pic>
      <p:pic>
        <p:nvPicPr>
          <p:cNvPr id="9" name="Picture 8">
            <a:extLst>
              <a:ext uri="{FF2B5EF4-FFF2-40B4-BE49-F238E27FC236}">
                <a16:creationId xmlns:a16="http://schemas.microsoft.com/office/drawing/2014/main" id="{1B6A2005-5070-3CA6-1BA0-C473EC144E83}"/>
              </a:ext>
            </a:extLst>
          </p:cNvPr>
          <p:cNvPicPr>
            <a:picLocks noChangeAspect="1"/>
          </p:cNvPicPr>
          <p:nvPr/>
        </p:nvPicPr>
        <p:blipFill>
          <a:blip r:embed="rId5"/>
          <a:stretch>
            <a:fillRect/>
          </a:stretch>
        </p:blipFill>
        <p:spPr>
          <a:xfrm>
            <a:off x="1031441" y="3748231"/>
            <a:ext cx="2686050" cy="2714625"/>
          </a:xfrm>
          <a:prstGeom prst="rect">
            <a:avLst/>
          </a:prstGeom>
        </p:spPr>
      </p:pic>
      <p:pic>
        <p:nvPicPr>
          <p:cNvPr id="18" name="Picture 17">
            <a:extLst>
              <a:ext uri="{FF2B5EF4-FFF2-40B4-BE49-F238E27FC236}">
                <a16:creationId xmlns:a16="http://schemas.microsoft.com/office/drawing/2014/main" id="{8909BACD-BCF5-B755-A945-CD607FC6118F}"/>
              </a:ext>
            </a:extLst>
          </p:cNvPr>
          <p:cNvPicPr>
            <a:picLocks noChangeAspect="1"/>
          </p:cNvPicPr>
          <p:nvPr/>
        </p:nvPicPr>
        <p:blipFill>
          <a:blip r:embed="rId6"/>
          <a:stretch>
            <a:fillRect/>
          </a:stretch>
        </p:blipFill>
        <p:spPr>
          <a:xfrm>
            <a:off x="10448179" y="472032"/>
            <a:ext cx="1114425" cy="1095375"/>
          </a:xfrm>
          <a:prstGeom prst="rect">
            <a:avLst/>
          </a:prstGeom>
        </p:spPr>
      </p:pic>
    </p:spTree>
    <p:extLst>
      <p:ext uri="{BB962C8B-B14F-4D97-AF65-F5344CB8AC3E}">
        <p14:creationId xmlns:p14="http://schemas.microsoft.com/office/powerpoint/2010/main" val="21719061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48BCABA-71D8-357C-E761-E6E5A8B3DF20}"/>
              </a:ext>
            </a:extLst>
          </p:cNvPr>
          <p:cNvSpPr>
            <a:spLocks noGrp="1"/>
          </p:cNvSpPr>
          <p:nvPr>
            <p:ph idx="13"/>
          </p:nvPr>
        </p:nvSpPr>
        <p:spPr>
          <a:xfrm>
            <a:off x="4622946" y="1310481"/>
            <a:ext cx="6600669" cy="2541588"/>
          </a:xfrm>
        </p:spPr>
        <p:txBody>
          <a:bodyPr>
            <a:noAutofit/>
          </a:bodyPr>
          <a:lstStyle/>
          <a:p>
            <a:pPr marL="0" marR="0" algn="ctr">
              <a:spcBef>
                <a:spcPts val="0"/>
              </a:spcBef>
              <a:spcAft>
                <a:spcPts val="1800"/>
              </a:spcAft>
            </a:pPr>
            <a:r>
              <a:rPr lang="en-US" sz="2800" b="1" dirty="0">
                <a:effectLst/>
                <a:ea typeface="Calibri" panose="020F0502020204030204" pitchFamily="34" charset="0"/>
                <a:cs typeface="Times New Roman" panose="02020603050405020304" pitchFamily="18" charset="0"/>
              </a:rPr>
              <a:t>English Language Arts/Literacy (ELA), Mathematics</a:t>
            </a:r>
          </a:p>
          <a:p>
            <a:pPr marL="457200" marR="0" indent="-457200">
              <a:spcBef>
                <a:spcPts val="0"/>
              </a:spcBef>
              <a:buFont typeface="Courier New" panose="02070309020205020404" pitchFamily="49" charset="0"/>
              <a:buChar char="o"/>
            </a:pPr>
            <a:r>
              <a:rPr lang="en-US" sz="2600" dirty="0">
                <a:effectLst/>
                <a:ea typeface="Calibri" panose="020F0502020204030204" pitchFamily="34" charset="0"/>
                <a:cs typeface="Times New Roman" panose="02020603050405020304" pitchFamily="18" charset="0"/>
              </a:rPr>
              <a:t>Test content provided by Smarter Balanced </a:t>
            </a:r>
          </a:p>
          <a:p>
            <a:pPr marL="457200" marR="0" indent="-457200">
              <a:spcBef>
                <a:spcPts val="0"/>
              </a:spcBef>
              <a:spcAft>
                <a:spcPts val="600"/>
              </a:spcAft>
              <a:buFont typeface="Courier New" panose="02070309020205020404" pitchFamily="49" charset="0"/>
              <a:buChar char="o"/>
            </a:pPr>
            <a:r>
              <a:rPr lang="en-US" sz="2600" dirty="0">
                <a:effectLst/>
                <a:ea typeface="Calibri" panose="020F0502020204030204" pitchFamily="34" charset="0"/>
                <a:cs typeface="Times New Roman" panose="02020603050405020304" pitchFamily="18" charset="0"/>
              </a:rPr>
              <a:t>Aligned with the Nevada Academic Content Standards (NVACS) based on the CCSS</a:t>
            </a:r>
          </a:p>
          <a:p>
            <a:pPr>
              <a:spcBef>
                <a:spcPts val="0"/>
              </a:spcBef>
              <a:spcAft>
                <a:spcPts val="600"/>
              </a:spcAft>
            </a:pPr>
            <a:endParaRPr lang="en-US" sz="2600" dirty="0"/>
          </a:p>
          <a:p>
            <a:pPr>
              <a:spcBef>
                <a:spcPts val="0"/>
              </a:spcBef>
              <a:spcAft>
                <a:spcPts val="600"/>
              </a:spcAft>
            </a:pPr>
            <a:endParaRPr lang="en-US" sz="2600" dirty="0"/>
          </a:p>
        </p:txBody>
      </p:sp>
      <p:sp>
        <p:nvSpPr>
          <p:cNvPr id="3" name="Title 2"/>
          <p:cNvSpPr>
            <a:spLocks noGrp="1"/>
          </p:cNvSpPr>
          <p:nvPr>
            <p:ph type="title"/>
          </p:nvPr>
        </p:nvSpPr>
        <p:spPr>
          <a:xfrm>
            <a:off x="663575" y="1096963"/>
            <a:ext cx="3375026" cy="2541588"/>
          </a:xfrm>
        </p:spPr>
        <p:txBody>
          <a:bodyPr wrap="square" anchor="ctr">
            <a:normAutofit/>
          </a:bodyPr>
          <a:lstStyle/>
          <a:p>
            <a:r>
              <a:rPr lang="en-US" dirty="0"/>
              <a:t>Grades 3-8 </a:t>
            </a:r>
            <a:br>
              <a:rPr lang="en-US" dirty="0"/>
            </a:br>
            <a:br>
              <a:rPr lang="en-US" dirty="0"/>
            </a:br>
            <a:r>
              <a:rPr lang="en-US" dirty="0"/>
              <a:t>Smarter Balanced Summative for</a:t>
            </a:r>
            <a:br>
              <a:rPr lang="en-US" dirty="0"/>
            </a:br>
            <a:r>
              <a:rPr lang="en-US" dirty="0"/>
              <a:t>ELA &amp; Math</a:t>
            </a:r>
          </a:p>
        </p:txBody>
      </p:sp>
      <p:sp>
        <p:nvSpPr>
          <p:cNvPr id="11" name="TextBox 10">
            <a:extLst>
              <a:ext uri="{FF2B5EF4-FFF2-40B4-BE49-F238E27FC236}">
                <a16:creationId xmlns:a16="http://schemas.microsoft.com/office/drawing/2014/main" id="{B6CEE16E-0F2A-226E-C948-94F06CB0408B}"/>
              </a:ext>
            </a:extLst>
          </p:cNvPr>
          <p:cNvSpPr txBox="1"/>
          <p:nvPr/>
        </p:nvSpPr>
        <p:spPr>
          <a:xfrm>
            <a:off x="4705351" y="451831"/>
            <a:ext cx="6518264" cy="646331"/>
          </a:xfrm>
          <a:prstGeom prst="rect">
            <a:avLst/>
          </a:prstGeom>
          <a:noFill/>
        </p:spPr>
        <p:txBody>
          <a:bodyPr wrap="square">
            <a:spAutoFit/>
          </a:bodyPr>
          <a:lstStyle/>
          <a:p>
            <a:pPr algn="ctr"/>
            <a:r>
              <a:rPr lang="en-US" i="1" dirty="0">
                <a:solidFill>
                  <a:schemeClr val="tx1">
                    <a:lumMod val="50000"/>
                    <a:lumOff val="50000"/>
                  </a:schemeClr>
                </a:solidFill>
              </a:rPr>
              <a:t>Smarter Balanced Assessment Consortium</a:t>
            </a:r>
          </a:p>
          <a:p>
            <a:pPr algn="ctr"/>
            <a:r>
              <a:rPr lang="en-US" i="1" dirty="0">
                <a:solidFill>
                  <a:schemeClr val="tx1">
                    <a:lumMod val="50000"/>
                    <a:lumOff val="50000"/>
                  </a:schemeClr>
                </a:solidFill>
              </a:rPr>
              <a:t>Members: CA, CT, DE, HI, ID, IN, MI, MT, </a:t>
            </a:r>
            <a:r>
              <a:rPr lang="en-US" b="1" i="1" dirty="0">
                <a:solidFill>
                  <a:schemeClr val="tx1">
                    <a:lumMod val="50000"/>
                    <a:lumOff val="50000"/>
                  </a:schemeClr>
                </a:solidFill>
                <a:highlight>
                  <a:srgbClr val="FFFF00"/>
                </a:highlight>
              </a:rPr>
              <a:t>NV</a:t>
            </a:r>
            <a:r>
              <a:rPr lang="en-US" i="1" dirty="0">
                <a:solidFill>
                  <a:schemeClr val="tx1">
                    <a:lumMod val="50000"/>
                    <a:lumOff val="50000"/>
                  </a:schemeClr>
                </a:solidFill>
              </a:rPr>
              <a:t>, OR, SD, WA, VI, BIE</a:t>
            </a:r>
          </a:p>
        </p:txBody>
      </p:sp>
      <p:graphicFrame>
        <p:nvGraphicFramePr>
          <p:cNvPr id="14" name="Table 13" title="Table that describes test blueprints, content specifications, and item specifications">
            <a:extLst>
              <a:ext uri="{FF2B5EF4-FFF2-40B4-BE49-F238E27FC236}">
                <a16:creationId xmlns:a16="http://schemas.microsoft.com/office/drawing/2014/main" id="{01346A35-DADB-1933-E2E8-668E68912A3E}"/>
              </a:ext>
            </a:extLst>
          </p:cNvPr>
          <p:cNvGraphicFramePr>
            <a:graphicFrameLocks noGrp="1"/>
          </p:cNvGraphicFramePr>
          <p:nvPr>
            <p:extLst>
              <p:ext uri="{D42A27DB-BD31-4B8C-83A1-F6EECF244321}">
                <p14:modId xmlns:p14="http://schemas.microsoft.com/office/powerpoint/2010/main" val="659806339"/>
              </p:ext>
            </p:extLst>
          </p:nvPr>
        </p:nvGraphicFramePr>
        <p:xfrm>
          <a:off x="1470212" y="3991339"/>
          <a:ext cx="10040469" cy="1815147"/>
        </p:xfrm>
        <a:graphic>
          <a:graphicData uri="http://schemas.openxmlformats.org/drawingml/2006/table">
            <a:tbl>
              <a:tblPr firstRow="1" bandRow="1">
                <a:tableStyleId>{5C22544A-7EE6-4342-B048-85BDC9FD1C3A}</a:tableStyleId>
              </a:tblPr>
              <a:tblGrid>
                <a:gridCol w="3346823">
                  <a:extLst>
                    <a:ext uri="{9D8B030D-6E8A-4147-A177-3AD203B41FA5}">
                      <a16:colId xmlns:a16="http://schemas.microsoft.com/office/drawing/2014/main" val="537218723"/>
                    </a:ext>
                  </a:extLst>
                </a:gridCol>
                <a:gridCol w="3346823">
                  <a:extLst>
                    <a:ext uri="{9D8B030D-6E8A-4147-A177-3AD203B41FA5}">
                      <a16:colId xmlns:a16="http://schemas.microsoft.com/office/drawing/2014/main" val="1229898143"/>
                    </a:ext>
                  </a:extLst>
                </a:gridCol>
                <a:gridCol w="3346823">
                  <a:extLst>
                    <a:ext uri="{9D8B030D-6E8A-4147-A177-3AD203B41FA5}">
                      <a16:colId xmlns:a16="http://schemas.microsoft.com/office/drawing/2014/main" val="1078080366"/>
                    </a:ext>
                  </a:extLst>
                </a:gridCol>
              </a:tblGrid>
              <a:tr h="362319">
                <a:tc gridSpan="3">
                  <a:txBody>
                    <a:bodyPr/>
                    <a:lstStyle/>
                    <a:p>
                      <a:pPr algn="ctr">
                        <a:spcAft>
                          <a:spcPts val="0"/>
                        </a:spcAft>
                      </a:pPr>
                      <a:r>
                        <a:rPr lang="en-US" sz="2000" dirty="0"/>
                        <a:t>Smarter Balanced TRANSPARENCY</a:t>
                      </a:r>
                    </a:p>
                  </a:txBody>
                  <a:tcPr>
                    <a:solidFill>
                      <a:schemeClr val="accent5"/>
                    </a:solidFill>
                  </a:tcPr>
                </a:tc>
                <a:tc hMerge="1">
                  <a:txBody>
                    <a:bodyPr/>
                    <a:lstStyle/>
                    <a:p>
                      <a:pPr algn="ctr"/>
                      <a:r>
                        <a:rPr lang="en-US" sz="2600" dirty="0"/>
                        <a:t>Content Specifications</a:t>
                      </a:r>
                    </a:p>
                  </a:txBody>
                  <a:tcPr>
                    <a:solidFill>
                      <a:schemeClr val="accent6">
                        <a:lumMod val="75000"/>
                      </a:schemeClr>
                    </a:solidFill>
                  </a:tcPr>
                </a:tc>
                <a:tc hMerge="1">
                  <a:txBody>
                    <a:bodyPr/>
                    <a:lstStyle/>
                    <a:p>
                      <a:pPr algn="ctr"/>
                      <a:r>
                        <a:rPr lang="en-US" sz="2600" dirty="0"/>
                        <a:t>Item Specifications</a:t>
                      </a:r>
                    </a:p>
                  </a:txBody>
                  <a:tcPr>
                    <a:solidFill>
                      <a:schemeClr val="accent6">
                        <a:lumMod val="75000"/>
                      </a:schemeClr>
                    </a:solidFill>
                  </a:tcPr>
                </a:tc>
                <a:extLst>
                  <a:ext uri="{0D108BD9-81ED-4DB2-BD59-A6C34878D82A}">
                    <a16:rowId xmlns:a16="http://schemas.microsoft.com/office/drawing/2014/main" val="85735182"/>
                  </a:ext>
                </a:extLst>
              </a:tr>
              <a:tr h="362319">
                <a:tc>
                  <a:txBody>
                    <a:bodyPr/>
                    <a:lstStyle/>
                    <a:p>
                      <a:pPr algn="ctr">
                        <a:spcAft>
                          <a:spcPts val="0"/>
                        </a:spcAft>
                      </a:pPr>
                      <a:r>
                        <a:rPr lang="en-US" sz="2000" b="1" dirty="0">
                          <a:solidFill>
                            <a:schemeClr val="bg1"/>
                          </a:solidFill>
                        </a:rPr>
                        <a:t>Test Blueprints</a:t>
                      </a:r>
                    </a:p>
                  </a:txBody>
                  <a:tcPr>
                    <a:solidFill>
                      <a:schemeClr val="accent5">
                        <a:lumMod val="75000"/>
                      </a:schemeClr>
                    </a:solidFill>
                  </a:tcPr>
                </a:tc>
                <a:tc>
                  <a:txBody>
                    <a:bodyPr/>
                    <a:lstStyle/>
                    <a:p>
                      <a:pPr algn="ctr">
                        <a:spcAft>
                          <a:spcPts val="0"/>
                        </a:spcAft>
                      </a:pPr>
                      <a:r>
                        <a:rPr lang="en-US" sz="2000" b="1" dirty="0">
                          <a:solidFill>
                            <a:schemeClr val="bg1"/>
                          </a:solidFill>
                        </a:rPr>
                        <a:t>Content Specifications</a:t>
                      </a:r>
                    </a:p>
                  </a:txBody>
                  <a:tcPr>
                    <a:solidFill>
                      <a:schemeClr val="accent5">
                        <a:lumMod val="75000"/>
                      </a:schemeClr>
                    </a:solidFill>
                  </a:tcPr>
                </a:tc>
                <a:tc>
                  <a:txBody>
                    <a:bodyPr/>
                    <a:lstStyle/>
                    <a:p>
                      <a:pPr algn="ctr">
                        <a:spcAft>
                          <a:spcPts val="0"/>
                        </a:spcAft>
                      </a:pPr>
                      <a:r>
                        <a:rPr lang="en-US" sz="2000" b="1" dirty="0">
                          <a:solidFill>
                            <a:schemeClr val="bg1"/>
                          </a:solidFill>
                        </a:rPr>
                        <a:t>Item Specifications</a:t>
                      </a:r>
                    </a:p>
                  </a:txBody>
                  <a:tcPr>
                    <a:solidFill>
                      <a:schemeClr val="accent5">
                        <a:lumMod val="75000"/>
                      </a:schemeClr>
                    </a:solidFill>
                  </a:tcPr>
                </a:tc>
                <a:extLst>
                  <a:ext uri="{0D108BD9-81ED-4DB2-BD59-A6C34878D82A}">
                    <a16:rowId xmlns:a16="http://schemas.microsoft.com/office/drawing/2014/main" val="1242592507"/>
                  </a:ext>
                </a:extLst>
              </a:tr>
              <a:tr h="1022667">
                <a:tc>
                  <a:txBody>
                    <a:bodyPr/>
                    <a:lstStyle/>
                    <a:p>
                      <a:pPr marL="342900" indent="-342900" algn="l">
                        <a:spcBef>
                          <a:spcPts val="0"/>
                        </a:spcBef>
                        <a:spcAft>
                          <a:spcPts val="0"/>
                        </a:spcAft>
                        <a:buFont typeface="Arial" panose="020B0604020202020204" pitchFamily="34" charset="0"/>
                        <a:buChar char="•"/>
                      </a:pPr>
                      <a:r>
                        <a:rPr lang="en-US" sz="1800" dirty="0"/>
                        <a:t>Number of items</a:t>
                      </a:r>
                    </a:p>
                    <a:p>
                      <a:pPr marL="342900" indent="-342900" algn="l">
                        <a:spcBef>
                          <a:spcPts val="0"/>
                        </a:spcBef>
                        <a:spcAft>
                          <a:spcPts val="0"/>
                        </a:spcAft>
                        <a:buFont typeface="Arial" panose="020B0604020202020204" pitchFamily="34" charset="0"/>
                        <a:buChar char="•"/>
                      </a:pPr>
                      <a:r>
                        <a:rPr lang="en-US" sz="1800" dirty="0"/>
                        <a:t>Score points (weighting)</a:t>
                      </a:r>
                    </a:p>
                    <a:p>
                      <a:pPr marL="342900" indent="-342900" algn="l">
                        <a:spcBef>
                          <a:spcPts val="0"/>
                        </a:spcBef>
                        <a:spcAft>
                          <a:spcPts val="0"/>
                        </a:spcAft>
                        <a:buFont typeface="Arial" panose="020B0604020202020204" pitchFamily="34" charset="0"/>
                        <a:buChar char="•"/>
                      </a:pPr>
                      <a:r>
                        <a:rPr lang="en-US" sz="1800" dirty="0"/>
                        <a:t>Depth of Knowledge/DOK</a:t>
                      </a:r>
                    </a:p>
                  </a:txBody>
                  <a:tcPr>
                    <a:solidFill>
                      <a:schemeClr val="accent5">
                        <a:lumMod val="20000"/>
                        <a:lumOff val="80000"/>
                      </a:schemeClr>
                    </a:solidFill>
                  </a:tcPr>
                </a:tc>
                <a:tc>
                  <a:txBody>
                    <a:bodyPr/>
                    <a:lstStyle/>
                    <a:p>
                      <a:pPr marL="342900" indent="-342900" algn="l">
                        <a:spcBef>
                          <a:spcPts val="0"/>
                        </a:spcBef>
                        <a:spcAft>
                          <a:spcPts val="0"/>
                        </a:spcAft>
                        <a:buFont typeface="Arial" panose="020B0604020202020204" pitchFamily="34" charset="0"/>
                        <a:buChar char="•"/>
                      </a:pPr>
                      <a:r>
                        <a:rPr lang="en-US" sz="1800" dirty="0"/>
                        <a:t>List of assessment targets</a:t>
                      </a:r>
                    </a:p>
                    <a:p>
                      <a:pPr marL="342900" indent="-342900" algn="l">
                        <a:spcBef>
                          <a:spcPts val="0"/>
                        </a:spcBef>
                        <a:spcAft>
                          <a:spcPts val="0"/>
                        </a:spcAft>
                        <a:buFont typeface="Arial" panose="020B0604020202020204" pitchFamily="34" charset="0"/>
                        <a:buChar char="•"/>
                      </a:pPr>
                      <a:r>
                        <a:rPr lang="en-US" sz="1800" dirty="0"/>
                        <a:t>Identify which standard each target assesses</a:t>
                      </a:r>
                    </a:p>
                  </a:txBody>
                  <a:tcPr>
                    <a:solidFill>
                      <a:schemeClr val="accent5">
                        <a:lumMod val="20000"/>
                        <a:lumOff val="80000"/>
                      </a:schemeClr>
                    </a:solidFill>
                  </a:tcPr>
                </a:tc>
                <a:tc>
                  <a:txBody>
                    <a:bodyPr/>
                    <a:lstStyle/>
                    <a:p>
                      <a:pPr marL="342900" indent="-342900" algn="l">
                        <a:spcBef>
                          <a:spcPts val="0"/>
                        </a:spcBef>
                        <a:spcAft>
                          <a:spcPts val="0"/>
                        </a:spcAft>
                        <a:buFont typeface="Arial" panose="020B0604020202020204" pitchFamily="34" charset="0"/>
                        <a:buChar char="•"/>
                      </a:pPr>
                      <a:r>
                        <a:rPr lang="en-US" sz="1800" dirty="0"/>
                        <a:t>By grade level, claim, and target</a:t>
                      </a:r>
                    </a:p>
                    <a:p>
                      <a:pPr marL="342900" indent="-342900" algn="l">
                        <a:spcBef>
                          <a:spcPts val="0"/>
                        </a:spcBef>
                        <a:spcAft>
                          <a:spcPts val="0"/>
                        </a:spcAft>
                        <a:buFont typeface="Arial" panose="020B0604020202020204" pitchFamily="34" charset="0"/>
                        <a:buChar char="•"/>
                      </a:pPr>
                      <a:r>
                        <a:rPr lang="en-US" sz="1800" dirty="0"/>
                        <a:t>Task Models; stems for items</a:t>
                      </a:r>
                    </a:p>
                  </a:txBody>
                  <a:tcPr>
                    <a:solidFill>
                      <a:schemeClr val="accent5">
                        <a:lumMod val="20000"/>
                        <a:lumOff val="80000"/>
                      </a:schemeClr>
                    </a:solidFill>
                  </a:tcPr>
                </a:tc>
                <a:extLst>
                  <a:ext uri="{0D108BD9-81ED-4DB2-BD59-A6C34878D82A}">
                    <a16:rowId xmlns:a16="http://schemas.microsoft.com/office/drawing/2014/main" val="3416713128"/>
                  </a:ext>
                </a:extLst>
              </a:tr>
            </a:tbl>
          </a:graphicData>
        </a:graphic>
      </p:graphicFrame>
      <p:pic>
        <p:nvPicPr>
          <p:cNvPr id="2050" name="Picture 2" descr="Home - SmarterBalanced">
            <a:extLst>
              <a:ext uri="{FF2B5EF4-FFF2-40B4-BE49-F238E27FC236}">
                <a16:creationId xmlns:a16="http://schemas.microsoft.com/office/drawing/2014/main" id="{52570C9A-5B24-EC9B-6E90-854F2091B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1082" y="251303"/>
            <a:ext cx="1827147" cy="15617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501D10E-0727-2EE9-9976-145010711813}"/>
              </a:ext>
            </a:extLst>
          </p:cNvPr>
          <p:cNvSpPr txBox="1"/>
          <p:nvPr/>
        </p:nvSpPr>
        <p:spPr>
          <a:xfrm>
            <a:off x="7646276" y="6127742"/>
            <a:ext cx="3864404" cy="338554"/>
          </a:xfrm>
          <a:prstGeom prst="rect">
            <a:avLst/>
          </a:prstGeom>
          <a:noFill/>
        </p:spPr>
        <p:txBody>
          <a:bodyPr wrap="square">
            <a:spAutoFit/>
          </a:bodyPr>
          <a:lstStyle/>
          <a:p>
            <a:pPr marR="0" algn="r">
              <a:spcBef>
                <a:spcPts val="0"/>
              </a:spcBef>
              <a:spcAft>
                <a:spcPts val="600"/>
              </a:spcAft>
            </a:pPr>
            <a:r>
              <a:rPr lang="en-US" sz="1600" i="1" dirty="0">
                <a:effectLst/>
                <a:ea typeface="Calibri" panose="020F0502020204030204" pitchFamily="34" charset="0"/>
                <a:cs typeface="Times New Roman" panose="02020603050405020304" pitchFamily="18" charset="0"/>
              </a:rPr>
              <a:t>CCSS = Common Core State Standards</a:t>
            </a:r>
          </a:p>
        </p:txBody>
      </p:sp>
      <p:sp>
        <p:nvSpPr>
          <p:cNvPr id="4" name="TextBox 3">
            <a:extLst>
              <a:ext uri="{FF2B5EF4-FFF2-40B4-BE49-F238E27FC236}">
                <a16:creationId xmlns:a16="http://schemas.microsoft.com/office/drawing/2014/main" id="{FB6A4659-3525-49C2-67B4-4C0A88120BBD}"/>
              </a:ext>
            </a:extLst>
          </p:cNvPr>
          <p:cNvSpPr txBox="1"/>
          <p:nvPr/>
        </p:nvSpPr>
        <p:spPr>
          <a:xfrm>
            <a:off x="858017" y="6176115"/>
            <a:ext cx="4533781" cy="369332"/>
          </a:xfrm>
          <a:prstGeom prst="rect">
            <a:avLst/>
          </a:prstGeom>
          <a:gradFill flip="none" rotWithShape="1">
            <a:gsLst>
              <a:gs pos="0">
                <a:schemeClr val="accent3">
                  <a:lumMod val="55000"/>
                  <a:lumOff val="45000"/>
                </a:schemeClr>
              </a:gs>
              <a:gs pos="35000">
                <a:schemeClr val="accent3">
                  <a:lumMod val="0"/>
                  <a:lumOff val="100000"/>
                </a:schemeClr>
              </a:gs>
              <a:gs pos="100000">
                <a:schemeClr val="accent3">
                  <a:lumMod val="100000"/>
                </a:schemeClr>
              </a:gs>
            </a:gsLst>
            <a:path path="circle">
              <a:fillToRect l="50000" t="-80000" r="50000" b="180000"/>
            </a:path>
            <a:tileRect/>
          </a:gradFill>
          <a:effectLst>
            <a:softEdge rad="127000"/>
          </a:effectLst>
        </p:spPr>
        <p:txBody>
          <a:bodyPr wrap="square">
            <a:spAutoFit/>
          </a:bodyPr>
          <a:lstStyle/>
          <a:p>
            <a:pPr algn="ctr"/>
            <a:r>
              <a:rPr lang="en-US" b="1" dirty="0">
                <a:latin typeface="Century Gothic" panose="020B0502020202020204" pitchFamily="34" charset="0"/>
                <a:hlinkClick r:id="rId4"/>
              </a:rPr>
              <a:t>contentexplorer.smarterbalanced.org</a:t>
            </a:r>
            <a:endParaRPr lang="en-US" b="1" dirty="0">
              <a:latin typeface="Century Gothic" panose="020B0502020202020204" pitchFamily="34" charset="0"/>
            </a:endParaRPr>
          </a:p>
        </p:txBody>
      </p:sp>
      <p:sp>
        <p:nvSpPr>
          <p:cNvPr id="6" name="Star: 5 Points 5">
            <a:extLst>
              <a:ext uri="{FF2B5EF4-FFF2-40B4-BE49-F238E27FC236}">
                <a16:creationId xmlns:a16="http://schemas.microsoft.com/office/drawing/2014/main" id="{06C13429-61E0-EAAE-3B5A-7C2F146E6F0A}"/>
              </a:ext>
            </a:extLst>
          </p:cNvPr>
          <p:cNvSpPr/>
          <p:nvPr/>
        </p:nvSpPr>
        <p:spPr>
          <a:xfrm>
            <a:off x="343073" y="6027580"/>
            <a:ext cx="625312" cy="554989"/>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60746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4195482" y="5075649"/>
            <a:ext cx="7473279" cy="1414800"/>
          </a:xfrm>
        </p:spPr>
        <p:txBody>
          <a:bodyPr>
            <a:noAutofit/>
          </a:bodyPr>
          <a:lstStyle/>
          <a:p>
            <a:pPr marL="285750" indent="-285750">
              <a:spcBef>
                <a:spcPts val="0"/>
              </a:spcBef>
              <a:spcAft>
                <a:spcPts val="600"/>
              </a:spcAft>
              <a:buClr>
                <a:schemeClr val="accent5"/>
              </a:buClr>
              <a:buFont typeface="Arial" panose="020B0604020202020204" pitchFamily="34" charset="0"/>
              <a:buChar char="•"/>
            </a:pPr>
            <a:r>
              <a:rPr lang="en-US" sz="1800" dirty="0"/>
              <a:t>ELA PT Part 1 is intended to be completed before starting ELA PT Part 2.</a:t>
            </a:r>
          </a:p>
          <a:p>
            <a:pPr marL="285750" indent="-285750">
              <a:spcBef>
                <a:spcPts val="0"/>
              </a:spcBef>
              <a:spcAft>
                <a:spcPts val="600"/>
              </a:spcAft>
              <a:buClr>
                <a:schemeClr val="accent5"/>
              </a:buClr>
              <a:buFont typeface="Arial" panose="020B0604020202020204" pitchFamily="34" charset="0"/>
              <a:buChar char="•"/>
            </a:pPr>
            <a:r>
              <a:rPr lang="en-US" sz="1800" dirty="0"/>
              <a:t>The Summative Assessments in ELA and Mathematics have both CAT* and fixed form test sessions. </a:t>
            </a:r>
          </a:p>
          <a:p>
            <a:pPr>
              <a:spcBef>
                <a:spcPts val="0"/>
              </a:spcBef>
              <a:spcAft>
                <a:spcPts val="600"/>
              </a:spcAft>
              <a:buClr>
                <a:schemeClr val="accent5"/>
              </a:buClr>
            </a:pPr>
            <a:r>
              <a:rPr lang="en-US" sz="1800" dirty="0"/>
              <a:t>*Fixed form only versions: VSL, Dual Language Spanish, Glossing, paper</a:t>
            </a:r>
          </a:p>
          <a:p>
            <a:pPr marL="285750" indent="-285750">
              <a:spcBef>
                <a:spcPts val="0"/>
              </a:spcBef>
              <a:spcAft>
                <a:spcPts val="600"/>
              </a:spcAft>
              <a:buClr>
                <a:schemeClr val="accent5"/>
              </a:buClr>
              <a:buFont typeface="Arial" panose="020B0604020202020204" pitchFamily="34" charset="0"/>
              <a:buChar char="•"/>
            </a:pPr>
            <a:endParaRPr lang="en-US" sz="1800" dirty="0"/>
          </a:p>
          <a:p>
            <a:pPr>
              <a:spcBef>
                <a:spcPts val="0"/>
              </a:spcBef>
              <a:spcAft>
                <a:spcPts val="600"/>
              </a:spcAft>
            </a:pPr>
            <a:endParaRPr lang="en-US" sz="1800" dirty="0"/>
          </a:p>
          <a:p>
            <a:pPr>
              <a:spcBef>
                <a:spcPts val="0"/>
              </a:spcBef>
              <a:spcAft>
                <a:spcPts val="600"/>
              </a:spcAft>
            </a:pPr>
            <a:endParaRPr lang="en-US" sz="1800" dirty="0"/>
          </a:p>
          <a:p>
            <a:pPr marL="349250" lvl="1" indent="0">
              <a:spcBef>
                <a:spcPts val="0"/>
              </a:spcBef>
              <a:buNone/>
            </a:pPr>
            <a:endParaRPr lang="en-US" sz="1800" dirty="0"/>
          </a:p>
          <a:p>
            <a:pPr marL="349250" lvl="1" indent="0">
              <a:spcBef>
                <a:spcPts val="0"/>
              </a:spcBef>
              <a:buNone/>
            </a:pPr>
            <a:endParaRPr lang="en-US" sz="1800" dirty="0"/>
          </a:p>
          <a:p>
            <a:pPr marL="349250" lvl="1" indent="0">
              <a:spcBef>
                <a:spcPts val="0"/>
              </a:spcBef>
              <a:buNone/>
            </a:pPr>
            <a:endParaRPr lang="en-US" sz="1800" dirty="0"/>
          </a:p>
          <a:p>
            <a:pPr marL="349250" lvl="1" indent="0">
              <a:spcBef>
                <a:spcPts val="0"/>
              </a:spcBef>
              <a:buNone/>
            </a:pPr>
            <a:endParaRPr lang="en-US" sz="1800" dirty="0"/>
          </a:p>
          <a:p>
            <a:pPr marL="349250" lvl="1" indent="0">
              <a:spcBef>
                <a:spcPts val="0"/>
              </a:spcBef>
              <a:buNone/>
            </a:pPr>
            <a:endParaRPr lang="en-US" sz="1800" dirty="0"/>
          </a:p>
          <a:p>
            <a:pPr marL="349250" lvl="1" indent="0">
              <a:spcBef>
                <a:spcPts val="0"/>
              </a:spcBef>
              <a:buNone/>
            </a:pPr>
            <a:endParaRPr lang="en-US" sz="1800" dirty="0"/>
          </a:p>
          <a:p>
            <a:pPr marL="349250" lvl="1" indent="0">
              <a:spcBef>
                <a:spcPts val="0"/>
              </a:spcBef>
              <a:buNone/>
            </a:pPr>
            <a:endParaRPr lang="en-US" sz="1800" dirty="0"/>
          </a:p>
          <a:p>
            <a:pPr marL="349250" lvl="1" indent="0">
              <a:spcBef>
                <a:spcPts val="0"/>
              </a:spcBef>
              <a:buNone/>
            </a:pPr>
            <a:endParaRPr lang="en-US" sz="1800" dirty="0"/>
          </a:p>
          <a:p>
            <a:pPr>
              <a:spcBef>
                <a:spcPts val="0"/>
              </a:spcBef>
              <a:spcAft>
                <a:spcPts val="600"/>
              </a:spcAft>
            </a:pPr>
            <a:endParaRPr lang="en-US" sz="1800" dirty="0"/>
          </a:p>
          <a:p>
            <a:pPr>
              <a:spcBef>
                <a:spcPts val="0"/>
              </a:spcBef>
              <a:spcAft>
                <a:spcPts val="600"/>
              </a:spcAft>
            </a:pPr>
            <a:endParaRPr lang="en-US" sz="1800" dirty="0"/>
          </a:p>
        </p:txBody>
      </p:sp>
      <p:sp>
        <p:nvSpPr>
          <p:cNvPr id="3" name="Title 2"/>
          <p:cNvSpPr>
            <a:spLocks noGrp="1"/>
          </p:cNvSpPr>
          <p:nvPr>
            <p:ph type="title"/>
          </p:nvPr>
        </p:nvSpPr>
        <p:spPr/>
        <p:txBody>
          <a:bodyPr>
            <a:normAutofit/>
          </a:bodyPr>
          <a:lstStyle/>
          <a:p>
            <a:r>
              <a:rPr lang="en-US" sz="3600" dirty="0"/>
              <a:t>ELA and Mathematics </a:t>
            </a:r>
            <a:r>
              <a:rPr lang="en-US" sz="3600" dirty="0">
                <a:solidFill>
                  <a:srgbClr val="FFC000"/>
                </a:solidFill>
                <a:effectLst>
                  <a:outerShdw blurRad="38100" dist="38100" dir="2700000" algn="tl">
                    <a:srgbClr val="000000">
                      <a:alpha val="43137"/>
                    </a:srgbClr>
                  </a:outerShdw>
                </a:effectLst>
              </a:rPr>
              <a:t>Adjusted Form</a:t>
            </a:r>
            <a:br>
              <a:rPr lang="en-US" sz="3600" dirty="0"/>
            </a:br>
            <a:r>
              <a:rPr lang="en-US" sz="2800" b="0" dirty="0"/>
              <a:t>Test Sessions and Estimated Testing Time</a:t>
            </a:r>
          </a:p>
        </p:txBody>
      </p:sp>
      <p:graphicFrame>
        <p:nvGraphicFramePr>
          <p:cNvPr id="8" name="Table 7">
            <a:extLst>
              <a:ext uri="{FF2B5EF4-FFF2-40B4-BE49-F238E27FC236}">
                <a16:creationId xmlns:a16="http://schemas.microsoft.com/office/drawing/2014/main" id="{C1D3E234-4793-5ABF-014F-7939782EC7BB}"/>
              </a:ext>
            </a:extLst>
          </p:cNvPr>
          <p:cNvGraphicFramePr>
            <a:graphicFrameLocks noGrp="1"/>
          </p:cNvGraphicFramePr>
          <p:nvPr>
            <p:extLst>
              <p:ext uri="{D42A27DB-BD31-4B8C-83A1-F6EECF244321}">
                <p14:modId xmlns:p14="http://schemas.microsoft.com/office/powerpoint/2010/main" val="2433837312"/>
              </p:ext>
            </p:extLst>
          </p:nvPr>
        </p:nvGraphicFramePr>
        <p:xfrm>
          <a:off x="4195482" y="1289859"/>
          <a:ext cx="7473279" cy="3628021"/>
        </p:xfrm>
        <a:graphic>
          <a:graphicData uri="http://schemas.openxmlformats.org/drawingml/2006/table">
            <a:tbl>
              <a:tblPr firstRow="1">
                <a:tableStyleId>{2D5ABB26-0587-4C30-8999-92F81FD0307C}</a:tableStyleId>
              </a:tblPr>
              <a:tblGrid>
                <a:gridCol w="1308847">
                  <a:extLst>
                    <a:ext uri="{9D8B030D-6E8A-4147-A177-3AD203B41FA5}">
                      <a16:colId xmlns:a16="http://schemas.microsoft.com/office/drawing/2014/main" val="628460378"/>
                    </a:ext>
                  </a:extLst>
                </a:gridCol>
                <a:gridCol w="2420471">
                  <a:extLst>
                    <a:ext uri="{9D8B030D-6E8A-4147-A177-3AD203B41FA5}">
                      <a16:colId xmlns:a16="http://schemas.microsoft.com/office/drawing/2014/main" val="197046898"/>
                    </a:ext>
                  </a:extLst>
                </a:gridCol>
                <a:gridCol w="986118">
                  <a:extLst>
                    <a:ext uri="{9D8B030D-6E8A-4147-A177-3AD203B41FA5}">
                      <a16:colId xmlns:a16="http://schemas.microsoft.com/office/drawing/2014/main" val="700911717"/>
                    </a:ext>
                  </a:extLst>
                </a:gridCol>
                <a:gridCol w="2757843">
                  <a:extLst>
                    <a:ext uri="{9D8B030D-6E8A-4147-A177-3AD203B41FA5}">
                      <a16:colId xmlns:a16="http://schemas.microsoft.com/office/drawing/2014/main" val="670307390"/>
                    </a:ext>
                  </a:extLst>
                </a:gridCol>
              </a:tblGrid>
              <a:tr h="323787">
                <a:tc>
                  <a:txBody>
                    <a:bodyPr/>
                    <a:lstStyle/>
                    <a:p>
                      <a:pPr marL="0" marR="0">
                        <a:lnSpc>
                          <a:spcPct val="100000"/>
                        </a:lnSpc>
                        <a:spcBef>
                          <a:spcPts val="0"/>
                        </a:spcBef>
                        <a:spcAft>
                          <a:spcPts val="0"/>
                        </a:spcAft>
                      </a:pPr>
                      <a:r>
                        <a:rPr lang="en-US" sz="1600" b="1" dirty="0">
                          <a:effectLst/>
                        </a:rPr>
                        <a:t>Session/ Part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600" b="1" dirty="0">
                          <a:effectLst/>
                        </a:rPr>
                        <a:t>Details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nSpc>
                          <a:spcPct val="100000"/>
                        </a:lnSpc>
                        <a:spcBef>
                          <a:spcPts val="0"/>
                        </a:spcBef>
                        <a:spcAft>
                          <a:spcPts val="0"/>
                        </a:spcAft>
                      </a:pPr>
                      <a:r>
                        <a:rPr lang="en-US" sz="1600" b="1" dirty="0">
                          <a:effectLst/>
                        </a:rPr>
                        <a:t>Time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0000"/>
                        </a:lnSpc>
                        <a:spcBef>
                          <a:spcPts val="0"/>
                        </a:spcBef>
                        <a:spcAft>
                          <a:spcPts val="0"/>
                        </a:spcAft>
                      </a:pPr>
                      <a:r>
                        <a:rPr lang="en-US" sz="1600" b="1" dirty="0">
                          <a:effectLst/>
                        </a:rPr>
                        <a:t>Rules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4234696"/>
                  </a:ext>
                </a:extLst>
              </a:tr>
              <a:tr h="549877">
                <a:tc>
                  <a:txBody>
                    <a:bodyPr/>
                    <a:lstStyle/>
                    <a:p>
                      <a:pPr marL="0" marR="0">
                        <a:lnSpc>
                          <a:spcPct val="100000"/>
                        </a:lnSpc>
                        <a:spcBef>
                          <a:spcPts val="0"/>
                        </a:spcBef>
                        <a:spcAft>
                          <a:spcPts val="0"/>
                        </a:spcAft>
                      </a:pPr>
                      <a:r>
                        <a:rPr lang="en-US" sz="1600" dirty="0">
                          <a:effectLst/>
                        </a:rPr>
                        <a:t>ELA CAT*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600" dirty="0">
                          <a:effectLst/>
                          <a:highlight>
                            <a:srgbClr val="FFE363"/>
                          </a:highlight>
                        </a:rPr>
                        <a:t>20-22 questions</a:t>
                      </a:r>
                      <a:endParaRPr lang="en-US" sz="1600" dirty="0">
                        <a:effectLst/>
                        <a:highlight>
                          <a:srgbClr val="FFE363"/>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nSpc>
                          <a:spcPct val="100000"/>
                        </a:lnSpc>
                        <a:spcBef>
                          <a:spcPts val="0"/>
                        </a:spcBef>
                        <a:spcAft>
                          <a:spcPts val="0"/>
                        </a:spcAft>
                      </a:pPr>
                      <a:r>
                        <a:rPr lang="en-US" sz="1600" dirty="0">
                          <a:effectLst/>
                          <a:highlight>
                            <a:srgbClr val="FFE363"/>
                          </a:highlight>
                        </a:rPr>
                        <a:t>45 min</a:t>
                      </a:r>
                      <a:endParaRPr lang="en-US" sz="1600" dirty="0">
                        <a:effectLst/>
                        <a:highlight>
                          <a:srgbClr val="FFE363"/>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0000"/>
                        </a:lnSpc>
                        <a:spcBef>
                          <a:spcPts val="0"/>
                        </a:spcBef>
                        <a:spcAft>
                          <a:spcPts val="0"/>
                        </a:spcAft>
                      </a:pPr>
                      <a:r>
                        <a:rPr lang="en-US" sz="1600" dirty="0">
                          <a:effectLst/>
                        </a:rPr>
                        <a:t>Can be completed across multiple testing days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5632336"/>
                  </a:ext>
                </a:extLst>
              </a:tr>
              <a:tr h="1516365">
                <a:tc>
                  <a:txBody>
                    <a:bodyPr/>
                    <a:lstStyle/>
                    <a:p>
                      <a:pPr marL="0" marR="0">
                        <a:lnSpc>
                          <a:spcPct val="100000"/>
                        </a:lnSpc>
                        <a:spcBef>
                          <a:spcPts val="0"/>
                        </a:spcBef>
                        <a:spcAft>
                          <a:spcPts val="0"/>
                        </a:spcAft>
                      </a:pPr>
                      <a:r>
                        <a:rPr lang="en-US" sz="1600" dirty="0">
                          <a:effectLst/>
                        </a:rPr>
                        <a:t>ELA PT (fixed form)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600" dirty="0">
                          <a:effectLst/>
                        </a:rPr>
                        <a:t>Two parts; same pieces of source material (passages) presented in both parts</a:t>
                      </a:r>
                    </a:p>
                    <a:p>
                      <a:pPr marL="0" marR="0">
                        <a:lnSpc>
                          <a:spcPct val="100000"/>
                        </a:lnSpc>
                        <a:spcBef>
                          <a:spcPts val="0"/>
                        </a:spcBef>
                        <a:spcAft>
                          <a:spcPts val="0"/>
                        </a:spcAft>
                      </a:pPr>
                      <a:r>
                        <a:rPr lang="en-US" sz="1600" dirty="0">
                          <a:effectLst/>
                        </a:rPr>
                        <a:t>&gt; Part 1 – 1 question</a:t>
                      </a:r>
                    </a:p>
                    <a:p>
                      <a:pPr marL="0" marR="0">
                        <a:lnSpc>
                          <a:spcPct val="100000"/>
                        </a:lnSpc>
                        <a:spcBef>
                          <a:spcPts val="0"/>
                        </a:spcBef>
                        <a:spcAft>
                          <a:spcPts val="0"/>
                        </a:spcAft>
                      </a:pPr>
                      <a:r>
                        <a:rPr lang="en-US" sz="1600" dirty="0">
                          <a:effectLst/>
                        </a:rPr>
                        <a:t>&gt; Part 2 – 1 extended written response item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nSpc>
                          <a:spcPct val="100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 hours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0000"/>
                        </a:lnSpc>
                        <a:spcBef>
                          <a:spcPts val="0"/>
                        </a:spcBef>
                        <a:spcAft>
                          <a:spcPts val="0"/>
                        </a:spcAft>
                      </a:pPr>
                      <a:r>
                        <a:rPr lang="en-US" sz="1600" b="1" dirty="0">
                          <a:effectLst/>
                        </a:rPr>
                        <a:t>Each part (reading, writing) </a:t>
                      </a:r>
                      <a:r>
                        <a:rPr lang="en-US" sz="1600" dirty="0">
                          <a:effectLst/>
                        </a:rPr>
                        <a:t>must be completed on a single day; </a:t>
                      </a:r>
                      <a:r>
                        <a:rPr lang="en-US" sz="1600" dirty="0">
                          <a:solidFill>
                            <a:srgbClr val="A50021"/>
                          </a:solidFill>
                          <a:effectLst/>
                        </a:rPr>
                        <a:t>no unsupervised breaks</a:t>
                      </a:r>
                      <a:endParaRPr lang="en-US" sz="1600" dirty="0">
                        <a:solidFill>
                          <a:srgbClr val="A5002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2744006"/>
                  </a:ext>
                </a:extLst>
              </a:tr>
              <a:tr h="586325">
                <a:tc>
                  <a:txBody>
                    <a:bodyPr/>
                    <a:lstStyle/>
                    <a:p>
                      <a:pPr marL="0" marR="0">
                        <a:lnSpc>
                          <a:spcPct val="100000"/>
                        </a:lnSpc>
                        <a:spcBef>
                          <a:spcPts val="0"/>
                        </a:spcBef>
                        <a:spcAft>
                          <a:spcPts val="0"/>
                        </a:spcAft>
                      </a:pPr>
                      <a:r>
                        <a:rPr lang="en-US" sz="1600" dirty="0">
                          <a:effectLst/>
                        </a:rPr>
                        <a:t>Math CAT*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600" dirty="0">
                          <a:effectLst/>
                          <a:highlight>
                            <a:srgbClr val="FFE363"/>
                          </a:highlight>
                        </a:rPr>
                        <a:t>16-17 questions</a:t>
                      </a:r>
                      <a:endParaRPr lang="en-US" sz="1600" dirty="0">
                        <a:effectLst/>
                        <a:highlight>
                          <a:srgbClr val="FFE363"/>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nSpc>
                          <a:spcPct val="100000"/>
                        </a:lnSpc>
                        <a:spcBef>
                          <a:spcPts val="0"/>
                        </a:spcBef>
                        <a:spcAft>
                          <a:spcPts val="0"/>
                        </a:spcAft>
                      </a:pPr>
                      <a:r>
                        <a:rPr lang="en-US" sz="1600" dirty="0">
                          <a:effectLst/>
                          <a:highlight>
                            <a:srgbClr val="FFE363"/>
                          </a:highlight>
                        </a:rPr>
                        <a:t>45-60 min</a:t>
                      </a:r>
                      <a:endParaRPr lang="en-US" sz="1600" dirty="0">
                        <a:effectLst/>
                        <a:highlight>
                          <a:srgbClr val="FFE363"/>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0000"/>
                        </a:lnSpc>
                        <a:spcBef>
                          <a:spcPts val="0"/>
                        </a:spcBef>
                        <a:spcAft>
                          <a:spcPts val="0"/>
                        </a:spcAft>
                      </a:pPr>
                      <a:r>
                        <a:rPr lang="en-US" sz="1600" dirty="0">
                          <a:effectLst/>
                        </a:rPr>
                        <a:t>Can be completed across multiple testing days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4596192"/>
                  </a:ext>
                </a:extLst>
              </a:tr>
              <a:tr h="651667">
                <a:tc>
                  <a:txBody>
                    <a:bodyPr/>
                    <a:lstStyle/>
                    <a:p>
                      <a:pPr marL="0" marR="0">
                        <a:lnSpc>
                          <a:spcPct val="100000"/>
                        </a:lnSpc>
                        <a:spcBef>
                          <a:spcPts val="0"/>
                        </a:spcBef>
                        <a:spcAft>
                          <a:spcPts val="0"/>
                        </a:spcAft>
                      </a:pPr>
                      <a:r>
                        <a:rPr lang="en-US" sz="1600" dirty="0">
                          <a:effectLst/>
                        </a:rPr>
                        <a:t>Math PT (fixed form)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600" dirty="0">
                          <a:effectLst/>
                        </a:rPr>
                        <a:t>One part with 4-6 items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nSpc>
                          <a:spcPct val="100000"/>
                        </a:lnSpc>
                        <a:spcBef>
                          <a:spcPts val="0"/>
                        </a:spcBef>
                        <a:spcAft>
                          <a:spcPts val="0"/>
                        </a:spcAft>
                      </a:pPr>
                      <a:r>
                        <a:rPr lang="en-US" sz="1600" dirty="0">
                          <a:solidFill>
                            <a:schemeClr val="tx1"/>
                          </a:solidFill>
                          <a:effectLst/>
                        </a:rPr>
                        <a:t>1 hour</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nSpc>
                          <a:spcPct val="100000"/>
                        </a:lnSpc>
                        <a:spcBef>
                          <a:spcPts val="0"/>
                        </a:spcBef>
                        <a:spcAft>
                          <a:spcPts val="0"/>
                        </a:spcAft>
                      </a:pPr>
                      <a:r>
                        <a:rPr lang="en-US" sz="1600" dirty="0">
                          <a:effectLst/>
                        </a:rPr>
                        <a:t>Must be completed on a single day; </a:t>
                      </a:r>
                      <a:r>
                        <a:rPr lang="en-US" sz="1600" dirty="0">
                          <a:solidFill>
                            <a:srgbClr val="A50021"/>
                          </a:solidFill>
                          <a:effectLst/>
                        </a:rPr>
                        <a:t>no unsupervised breaks</a:t>
                      </a:r>
                      <a:endParaRPr lang="en-US" sz="1600" dirty="0">
                        <a:solidFill>
                          <a:srgbClr val="A5002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7735058"/>
                  </a:ext>
                </a:extLst>
              </a:tr>
            </a:tbl>
          </a:graphicData>
        </a:graphic>
      </p:graphicFrame>
      <p:sp>
        <p:nvSpPr>
          <p:cNvPr id="9" name="TextBox 8">
            <a:extLst>
              <a:ext uri="{FF2B5EF4-FFF2-40B4-BE49-F238E27FC236}">
                <a16:creationId xmlns:a16="http://schemas.microsoft.com/office/drawing/2014/main" id="{7E708CE4-232E-8879-59C2-7642E473E5EA}"/>
              </a:ext>
            </a:extLst>
          </p:cNvPr>
          <p:cNvSpPr txBox="1"/>
          <p:nvPr/>
        </p:nvSpPr>
        <p:spPr>
          <a:xfrm>
            <a:off x="4410635" y="514098"/>
            <a:ext cx="7117790" cy="646331"/>
          </a:xfrm>
          <a:prstGeom prst="rect">
            <a:avLst/>
          </a:prstGeom>
          <a:noFill/>
        </p:spPr>
        <p:txBody>
          <a:bodyPr wrap="square">
            <a:spAutoFit/>
          </a:bodyPr>
          <a:lstStyle/>
          <a:p>
            <a:pPr algn="ctr"/>
            <a:r>
              <a:rPr lang="en-US" dirty="0">
                <a:solidFill>
                  <a:schemeClr val="accent6">
                    <a:lumMod val="50000"/>
                  </a:schemeClr>
                </a:solidFill>
              </a:rPr>
              <a:t>Smarter Balanced Summative – Estimated Testing Times </a:t>
            </a:r>
          </a:p>
          <a:p>
            <a:pPr algn="ctr"/>
            <a:r>
              <a:rPr lang="en-US" dirty="0">
                <a:solidFill>
                  <a:schemeClr val="accent6">
                    <a:lumMod val="50000"/>
                  </a:schemeClr>
                </a:solidFill>
              </a:rPr>
              <a:t>(for planning purposes)</a:t>
            </a:r>
          </a:p>
        </p:txBody>
      </p:sp>
      <p:pic>
        <p:nvPicPr>
          <p:cNvPr id="10" name="Picture 4" descr="One O&amp;#39;clock Blue Clock transparent PNG - StickPNG">
            <a:extLst>
              <a:ext uri="{FF2B5EF4-FFF2-40B4-BE49-F238E27FC236}">
                <a16:creationId xmlns:a16="http://schemas.microsoft.com/office/drawing/2014/main" id="{4D815E9D-0871-4043-144F-16872DF8780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7175" y="883430"/>
            <a:ext cx="976313" cy="9763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52547C3-EF60-41CB-5AE9-621652EE1DF3}"/>
              </a:ext>
            </a:extLst>
          </p:cNvPr>
          <p:cNvSpPr txBox="1"/>
          <p:nvPr/>
        </p:nvSpPr>
        <p:spPr>
          <a:xfrm>
            <a:off x="663575" y="5391148"/>
            <a:ext cx="3375026" cy="707886"/>
          </a:xfrm>
          <a:prstGeom prst="rect">
            <a:avLst/>
          </a:prstGeom>
          <a:noFill/>
        </p:spPr>
        <p:txBody>
          <a:bodyPr wrap="square">
            <a:spAutoFit/>
          </a:bodyPr>
          <a:lstStyle/>
          <a:p>
            <a:r>
              <a:rPr lang="en-US" sz="2000" b="1" dirty="0">
                <a:solidFill>
                  <a:srgbClr val="FFFF00"/>
                </a:solidFill>
                <a:effectLst/>
              </a:rPr>
              <a:t>CAT=Computer </a:t>
            </a:r>
            <a:r>
              <a:rPr lang="en-US" sz="2000" b="1" dirty="0">
                <a:solidFill>
                  <a:srgbClr val="FFFF00"/>
                </a:solidFill>
              </a:rPr>
              <a:t>Adaptive Test</a:t>
            </a:r>
          </a:p>
          <a:p>
            <a:r>
              <a:rPr lang="en-US" sz="2000" b="1" dirty="0">
                <a:solidFill>
                  <a:srgbClr val="FFFF00"/>
                </a:solidFill>
                <a:effectLst/>
              </a:rPr>
              <a:t>PT=Performance Task</a:t>
            </a:r>
            <a:endParaRPr lang="en-US" sz="2000" b="1" dirty="0">
              <a:solidFill>
                <a:srgbClr val="FFFF00"/>
              </a:solidFill>
            </a:endParaRPr>
          </a:p>
        </p:txBody>
      </p:sp>
    </p:spTree>
    <p:extLst>
      <p:ext uri="{BB962C8B-B14F-4D97-AF65-F5344CB8AC3E}">
        <p14:creationId xmlns:p14="http://schemas.microsoft.com/office/powerpoint/2010/main" val="10721858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Navigation: ELA and Mathematics CAT Sessions (Adaptive)</a:t>
            </a:r>
          </a:p>
        </p:txBody>
      </p:sp>
      <p:sp>
        <p:nvSpPr>
          <p:cNvPr id="10" name="TextBox 9">
            <a:extLst>
              <a:ext uri="{FF2B5EF4-FFF2-40B4-BE49-F238E27FC236}">
                <a16:creationId xmlns:a16="http://schemas.microsoft.com/office/drawing/2014/main" id="{B4386D69-2D6A-2FCD-1867-3054BB4AED84}"/>
              </a:ext>
            </a:extLst>
          </p:cNvPr>
          <p:cNvSpPr txBox="1"/>
          <p:nvPr/>
        </p:nvSpPr>
        <p:spPr>
          <a:xfrm>
            <a:off x="838199" y="1402789"/>
            <a:ext cx="10744201" cy="1367747"/>
          </a:xfrm>
          <a:prstGeom prst="rect">
            <a:avLst/>
          </a:prstGeom>
          <a:noFill/>
        </p:spPr>
        <p:txBody>
          <a:bodyPr wrap="square">
            <a:spAutoFit/>
          </a:bodyPr>
          <a:lstStyle/>
          <a:p>
            <a:pPr marL="342900" indent="-342900">
              <a:lnSpc>
                <a:spcPct val="110000"/>
              </a:lnSpc>
              <a:spcBef>
                <a:spcPts val="0"/>
              </a:spcBef>
              <a:spcAft>
                <a:spcPts val="600"/>
              </a:spcAft>
              <a:buFont typeface="Courier New" panose="02070309020205020404" pitchFamily="49" charset="0"/>
              <a:buChar char="o"/>
            </a:pPr>
            <a:r>
              <a:rPr lang="en-US" sz="2400" dirty="0"/>
              <a:t>Students cannot skip test questions. A question must be answered before advancing to the next item.</a:t>
            </a:r>
          </a:p>
          <a:p>
            <a:pPr marL="342900" indent="-342900">
              <a:lnSpc>
                <a:spcPct val="110000"/>
              </a:lnSpc>
              <a:spcBef>
                <a:spcPts val="0"/>
              </a:spcBef>
              <a:spcAft>
                <a:spcPts val="600"/>
              </a:spcAft>
              <a:buFont typeface="Courier New" panose="02070309020205020404" pitchFamily="49" charset="0"/>
              <a:buChar char="o"/>
            </a:pPr>
            <a:r>
              <a:rPr lang="en-US" sz="2400" dirty="0"/>
              <a:t>After advancing, students cannot return to a previous test question or passage set. </a:t>
            </a:r>
          </a:p>
        </p:txBody>
      </p:sp>
      <p:sp>
        <p:nvSpPr>
          <p:cNvPr id="21" name="TextBox 20">
            <a:extLst>
              <a:ext uri="{FF2B5EF4-FFF2-40B4-BE49-F238E27FC236}">
                <a16:creationId xmlns:a16="http://schemas.microsoft.com/office/drawing/2014/main" id="{8A452B7A-FD9E-B3C7-C7F6-EF8BEB1A5542}"/>
              </a:ext>
            </a:extLst>
          </p:cNvPr>
          <p:cNvSpPr txBox="1"/>
          <p:nvPr/>
        </p:nvSpPr>
        <p:spPr>
          <a:xfrm>
            <a:off x="647700" y="3108910"/>
            <a:ext cx="5381628" cy="2446824"/>
          </a:xfrm>
          <a:prstGeom prst="rect">
            <a:avLst/>
          </a:prstGeom>
          <a:solidFill>
            <a:schemeClr val="bg1">
              <a:lumMod val="95000"/>
            </a:schemeClr>
          </a:solidFill>
          <a:ln>
            <a:solidFill>
              <a:schemeClr val="accent1">
                <a:shade val="50000"/>
              </a:schemeClr>
            </a:solidFill>
          </a:ln>
        </p:spPr>
        <p:txBody>
          <a:bodyPr wrap="square" rtlCol="0">
            <a:spAutoFit/>
          </a:bodyPr>
          <a:lstStyle/>
          <a:p>
            <a:pPr>
              <a:spcBef>
                <a:spcPts val="0"/>
              </a:spcBef>
              <a:spcAft>
                <a:spcPts val="600"/>
              </a:spcAft>
            </a:pPr>
            <a:r>
              <a:rPr lang="en-US" sz="1900" b="1" dirty="0">
                <a:solidFill>
                  <a:schemeClr val="tx1"/>
                </a:solidFill>
              </a:rPr>
              <a:t>Moving to the next question </a:t>
            </a:r>
            <a:r>
              <a:rPr lang="en-US" sz="1900" dirty="0">
                <a:solidFill>
                  <a:schemeClr val="tx1"/>
                </a:solidFill>
              </a:rPr>
              <a:t>– CAT/Adaptive</a:t>
            </a:r>
          </a:p>
          <a:p>
            <a:pPr marL="342900" indent="-342900">
              <a:spcBef>
                <a:spcPts val="0"/>
              </a:spcBef>
              <a:spcAft>
                <a:spcPts val="600"/>
              </a:spcAft>
              <a:buFont typeface="+mj-lt"/>
              <a:buAutoNum type="arabicPeriod"/>
            </a:pPr>
            <a:r>
              <a:rPr lang="en-US" sz="1900" dirty="0">
                <a:solidFill>
                  <a:schemeClr val="tx1"/>
                </a:solidFill>
              </a:rPr>
              <a:t>Student responds to question and clicks “Next”</a:t>
            </a:r>
          </a:p>
          <a:p>
            <a:pPr marL="342900" indent="-342900">
              <a:spcBef>
                <a:spcPts val="0"/>
              </a:spcBef>
              <a:spcAft>
                <a:spcPts val="600"/>
              </a:spcAft>
              <a:buFont typeface="+mj-lt"/>
              <a:buAutoNum type="arabicPeriod"/>
            </a:pPr>
            <a:r>
              <a:rPr lang="en-US" sz="1900" dirty="0">
                <a:solidFill>
                  <a:schemeClr val="tx1"/>
                </a:solidFill>
              </a:rPr>
              <a:t>Pop-up message warns, “you cannot go back”</a:t>
            </a:r>
          </a:p>
          <a:p>
            <a:pPr marL="342900" indent="-342900">
              <a:spcBef>
                <a:spcPts val="0"/>
              </a:spcBef>
              <a:spcAft>
                <a:spcPts val="600"/>
              </a:spcAft>
              <a:buFont typeface="+mj-lt"/>
              <a:buAutoNum type="arabicPeriod"/>
            </a:pPr>
            <a:r>
              <a:rPr lang="en-US" sz="1900" dirty="0">
                <a:solidFill>
                  <a:schemeClr val="tx1"/>
                </a:solidFill>
              </a:rPr>
              <a:t>Pop-up will appear after every question or question set.</a:t>
            </a:r>
          </a:p>
          <a:p>
            <a:pPr marL="342900" indent="-342900">
              <a:spcBef>
                <a:spcPts val="0"/>
              </a:spcBef>
              <a:spcAft>
                <a:spcPts val="600"/>
              </a:spcAft>
              <a:buFont typeface="+mj-lt"/>
              <a:buAutoNum type="arabicPeriod"/>
            </a:pPr>
            <a:r>
              <a:rPr lang="en-US" sz="1900" b="1" dirty="0">
                <a:solidFill>
                  <a:srgbClr val="DF6613"/>
                </a:solidFill>
              </a:rPr>
              <a:t>TIP: </a:t>
            </a:r>
            <a:r>
              <a:rPr lang="en-US" sz="1900" dirty="0">
                <a:solidFill>
                  <a:schemeClr val="tx1"/>
                </a:solidFill>
              </a:rPr>
              <a:t>Check box “Do not show…” to disable pop-up on subsequent questions.</a:t>
            </a:r>
          </a:p>
        </p:txBody>
      </p:sp>
      <p:pic>
        <p:nvPicPr>
          <p:cNvPr id="3" name="Picture 2">
            <a:extLst>
              <a:ext uri="{FF2B5EF4-FFF2-40B4-BE49-F238E27FC236}">
                <a16:creationId xmlns:a16="http://schemas.microsoft.com/office/drawing/2014/main" id="{63E5AEA1-9D82-1E54-B70F-F1FA8D6764D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39336" y="393068"/>
            <a:ext cx="843064" cy="843064"/>
          </a:xfrm>
          <a:prstGeom prst="rect">
            <a:avLst/>
          </a:prstGeom>
          <a:effectLst>
            <a:glow rad="101600">
              <a:schemeClr val="accent3">
                <a:satMod val="175000"/>
                <a:alpha val="40000"/>
              </a:schemeClr>
            </a:glow>
          </a:effectLst>
        </p:spPr>
      </p:pic>
      <p:pic>
        <p:nvPicPr>
          <p:cNvPr id="5" name="Picture 4">
            <a:extLst>
              <a:ext uri="{FF2B5EF4-FFF2-40B4-BE49-F238E27FC236}">
                <a16:creationId xmlns:a16="http://schemas.microsoft.com/office/drawing/2014/main" id="{4B7DBBF8-E9F7-4CFF-EB36-C7F6176412C1}"/>
              </a:ext>
            </a:extLst>
          </p:cNvPr>
          <p:cNvPicPr>
            <a:picLocks noChangeAspect="1"/>
          </p:cNvPicPr>
          <p:nvPr/>
        </p:nvPicPr>
        <p:blipFill>
          <a:blip r:embed="rId4"/>
          <a:stretch>
            <a:fillRect/>
          </a:stretch>
        </p:blipFill>
        <p:spPr>
          <a:xfrm>
            <a:off x="6643684" y="2858442"/>
            <a:ext cx="4595819" cy="3223042"/>
          </a:xfrm>
          <a:prstGeom prst="rect">
            <a:avLst/>
          </a:prstGeom>
        </p:spPr>
      </p:pic>
      <p:sp>
        <p:nvSpPr>
          <p:cNvPr id="6" name="Arrow: Right 5">
            <a:extLst>
              <a:ext uri="{FF2B5EF4-FFF2-40B4-BE49-F238E27FC236}">
                <a16:creationId xmlns:a16="http://schemas.microsoft.com/office/drawing/2014/main" id="{F1973856-96B9-2A22-528A-47B66D281C4E}"/>
              </a:ext>
            </a:extLst>
          </p:cNvPr>
          <p:cNvSpPr/>
          <p:nvPr/>
        </p:nvSpPr>
        <p:spPr>
          <a:xfrm>
            <a:off x="5857875" y="3861702"/>
            <a:ext cx="942975" cy="88453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64191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C16009A-806C-3C9C-9015-65FEB8F5A594}"/>
              </a:ext>
            </a:extLst>
          </p:cNvPr>
          <p:cNvSpPr>
            <a:spLocks noGrp="1"/>
          </p:cNvSpPr>
          <p:nvPr>
            <p:ph type="title"/>
          </p:nvPr>
        </p:nvSpPr>
        <p:spPr/>
        <p:txBody>
          <a:bodyPr/>
          <a:lstStyle/>
          <a:p>
            <a:r>
              <a:rPr lang="en-US" dirty="0"/>
              <a:t>Finishing the CAT (Computer Adaptive Test – ELA, Math)</a:t>
            </a:r>
          </a:p>
        </p:txBody>
      </p:sp>
      <p:sp>
        <p:nvSpPr>
          <p:cNvPr id="10" name="Content Placeholder 9">
            <a:extLst>
              <a:ext uri="{FF2B5EF4-FFF2-40B4-BE49-F238E27FC236}">
                <a16:creationId xmlns:a16="http://schemas.microsoft.com/office/drawing/2014/main" id="{4E8963B6-6E49-0B75-02FA-5BE5FFA449F9}"/>
              </a:ext>
            </a:extLst>
          </p:cNvPr>
          <p:cNvSpPr>
            <a:spLocks noGrp="1"/>
          </p:cNvSpPr>
          <p:nvPr>
            <p:ph idx="1"/>
          </p:nvPr>
        </p:nvSpPr>
        <p:spPr>
          <a:xfrm>
            <a:off x="838200" y="1494969"/>
            <a:ext cx="10457211" cy="779121"/>
          </a:xfrm>
        </p:spPr>
        <p:txBody>
          <a:bodyPr/>
          <a:lstStyle/>
          <a:p>
            <a:pPr marL="0" indent="0">
              <a:buNone/>
            </a:pPr>
            <a:r>
              <a:rPr lang="en-US" sz="2400" dirty="0"/>
              <a:t>After completing the last question, the CAT will automatically end, and the student cannot re-enter the test.</a:t>
            </a:r>
          </a:p>
          <a:p>
            <a:endParaRPr lang="en-US" dirty="0"/>
          </a:p>
        </p:txBody>
      </p:sp>
      <p:sp>
        <p:nvSpPr>
          <p:cNvPr id="15" name="Content Placeholder 9">
            <a:extLst>
              <a:ext uri="{FF2B5EF4-FFF2-40B4-BE49-F238E27FC236}">
                <a16:creationId xmlns:a16="http://schemas.microsoft.com/office/drawing/2014/main" id="{B3861A9E-6D43-0A7A-6B6B-DFC60BC1B912}"/>
              </a:ext>
            </a:extLst>
          </p:cNvPr>
          <p:cNvSpPr txBox="1">
            <a:spLocks/>
          </p:cNvSpPr>
          <p:nvPr/>
        </p:nvSpPr>
        <p:spPr bwMode="auto">
          <a:xfrm>
            <a:off x="815975" y="5169460"/>
            <a:ext cx="10744200" cy="100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00000"/>
              </a:lnSpc>
              <a:spcBef>
                <a:spcPts val="1200"/>
              </a:spcBef>
              <a:spcAft>
                <a:spcPts val="1200"/>
              </a:spcAft>
              <a:buClrTx/>
              <a:buFont typeface="Courier New"/>
              <a:buChar char="o"/>
              <a:defRPr sz="2400" b="0" i="0" kern="1200">
                <a:solidFill>
                  <a:schemeClr val="tx1"/>
                </a:solidFill>
                <a:latin typeface="Calibri" panose="020F0502020204030204" pitchFamily="34" charset="0"/>
                <a:ea typeface="+mn-ea"/>
                <a:cs typeface="+mn-cs"/>
              </a:defRPr>
            </a:lvl1pPr>
            <a:lvl2pPr marL="685800" indent="-336550" algn="l" rtl="0" eaLnBrk="1" fontAlgn="base" hangingPunct="1">
              <a:lnSpc>
                <a:spcPct val="100000"/>
              </a:lnSpc>
              <a:spcBef>
                <a:spcPts val="600"/>
              </a:spcBef>
              <a:spcAft>
                <a:spcPts val="600"/>
              </a:spcAft>
              <a:buClrTx/>
              <a:buFont typeface="Courier New"/>
              <a:buChar char="o"/>
              <a:defRPr sz="2000" b="0" i="0" kern="1200">
                <a:solidFill>
                  <a:schemeClr val="tx1"/>
                </a:solidFill>
                <a:latin typeface="Calibri" panose="020F0502020204030204" pitchFamily="34" charset="0"/>
                <a:ea typeface="+mn-ea"/>
                <a:cs typeface="+mn-cs"/>
              </a:defRPr>
            </a:lvl2pPr>
            <a:lvl3pPr marL="1035050" indent="-349250" algn="l" rtl="0" eaLnBrk="1" fontAlgn="base" hangingPunct="1">
              <a:lnSpc>
                <a:spcPct val="100000"/>
              </a:lnSpc>
              <a:spcBef>
                <a:spcPts val="600"/>
              </a:spcBef>
              <a:spcAft>
                <a:spcPts val="600"/>
              </a:spcAft>
              <a:buClrTx/>
              <a:buFont typeface="Courier New"/>
              <a:buChar char="o"/>
              <a:defRPr b="0" i="0" kern="1200">
                <a:solidFill>
                  <a:schemeClr val="tx1"/>
                </a:solidFill>
                <a:latin typeface="Calibri" panose="020F0502020204030204" pitchFamily="34" charset="0"/>
                <a:ea typeface="+mn-ea"/>
                <a:cs typeface="+mn-cs"/>
              </a:defRPr>
            </a:lvl3pPr>
            <a:lvl4pPr marL="1371600" indent="-336550" algn="l" rtl="0" eaLnBrk="1" fontAlgn="base" hangingPunct="1">
              <a:lnSpc>
                <a:spcPct val="100000"/>
              </a:lnSpc>
              <a:spcBef>
                <a:spcPts val="600"/>
              </a:spcBef>
              <a:spcAft>
                <a:spcPts val="600"/>
              </a:spcAft>
              <a:buClrTx/>
              <a:buFont typeface="Courier New"/>
              <a:buChar char="o"/>
              <a:defRPr sz="1600" b="0" i="0" kern="1200">
                <a:solidFill>
                  <a:schemeClr val="tx1"/>
                </a:solidFill>
                <a:latin typeface="Calibri" panose="020F0502020204030204" pitchFamily="34" charset="0"/>
                <a:ea typeface="+mn-ea"/>
                <a:cs typeface="+mn-cs"/>
              </a:defRPr>
            </a:lvl4pPr>
            <a:lvl5pPr marL="1720850" indent="-349250" algn="l" rtl="0" eaLnBrk="1" fontAlgn="base" hangingPunct="1">
              <a:lnSpc>
                <a:spcPct val="100000"/>
              </a:lnSpc>
              <a:spcBef>
                <a:spcPts val="600"/>
              </a:spcBef>
              <a:spcAft>
                <a:spcPts val="600"/>
              </a:spcAft>
              <a:buClrTx/>
              <a:buFont typeface="Courier New"/>
              <a:buChar char="o"/>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i="1" dirty="0">
                <a:solidFill>
                  <a:schemeClr val="accent5">
                    <a:lumMod val="50000"/>
                  </a:schemeClr>
                </a:solidFill>
              </a:rPr>
              <a:t>TIP: A student may exit from the “congratulations” screen without realizing the test ended. If a student cannot log back into the CAT, the test is completed. Check with the STC who can verify test status in the DRC INSIGHT portal. </a:t>
            </a:r>
          </a:p>
        </p:txBody>
      </p:sp>
      <p:pic>
        <p:nvPicPr>
          <p:cNvPr id="2" name="Picture 1">
            <a:extLst>
              <a:ext uri="{FF2B5EF4-FFF2-40B4-BE49-F238E27FC236}">
                <a16:creationId xmlns:a16="http://schemas.microsoft.com/office/drawing/2014/main" id="{7492AD53-0C04-45C0-CE55-CC08F99D10B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39336" y="393068"/>
            <a:ext cx="843064" cy="843064"/>
          </a:xfrm>
          <a:prstGeom prst="rect">
            <a:avLst/>
          </a:prstGeom>
          <a:effectLst>
            <a:glow rad="101600">
              <a:schemeClr val="accent3">
                <a:satMod val="175000"/>
                <a:alpha val="40000"/>
              </a:schemeClr>
            </a:glow>
          </a:effectLst>
        </p:spPr>
      </p:pic>
      <p:grpSp>
        <p:nvGrpSpPr>
          <p:cNvPr id="22" name="Group 21">
            <a:extLst>
              <a:ext uri="{FF2B5EF4-FFF2-40B4-BE49-F238E27FC236}">
                <a16:creationId xmlns:a16="http://schemas.microsoft.com/office/drawing/2014/main" id="{D56C3C96-82AC-3ACD-521B-4B37B63E1430}"/>
              </a:ext>
            </a:extLst>
          </p:cNvPr>
          <p:cNvGrpSpPr/>
          <p:nvPr/>
        </p:nvGrpSpPr>
        <p:grpSpPr>
          <a:xfrm>
            <a:off x="2167293" y="2487116"/>
            <a:ext cx="7313832" cy="2543175"/>
            <a:chOff x="1004887" y="2312391"/>
            <a:chExt cx="7313832" cy="2543175"/>
          </a:xfrm>
        </p:grpSpPr>
        <p:pic>
          <p:nvPicPr>
            <p:cNvPr id="4" name="Picture 3">
              <a:extLst>
                <a:ext uri="{FF2B5EF4-FFF2-40B4-BE49-F238E27FC236}">
                  <a16:creationId xmlns:a16="http://schemas.microsoft.com/office/drawing/2014/main" id="{58D2375F-8E80-84D1-914C-57F72579473E}"/>
                </a:ext>
              </a:extLst>
            </p:cNvPr>
            <p:cNvPicPr>
              <a:picLocks noChangeAspect="1"/>
            </p:cNvPicPr>
            <p:nvPr/>
          </p:nvPicPr>
          <p:blipFill>
            <a:blip r:embed="rId4"/>
            <a:stretch>
              <a:fillRect/>
            </a:stretch>
          </p:blipFill>
          <p:spPr>
            <a:xfrm>
              <a:off x="1004887" y="2312391"/>
              <a:ext cx="3476625" cy="2543175"/>
            </a:xfrm>
            <a:prstGeom prst="rect">
              <a:avLst/>
            </a:prstGeom>
          </p:spPr>
        </p:pic>
        <p:pic>
          <p:nvPicPr>
            <p:cNvPr id="16" name="Picture 15">
              <a:extLst>
                <a:ext uri="{FF2B5EF4-FFF2-40B4-BE49-F238E27FC236}">
                  <a16:creationId xmlns:a16="http://schemas.microsoft.com/office/drawing/2014/main" id="{90AF2A32-CB0A-44F6-854C-F77EA1189DDB}"/>
                </a:ext>
              </a:extLst>
            </p:cNvPr>
            <p:cNvPicPr>
              <a:picLocks noChangeAspect="1"/>
            </p:cNvPicPr>
            <p:nvPr/>
          </p:nvPicPr>
          <p:blipFill>
            <a:blip r:embed="rId5"/>
            <a:stretch>
              <a:fillRect/>
            </a:stretch>
          </p:blipFill>
          <p:spPr>
            <a:xfrm>
              <a:off x="4067628" y="3291242"/>
              <a:ext cx="4251091" cy="1267263"/>
            </a:xfrm>
            <a:prstGeom prst="rect">
              <a:avLst/>
            </a:prstGeom>
          </p:spPr>
        </p:pic>
        <p:cxnSp>
          <p:nvCxnSpPr>
            <p:cNvPr id="17" name="Straight Arrow Connector 16">
              <a:extLst>
                <a:ext uri="{FF2B5EF4-FFF2-40B4-BE49-F238E27FC236}">
                  <a16:creationId xmlns:a16="http://schemas.microsoft.com/office/drawing/2014/main" id="{A246D967-D498-09D2-215F-F4B80EA70EB4}"/>
                </a:ext>
              </a:extLst>
            </p:cNvPr>
            <p:cNvCxnSpPr>
              <a:cxnSpLocks/>
            </p:cNvCxnSpPr>
            <p:nvPr/>
          </p:nvCxnSpPr>
          <p:spPr>
            <a:xfrm>
              <a:off x="3468914" y="3583978"/>
              <a:ext cx="769257" cy="117165"/>
            </a:xfrm>
            <a:prstGeom prst="straightConnector1">
              <a:avLst/>
            </a:prstGeom>
            <a:ln w="508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78338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FF21D4F-0F03-040D-8C1B-D51E873BB5DF}"/>
              </a:ext>
            </a:extLst>
          </p:cNvPr>
          <p:cNvSpPr txBox="1">
            <a:spLocks/>
          </p:cNvSpPr>
          <p:nvPr/>
        </p:nvSpPr>
        <p:spPr bwMode="auto">
          <a:xfrm>
            <a:off x="663575" y="1138849"/>
            <a:ext cx="3375026" cy="487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200" b="1" i="0" kern="1200">
                <a:solidFill>
                  <a:schemeClr val="bg1"/>
                </a:solidFill>
                <a:latin typeface="Calibri" panose="020F0502020204030204" pitchFamily="34" charset="0"/>
                <a:ea typeface="+mj-ea"/>
                <a:cs typeface="+mj-cs"/>
              </a:defRPr>
            </a:lvl1pPr>
            <a:lvl2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2pPr>
            <a:lvl3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3pPr>
            <a:lvl4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4pPr>
            <a:lvl5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5pPr>
            <a:lvl6pPr marL="4572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6pPr>
            <a:lvl7pPr marL="9144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7pPr>
            <a:lvl8pPr marL="13716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8pPr>
            <a:lvl9pPr marL="18288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9pPr>
          </a:lstStyle>
          <a:p>
            <a:pPr>
              <a:lnSpc>
                <a:spcPct val="100000"/>
              </a:lnSpc>
              <a:spcAft>
                <a:spcPts val="1800"/>
              </a:spcAft>
            </a:pPr>
            <a:r>
              <a:rPr lang="en-US" i="1" dirty="0"/>
              <a:t>Measurement Tools: Protractor</a:t>
            </a:r>
          </a:p>
        </p:txBody>
      </p:sp>
      <p:sp>
        <p:nvSpPr>
          <p:cNvPr id="10" name="Title 2">
            <a:extLst>
              <a:ext uri="{FF2B5EF4-FFF2-40B4-BE49-F238E27FC236}">
                <a16:creationId xmlns:a16="http://schemas.microsoft.com/office/drawing/2014/main" id="{D2813C3A-8DED-C4A4-EFF4-F32CF899B67A}"/>
              </a:ext>
            </a:extLst>
          </p:cNvPr>
          <p:cNvSpPr txBox="1">
            <a:spLocks/>
          </p:cNvSpPr>
          <p:nvPr/>
        </p:nvSpPr>
        <p:spPr bwMode="auto">
          <a:xfrm>
            <a:off x="4343140" y="203201"/>
            <a:ext cx="5293229"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3200" b="1" i="0" kern="1200">
                <a:solidFill>
                  <a:schemeClr val="bg1"/>
                </a:solidFill>
                <a:latin typeface="Calibri" panose="020F0502020204030204" pitchFamily="34" charset="0"/>
                <a:ea typeface="+mj-ea"/>
                <a:cs typeface="+mj-cs"/>
              </a:defRPr>
            </a:lvl1pPr>
            <a:lvl2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2pPr>
            <a:lvl3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3pPr>
            <a:lvl4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4pPr>
            <a:lvl5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5pPr>
            <a:lvl6pPr marL="4572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6pPr>
            <a:lvl7pPr marL="9144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7pPr>
            <a:lvl8pPr marL="13716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8pPr>
            <a:lvl9pPr marL="18288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9pPr>
          </a:lstStyle>
          <a:p>
            <a:r>
              <a:rPr lang="en-US" sz="2800" dirty="0">
                <a:solidFill>
                  <a:schemeClr val="tx1"/>
                </a:solidFill>
              </a:rPr>
              <a:t>Test Specific Tools for All Students</a:t>
            </a:r>
          </a:p>
        </p:txBody>
      </p:sp>
      <p:sp>
        <p:nvSpPr>
          <p:cNvPr id="23" name="Content Placeholder 5">
            <a:extLst>
              <a:ext uri="{FF2B5EF4-FFF2-40B4-BE49-F238E27FC236}">
                <a16:creationId xmlns:a16="http://schemas.microsoft.com/office/drawing/2014/main" id="{4F38A37E-F3F5-BDD5-70B8-FE4D9C7D649B}"/>
              </a:ext>
            </a:extLst>
          </p:cNvPr>
          <p:cNvSpPr txBox="1">
            <a:spLocks/>
          </p:cNvSpPr>
          <p:nvPr/>
        </p:nvSpPr>
        <p:spPr>
          <a:xfrm>
            <a:off x="663575" y="333231"/>
            <a:ext cx="4084272" cy="686489"/>
          </a:xfrm>
          <a:prstGeom prst="rect">
            <a:avLst/>
          </a:prstGeom>
        </p:spPr>
        <p:txBody>
          <a:bodyPr>
            <a:noAutofit/>
          </a:bodyPr>
          <a:lstStyle>
            <a:lvl1pPr algn="l" rtl="0" eaLnBrk="1" fontAlgn="base" hangingPunct="1">
              <a:lnSpc>
                <a:spcPct val="100000"/>
              </a:lnSpc>
              <a:spcBef>
                <a:spcPts val="1200"/>
              </a:spcBef>
              <a:spcAft>
                <a:spcPts val="1200"/>
              </a:spcAft>
              <a:buFont typeface="Arial" panose="020B0604020202020204" pitchFamily="34" charset="0"/>
              <a:defRPr sz="2400" b="0" i="0" kern="1200">
                <a:solidFill>
                  <a:schemeClr val="tx1"/>
                </a:solidFill>
                <a:latin typeface="Calibri" panose="020F0502020204030204" pitchFamily="34" charset="0"/>
                <a:ea typeface="+mn-ea"/>
                <a:cs typeface="+mn-cs"/>
              </a:defRPr>
            </a:lvl1pPr>
            <a:lvl2pPr marL="685800" indent="-228600" algn="l" rtl="0" eaLnBrk="1" fontAlgn="base" hangingPunct="1">
              <a:lnSpc>
                <a:spcPct val="100000"/>
              </a:lnSpc>
              <a:spcBef>
                <a:spcPts val="600"/>
              </a:spcBef>
              <a:spcAft>
                <a:spcPts val="600"/>
              </a:spcAft>
              <a:buClr>
                <a:schemeClr val="accent5"/>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2pPr>
            <a:lvl3pPr marL="1143000" indent="-228600" algn="l" rtl="0" eaLnBrk="1" fontAlgn="base" hangingPunct="1">
              <a:lnSpc>
                <a:spcPct val="100000"/>
              </a:lnSpc>
              <a:spcBef>
                <a:spcPts val="600"/>
              </a:spcBef>
              <a:spcAft>
                <a:spcPts val="600"/>
              </a:spcAft>
              <a:buClr>
                <a:schemeClr val="accent2"/>
              </a:buClr>
              <a:buFont typeface="Arial" panose="020B0604020202020204" pitchFamily="34" charset="0"/>
              <a:buChar char="•"/>
              <a:defRPr b="0" i="0" kern="1200">
                <a:solidFill>
                  <a:schemeClr val="tx1"/>
                </a:solidFill>
                <a:latin typeface="Calibri" panose="020F0502020204030204" pitchFamily="34" charset="0"/>
                <a:ea typeface="+mn-ea"/>
                <a:cs typeface="+mn-cs"/>
              </a:defRPr>
            </a:lvl3pPr>
            <a:lvl4pPr marL="16002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4pPr>
            <a:lvl5pPr marL="20574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3000" b="1" dirty="0">
                <a:solidFill>
                  <a:srgbClr val="14314C"/>
                </a:solidFill>
              </a:rPr>
              <a:t>MATH Grade 4</a:t>
            </a:r>
          </a:p>
        </p:txBody>
      </p:sp>
      <p:sp>
        <p:nvSpPr>
          <p:cNvPr id="19" name="Content Placeholder 5">
            <a:extLst>
              <a:ext uri="{FF2B5EF4-FFF2-40B4-BE49-F238E27FC236}">
                <a16:creationId xmlns:a16="http://schemas.microsoft.com/office/drawing/2014/main" id="{C86036B2-CD28-648D-77E2-0F182F5DB95A}"/>
              </a:ext>
            </a:extLst>
          </p:cNvPr>
          <p:cNvSpPr txBox="1">
            <a:spLocks/>
          </p:cNvSpPr>
          <p:nvPr/>
        </p:nvSpPr>
        <p:spPr>
          <a:xfrm>
            <a:off x="4529301" y="1301259"/>
            <a:ext cx="6830362" cy="2743203"/>
          </a:xfrm>
          <a:prstGeom prst="rect">
            <a:avLst/>
          </a:prstGeom>
        </p:spPr>
        <p:txBody>
          <a:bodyPr>
            <a:noAutofit/>
          </a:bodyPr>
          <a:lstStyle>
            <a:lvl1pPr algn="l" rtl="0" eaLnBrk="1" fontAlgn="base" hangingPunct="1">
              <a:lnSpc>
                <a:spcPct val="100000"/>
              </a:lnSpc>
              <a:spcBef>
                <a:spcPts val="1200"/>
              </a:spcBef>
              <a:spcAft>
                <a:spcPts val="1200"/>
              </a:spcAft>
              <a:buFont typeface="Arial" panose="020B0604020202020204" pitchFamily="34" charset="0"/>
              <a:defRPr sz="2400" b="0" i="0" kern="1200">
                <a:solidFill>
                  <a:schemeClr val="tx1"/>
                </a:solidFill>
                <a:latin typeface="Calibri" panose="020F0502020204030204" pitchFamily="34" charset="0"/>
                <a:ea typeface="+mn-ea"/>
                <a:cs typeface="+mn-cs"/>
              </a:defRPr>
            </a:lvl1pPr>
            <a:lvl2pPr marL="685800" indent="-228600" algn="l" rtl="0" eaLnBrk="1" fontAlgn="base" hangingPunct="1">
              <a:lnSpc>
                <a:spcPct val="100000"/>
              </a:lnSpc>
              <a:spcBef>
                <a:spcPts val="600"/>
              </a:spcBef>
              <a:spcAft>
                <a:spcPts val="600"/>
              </a:spcAft>
              <a:buClr>
                <a:schemeClr val="accent5"/>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2pPr>
            <a:lvl3pPr marL="1143000" indent="-228600" algn="l" rtl="0" eaLnBrk="1" fontAlgn="base" hangingPunct="1">
              <a:lnSpc>
                <a:spcPct val="100000"/>
              </a:lnSpc>
              <a:spcBef>
                <a:spcPts val="600"/>
              </a:spcBef>
              <a:spcAft>
                <a:spcPts val="600"/>
              </a:spcAft>
              <a:buClr>
                <a:schemeClr val="accent2"/>
              </a:buClr>
              <a:buFont typeface="Arial" panose="020B0604020202020204" pitchFamily="34" charset="0"/>
              <a:buChar char="•"/>
              <a:defRPr b="0" i="0" kern="1200">
                <a:solidFill>
                  <a:schemeClr val="tx1"/>
                </a:solidFill>
                <a:latin typeface="Calibri" panose="020F0502020204030204" pitchFamily="34" charset="0"/>
                <a:ea typeface="+mn-ea"/>
                <a:cs typeface="+mn-cs"/>
              </a:defRPr>
            </a:lvl3pPr>
            <a:lvl4pPr marL="16002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4pPr>
            <a:lvl5pPr marL="20574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5000"/>
              </a:lnSpc>
              <a:spcBef>
                <a:spcPts val="0"/>
              </a:spcBef>
              <a:spcAft>
                <a:spcPts val="600"/>
              </a:spcAft>
            </a:pPr>
            <a:r>
              <a:rPr lang="en-US" sz="2600" b="1" dirty="0">
                <a:solidFill>
                  <a:schemeClr val="accent5">
                    <a:lumMod val="50000"/>
                  </a:schemeClr>
                </a:solidFill>
              </a:rPr>
              <a:t>Grade 4 Math</a:t>
            </a:r>
          </a:p>
          <a:p>
            <a:pPr>
              <a:lnSpc>
                <a:spcPct val="105000"/>
              </a:lnSpc>
              <a:spcBef>
                <a:spcPts val="0"/>
              </a:spcBef>
              <a:spcAft>
                <a:spcPts val="600"/>
              </a:spcAft>
            </a:pPr>
            <a:r>
              <a:rPr lang="en-US" sz="2600" dirty="0"/>
              <a:t>Protractor tool for measuring angles.</a:t>
            </a:r>
          </a:p>
          <a:p>
            <a:pPr>
              <a:lnSpc>
                <a:spcPct val="105000"/>
              </a:lnSpc>
              <a:spcBef>
                <a:spcPts val="0"/>
              </a:spcBef>
              <a:spcAft>
                <a:spcPts val="600"/>
              </a:spcAft>
            </a:pPr>
            <a:endParaRPr lang="en-US" sz="600" dirty="0"/>
          </a:p>
          <a:p>
            <a:pPr>
              <a:lnSpc>
                <a:spcPct val="105000"/>
              </a:lnSpc>
              <a:spcBef>
                <a:spcPts val="0"/>
              </a:spcBef>
              <a:spcAft>
                <a:spcPts val="600"/>
              </a:spcAft>
            </a:pPr>
            <a:r>
              <a:rPr lang="en-US" sz="2600" dirty="0"/>
              <a:t>Available only with the specific items for which the Smarter Balanced Item Specifications indicate that the digital math tool would be appropriate.</a:t>
            </a:r>
          </a:p>
        </p:txBody>
      </p:sp>
      <p:pic>
        <p:nvPicPr>
          <p:cNvPr id="3" name="Picture 2">
            <a:extLst>
              <a:ext uri="{FF2B5EF4-FFF2-40B4-BE49-F238E27FC236}">
                <a16:creationId xmlns:a16="http://schemas.microsoft.com/office/drawing/2014/main" id="{85ED4127-84E5-CE71-9CC7-E8AC8AC7F078}"/>
              </a:ext>
            </a:extLst>
          </p:cNvPr>
          <p:cNvPicPr>
            <a:picLocks noChangeAspect="1"/>
          </p:cNvPicPr>
          <p:nvPr/>
        </p:nvPicPr>
        <p:blipFill>
          <a:blip r:embed="rId3"/>
          <a:stretch>
            <a:fillRect/>
          </a:stretch>
        </p:blipFill>
        <p:spPr>
          <a:xfrm>
            <a:off x="5086982" y="4044462"/>
            <a:ext cx="5715000" cy="2346960"/>
          </a:xfrm>
          <a:prstGeom prst="rect">
            <a:avLst/>
          </a:prstGeom>
        </p:spPr>
      </p:pic>
      <p:pic>
        <p:nvPicPr>
          <p:cNvPr id="4" name="Picture 3">
            <a:extLst>
              <a:ext uri="{FF2B5EF4-FFF2-40B4-BE49-F238E27FC236}">
                <a16:creationId xmlns:a16="http://schemas.microsoft.com/office/drawing/2014/main" id="{AAFDAC11-3DF9-584D-4598-0021CCC9A76E}"/>
              </a:ext>
            </a:extLst>
          </p:cNvPr>
          <p:cNvPicPr>
            <a:picLocks noChangeAspect="1"/>
          </p:cNvPicPr>
          <p:nvPr/>
        </p:nvPicPr>
        <p:blipFill>
          <a:blip r:embed="rId4"/>
          <a:stretch>
            <a:fillRect/>
          </a:stretch>
        </p:blipFill>
        <p:spPr>
          <a:xfrm>
            <a:off x="10147300" y="634509"/>
            <a:ext cx="1381125" cy="1333500"/>
          </a:xfrm>
          <a:prstGeom prst="rect">
            <a:avLst/>
          </a:prstGeom>
        </p:spPr>
      </p:pic>
      <p:sp>
        <p:nvSpPr>
          <p:cNvPr id="6" name="Rectangle: Rounded Corners 5">
            <a:extLst>
              <a:ext uri="{FF2B5EF4-FFF2-40B4-BE49-F238E27FC236}">
                <a16:creationId xmlns:a16="http://schemas.microsoft.com/office/drawing/2014/main" id="{819FDBFC-7598-EFDD-E2F4-EDA289DC13E9}"/>
              </a:ext>
            </a:extLst>
          </p:cNvPr>
          <p:cNvSpPr/>
          <p:nvPr/>
        </p:nvSpPr>
        <p:spPr>
          <a:xfrm>
            <a:off x="663575" y="4382220"/>
            <a:ext cx="2856002" cy="2142550"/>
          </a:xfrm>
          <a:prstGeom prst="roundRect">
            <a:avLst/>
          </a:prstGeom>
          <a:solidFill>
            <a:schemeClr val="accent6">
              <a:lumMod val="20000"/>
              <a:lumOff val="8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TIP: Access items that use a protractor tool in the Summative “Practice Tests” for Grade 4 Mathematics.</a:t>
            </a:r>
          </a:p>
        </p:txBody>
      </p:sp>
    </p:spTree>
    <p:extLst>
      <p:ext uri="{BB962C8B-B14F-4D97-AF65-F5344CB8AC3E}">
        <p14:creationId xmlns:p14="http://schemas.microsoft.com/office/powerpoint/2010/main" val="1327320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975" y="0"/>
            <a:ext cx="10515600" cy="1096963"/>
          </a:xfrm>
        </p:spPr>
        <p:txBody>
          <a:bodyPr>
            <a:normAutofit/>
          </a:bodyPr>
          <a:lstStyle/>
          <a:p>
            <a:r>
              <a:rPr lang="en-US" dirty="0"/>
              <a:t>Academic Achievement</a:t>
            </a:r>
            <a:br>
              <a:rPr lang="en-US" dirty="0"/>
            </a:br>
            <a:r>
              <a:rPr lang="en-US" dirty="0">
                <a:solidFill>
                  <a:schemeClr val="accent5">
                    <a:lumMod val="50000"/>
                  </a:schemeClr>
                </a:solidFill>
              </a:rPr>
              <a:t>--Nevada School Performance Framework (NSPF)</a:t>
            </a:r>
          </a:p>
        </p:txBody>
      </p:sp>
      <p:pic>
        <p:nvPicPr>
          <p:cNvPr id="4" name="Content Placeholder 3"/>
          <p:cNvPicPr>
            <a:picLocks noGrp="1" noChangeAspect="1"/>
          </p:cNvPicPr>
          <p:nvPr>
            <p:ph idx="1"/>
          </p:nvPr>
        </p:nvPicPr>
        <p:blipFill>
          <a:blip r:embed="rId3" cstate="print">
            <a:extLst>
              <a:ext uri="{BEBA8EAE-BF5A-486C-A8C5-ECC9F3942E4B}">
                <a14:imgProps xmlns:a14="http://schemas.microsoft.com/office/drawing/2010/main">
                  <a14:imgLayer r:embed="rId4">
                    <a14:imgEffect>
                      <a14:sharpenSoften amount="250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1165214" y="1364186"/>
            <a:ext cx="3310276" cy="3310276"/>
          </a:xfrm>
        </p:spPr>
      </p:pic>
      <p:sp>
        <p:nvSpPr>
          <p:cNvPr id="5" name="TextBox 4"/>
          <p:cNvSpPr txBox="1"/>
          <p:nvPr/>
        </p:nvSpPr>
        <p:spPr>
          <a:xfrm>
            <a:off x="5366919" y="1303974"/>
            <a:ext cx="5776001" cy="1569660"/>
          </a:xfrm>
          <a:prstGeom prst="rect">
            <a:avLst/>
          </a:prstGeom>
          <a:gradFill flip="none" rotWithShape="1">
            <a:gsLst>
              <a:gs pos="0">
                <a:schemeClr val="accent5">
                  <a:lumMod val="40000"/>
                  <a:lumOff val="60000"/>
                </a:schemeClr>
              </a:gs>
              <a:gs pos="31000">
                <a:schemeClr val="accent5">
                  <a:lumMod val="20000"/>
                  <a:lumOff val="80000"/>
                </a:schemeClr>
              </a:gs>
              <a:gs pos="76000">
                <a:srgbClr val="EFF5FB"/>
              </a:gs>
            </a:gsLst>
            <a:lin ang="5400000" scaled="1"/>
            <a:tileRect/>
          </a:gradFill>
          <a:ln>
            <a:solidFill>
              <a:schemeClr val="accent5">
                <a:lumMod val="50000"/>
              </a:schemeClr>
            </a:solidFill>
          </a:ln>
        </p:spPr>
        <p:txBody>
          <a:bodyPr wrap="square" rtlCol="0">
            <a:spAutoFit/>
          </a:bodyPr>
          <a:lstStyle/>
          <a:p>
            <a:r>
              <a:rPr lang="en-US" sz="2400" b="1" u="sng" dirty="0">
                <a:solidFill>
                  <a:srgbClr val="000000"/>
                </a:solidFill>
              </a:rPr>
              <a:t>Elementary Schools</a:t>
            </a:r>
          </a:p>
          <a:p>
            <a:pPr marL="342900" indent="-342900">
              <a:buFont typeface="Arial" panose="020B0604020202020204" pitchFamily="34" charset="0"/>
              <a:buChar char="•"/>
            </a:pPr>
            <a:r>
              <a:rPr lang="en-US" sz="2400" dirty="0">
                <a:solidFill>
                  <a:srgbClr val="000000"/>
                </a:solidFill>
              </a:rPr>
              <a:t>% Pooled Proficiency: </a:t>
            </a:r>
            <a:r>
              <a:rPr lang="en-US" sz="2400" b="1" dirty="0">
                <a:solidFill>
                  <a:srgbClr val="000000"/>
                </a:solidFill>
              </a:rPr>
              <a:t>ELA</a:t>
            </a:r>
            <a:r>
              <a:rPr lang="en-US" sz="2400" dirty="0">
                <a:solidFill>
                  <a:srgbClr val="000000"/>
                </a:solidFill>
              </a:rPr>
              <a:t>, </a:t>
            </a:r>
            <a:r>
              <a:rPr lang="en-US" sz="2400" b="1" dirty="0">
                <a:solidFill>
                  <a:srgbClr val="000000"/>
                </a:solidFill>
              </a:rPr>
              <a:t>Mathematics</a:t>
            </a:r>
            <a:r>
              <a:rPr lang="en-US" sz="2400" dirty="0">
                <a:solidFill>
                  <a:srgbClr val="000000"/>
                </a:solidFill>
              </a:rPr>
              <a:t> and </a:t>
            </a:r>
            <a:r>
              <a:rPr lang="en-US" sz="2400" b="1" dirty="0">
                <a:solidFill>
                  <a:srgbClr val="000000"/>
                </a:solidFill>
              </a:rPr>
              <a:t>Science</a:t>
            </a:r>
            <a:r>
              <a:rPr lang="en-US" sz="2400" dirty="0">
                <a:solidFill>
                  <a:srgbClr val="000000"/>
                </a:solidFill>
              </a:rPr>
              <a:t> (20 pts)</a:t>
            </a:r>
          </a:p>
          <a:p>
            <a:pPr marL="342900" indent="-342900">
              <a:buFont typeface="Arial" panose="020B0604020202020204" pitchFamily="34" charset="0"/>
              <a:buChar char="•"/>
            </a:pPr>
            <a:r>
              <a:rPr lang="en-US" sz="2400" dirty="0">
                <a:solidFill>
                  <a:srgbClr val="000000"/>
                </a:solidFill>
              </a:rPr>
              <a:t>% Grade 3 ELA Proficiency (5 pts)</a:t>
            </a:r>
          </a:p>
        </p:txBody>
      </p:sp>
      <p:sp>
        <p:nvSpPr>
          <p:cNvPr id="8" name="TextBox 7"/>
          <p:cNvSpPr txBox="1"/>
          <p:nvPr/>
        </p:nvSpPr>
        <p:spPr>
          <a:xfrm>
            <a:off x="5366920" y="3080428"/>
            <a:ext cx="5776000" cy="1200329"/>
          </a:xfrm>
          <a:prstGeom prst="rect">
            <a:avLst/>
          </a:prstGeom>
          <a:gradFill flip="none" rotWithShape="1">
            <a:gsLst>
              <a:gs pos="0">
                <a:schemeClr val="accent5">
                  <a:lumMod val="40000"/>
                  <a:lumOff val="60000"/>
                </a:schemeClr>
              </a:gs>
              <a:gs pos="31000">
                <a:schemeClr val="accent5">
                  <a:lumMod val="20000"/>
                  <a:lumOff val="80000"/>
                </a:schemeClr>
              </a:gs>
              <a:gs pos="76000">
                <a:srgbClr val="EFF5FB"/>
              </a:gs>
            </a:gsLst>
            <a:lin ang="5400000" scaled="1"/>
            <a:tileRect/>
          </a:gradFill>
          <a:ln>
            <a:solidFill>
              <a:schemeClr val="accent5">
                <a:lumMod val="50000"/>
              </a:schemeClr>
            </a:solidFill>
          </a:ln>
        </p:spPr>
        <p:txBody>
          <a:bodyPr wrap="square" rtlCol="0">
            <a:spAutoFit/>
          </a:bodyPr>
          <a:lstStyle/>
          <a:p>
            <a:r>
              <a:rPr lang="en-US" sz="2400" b="1" u="sng" dirty="0"/>
              <a:t>Middle Schools</a:t>
            </a:r>
          </a:p>
          <a:p>
            <a:pPr marL="342900" indent="-342900">
              <a:buFont typeface="Arial" panose="020B0604020202020204" pitchFamily="34" charset="0"/>
              <a:buChar char="•"/>
            </a:pPr>
            <a:r>
              <a:rPr lang="en-US" sz="2400" dirty="0"/>
              <a:t>% Pooled Proficiency: </a:t>
            </a:r>
            <a:r>
              <a:rPr lang="en-US" sz="2400" b="1" dirty="0"/>
              <a:t>ELA</a:t>
            </a:r>
            <a:r>
              <a:rPr lang="en-US" sz="2400" dirty="0"/>
              <a:t>, </a:t>
            </a:r>
            <a:r>
              <a:rPr lang="en-US" sz="2400" b="1" dirty="0"/>
              <a:t>Mathematics</a:t>
            </a:r>
            <a:r>
              <a:rPr lang="en-US" sz="2400" dirty="0"/>
              <a:t> and </a:t>
            </a:r>
            <a:r>
              <a:rPr lang="en-US" sz="2400" b="1" dirty="0"/>
              <a:t>Science</a:t>
            </a:r>
            <a:r>
              <a:rPr lang="en-US" sz="2400" dirty="0"/>
              <a:t> (25 pts)</a:t>
            </a:r>
          </a:p>
        </p:txBody>
      </p:sp>
      <p:sp>
        <p:nvSpPr>
          <p:cNvPr id="9" name="TextBox 8"/>
          <p:cNvSpPr txBox="1"/>
          <p:nvPr/>
        </p:nvSpPr>
        <p:spPr>
          <a:xfrm>
            <a:off x="5350446" y="4478556"/>
            <a:ext cx="5792473" cy="1569660"/>
          </a:xfrm>
          <a:prstGeom prst="rect">
            <a:avLst/>
          </a:prstGeom>
          <a:gradFill flip="none" rotWithShape="1">
            <a:gsLst>
              <a:gs pos="0">
                <a:schemeClr val="accent5">
                  <a:lumMod val="40000"/>
                  <a:lumOff val="60000"/>
                </a:schemeClr>
              </a:gs>
              <a:gs pos="31000">
                <a:schemeClr val="accent5">
                  <a:lumMod val="20000"/>
                  <a:lumOff val="80000"/>
                </a:schemeClr>
              </a:gs>
              <a:gs pos="76000">
                <a:srgbClr val="EFF5FB"/>
              </a:gs>
            </a:gsLst>
            <a:lin ang="5400000" scaled="1"/>
            <a:tileRect/>
          </a:gradFill>
          <a:ln>
            <a:solidFill>
              <a:schemeClr val="accent5">
                <a:lumMod val="50000"/>
              </a:schemeClr>
            </a:solidFill>
          </a:ln>
        </p:spPr>
        <p:txBody>
          <a:bodyPr wrap="square" rtlCol="0">
            <a:spAutoFit/>
          </a:bodyPr>
          <a:lstStyle/>
          <a:p>
            <a:r>
              <a:rPr lang="en-US" sz="2400" b="1" u="sng" dirty="0"/>
              <a:t>High Schools</a:t>
            </a:r>
          </a:p>
          <a:p>
            <a:pPr marL="342900" indent="-342900">
              <a:buFont typeface="Arial" panose="020B0604020202020204" pitchFamily="34" charset="0"/>
              <a:buChar char="•"/>
            </a:pPr>
            <a:r>
              <a:rPr lang="en-US" sz="2400" dirty="0"/>
              <a:t>% </a:t>
            </a:r>
            <a:r>
              <a:rPr lang="en-US" sz="2400" b="1" dirty="0"/>
              <a:t>ELA</a:t>
            </a:r>
            <a:r>
              <a:rPr lang="en-US" sz="2400" dirty="0"/>
              <a:t> Proficiency (10 pts)</a:t>
            </a:r>
          </a:p>
          <a:p>
            <a:pPr marL="342900" indent="-342900">
              <a:buFont typeface="Arial" panose="020B0604020202020204" pitchFamily="34" charset="0"/>
              <a:buChar char="•"/>
            </a:pPr>
            <a:r>
              <a:rPr lang="en-US" sz="2400" dirty="0"/>
              <a:t>% </a:t>
            </a:r>
            <a:r>
              <a:rPr lang="en-US" sz="2400" b="1" dirty="0"/>
              <a:t>Mathematics</a:t>
            </a:r>
            <a:r>
              <a:rPr lang="en-US" sz="2400" dirty="0"/>
              <a:t> Proficiency (10 pts)</a:t>
            </a:r>
          </a:p>
          <a:p>
            <a:pPr marL="342900" indent="-342900">
              <a:buFont typeface="Arial" panose="020B0604020202020204" pitchFamily="34" charset="0"/>
              <a:buChar char="•"/>
            </a:pPr>
            <a:r>
              <a:rPr lang="en-US" sz="2400" dirty="0"/>
              <a:t>% </a:t>
            </a:r>
            <a:r>
              <a:rPr lang="en-US" sz="2400" b="1" dirty="0"/>
              <a:t>Science</a:t>
            </a:r>
            <a:r>
              <a:rPr lang="en-US" sz="2400" dirty="0"/>
              <a:t> Proficiency (5 pts)</a:t>
            </a:r>
          </a:p>
        </p:txBody>
      </p:sp>
      <p:sp>
        <p:nvSpPr>
          <p:cNvPr id="3" name="TextBox 2"/>
          <p:cNvSpPr txBox="1"/>
          <p:nvPr/>
        </p:nvSpPr>
        <p:spPr>
          <a:xfrm>
            <a:off x="1016359" y="4846625"/>
            <a:ext cx="3654211" cy="1200329"/>
          </a:xfrm>
          <a:prstGeom prst="rect">
            <a:avLst/>
          </a:prstGeom>
          <a:noFill/>
        </p:spPr>
        <p:txBody>
          <a:bodyPr wrap="square" rtlCol="0">
            <a:spAutoFit/>
          </a:bodyPr>
          <a:lstStyle/>
          <a:p>
            <a:pPr algn="ctr"/>
            <a:r>
              <a:rPr lang="en-US" dirty="0">
                <a:solidFill>
                  <a:srgbClr val="000000"/>
                </a:solidFill>
                <a:cs typeface="Calibri" panose="020F0502020204030204" pitchFamily="34" charset="0"/>
              </a:rPr>
              <a:t>*</a:t>
            </a:r>
            <a:r>
              <a:rPr lang="en-US" b="1" dirty="0">
                <a:solidFill>
                  <a:srgbClr val="000000"/>
                </a:solidFill>
                <a:cs typeface="Calibri" panose="020F0502020204030204" pitchFamily="34" charset="0"/>
              </a:rPr>
              <a:t>High school</a:t>
            </a:r>
            <a:r>
              <a:rPr lang="en-US" dirty="0">
                <a:solidFill>
                  <a:srgbClr val="000000"/>
                </a:solidFill>
                <a:cs typeface="Calibri" panose="020F0502020204030204" pitchFamily="34" charset="0"/>
              </a:rPr>
              <a:t>: ELA &amp; mathematics proficiency calculated from grade 11 cohort; Science calculated from CRT grade 10 cohort &amp; NAA grade 11</a:t>
            </a:r>
          </a:p>
        </p:txBody>
      </p:sp>
    </p:spTree>
    <p:extLst>
      <p:ext uri="{BB962C8B-B14F-4D97-AF65-F5344CB8AC3E}">
        <p14:creationId xmlns:p14="http://schemas.microsoft.com/office/powerpoint/2010/main" val="7606773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1F4C9-05FD-46C3-926B-101D365B3D27}"/>
              </a:ext>
            </a:extLst>
          </p:cNvPr>
          <p:cNvSpPr>
            <a:spLocks noGrp="1"/>
          </p:cNvSpPr>
          <p:nvPr>
            <p:ph type="title"/>
          </p:nvPr>
        </p:nvSpPr>
        <p:spPr/>
        <p:txBody>
          <a:bodyPr wrap="square" anchor="ctr">
            <a:normAutofit/>
          </a:bodyPr>
          <a:lstStyle/>
          <a:p>
            <a:br>
              <a:rPr lang="en-US" dirty="0"/>
            </a:br>
            <a:r>
              <a:rPr lang="en-US" dirty="0"/>
              <a:t>Types of Test Questions – Summative ELA</a:t>
            </a:r>
          </a:p>
        </p:txBody>
      </p:sp>
      <p:graphicFrame>
        <p:nvGraphicFramePr>
          <p:cNvPr id="6" name="Content Placeholder 2">
            <a:extLst>
              <a:ext uri="{FF2B5EF4-FFF2-40B4-BE49-F238E27FC236}">
                <a16:creationId xmlns:a16="http://schemas.microsoft.com/office/drawing/2014/main" id="{12E3D77E-ED32-B58E-0825-6F14A1BB1A37}"/>
              </a:ext>
            </a:extLst>
          </p:cNvPr>
          <p:cNvGraphicFramePr>
            <a:graphicFrameLocks noGrp="1"/>
          </p:cNvGraphicFramePr>
          <p:nvPr>
            <p:ph idx="1"/>
            <p:extLst>
              <p:ext uri="{D42A27DB-BD31-4B8C-83A1-F6EECF244321}">
                <p14:modId xmlns:p14="http://schemas.microsoft.com/office/powerpoint/2010/main" val="1222811746"/>
              </p:ext>
            </p:extLst>
          </p:nvPr>
        </p:nvGraphicFramePr>
        <p:xfrm>
          <a:off x="838200" y="134679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val 7">
            <a:extLst>
              <a:ext uri="{FF2B5EF4-FFF2-40B4-BE49-F238E27FC236}">
                <a16:creationId xmlns:a16="http://schemas.microsoft.com/office/drawing/2014/main" id="{1986332F-8D2D-A19D-96D0-70FE8400B481}"/>
              </a:ext>
            </a:extLst>
          </p:cNvPr>
          <p:cNvSpPr/>
          <p:nvPr/>
        </p:nvSpPr>
        <p:spPr>
          <a:xfrm>
            <a:off x="7953557" y="1229309"/>
            <a:ext cx="2907820" cy="7102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ELA CAT</a:t>
            </a:r>
          </a:p>
        </p:txBody>
      </p:sp>
      <p:sp>
        <p:nvSpPr>
          <p:cNvPr id="12" name="Arc 11">
            <a:extLst>
              <a:ext uri="{FF2B5EF4-FFF2-40B4-BE49-F238E27FC236}">
                <a16:creationId xmlns:a16="http://schemas.microsoft.com/office/drawing/2014/main" id="{CD538DFA-319E-95D0-D094-E85F35B653CE}"/>
              </a:ext>
            </a:extLst>
          </p:cNvPr>
          <p:cNvSpPr/>
          <p:nvPr/>
        </p:nvSpPr>
        <p:spPr>
          <a:xfrm rot="20014352">
            <a:off x="6905972" y="1608385"/>
            <a:ext cx="2156605" cy="1978685"/>
          </a:xfrm>
          <a:prstGeom prst="arc">
            <a:avLst>
              <a:gd name="adj1" fmla="val 14714653"/>
              <a:gd name="adj2" fmla="val 18059538"/>
            </a:avLst>
          </a:prstGeom>
          <a:ln w="76200">
            <a:solidFill>
              <a:schemeClr val="accent6"/>
            </a:solidFill>
            <a:headEnd type="triangle" w="lg" len="med"/>
            <a:tailEnd type="none"/>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5" name="Oval 14">
            <a:extLst>
              <a:ext uri="{FF2B5EF4-FFF2-40B4-BE49-F238E27FC236}">
                <a16:creationId xmlns:a16="http://schemas.microsoft.com/office/drawing/2014/main" id="{66583B6F-8EC1-CB52-C969-53C1C8D529D5}"/>
              </a:ext>
            </a:extLst>
          </p:cNvPr>
          <p:cNvSpPr/>
          <p:nvPr/>
        </p:nvSpPr>
        <p:spPr>
          <a:xfrm>
            <a:off x="7601008" y="5141343"/>
            <a:ext cx="3612917" cy="96816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ELA PT</a:t>
            </a:r>
          </a:p>
          <a:p>
            <a:pPr algn="ctr"/>
            <a:r>
              <a:rPr lang="en-US" sz="2400" dirty="0"/>
              <a:t>Writing, part 2</a:t>
            </a:r>
          </a:p>
        </p:txBody>
      </p:sp>
      <p:sp>
        <p:nvSpPr>
          <p:cNvPr id="16" name="Arc 15">
            <a:extLst>
              <a:ext uri="{FF2B5EF4-FFF2-40B4-BE49-F238E27FC236}">
                <a16:creationId xmlns:a16="http://schemas.microsoft.com/office/drawing/2014/main" id="{86B96847-4897-504D-638F-A36DACB7DC73}"/>
              </a:ext>
            </a:extLst>
          </p:cNvPr>
          <p:cNvSpPr/>
          <p:nvPr/>
        </p:nvSpPr>
        <p:spPr>
          <a:xfrm rot="3615285" flipV="1">
            <a:off x="7237080" y="3023591"/>
            <a:ext cx="2156605" cy="2918744"/>
          </a:xfrm>
          <a:prstGeom prst="arc">
            <a:avLst>
              <a:gd name="adj1" fmla="val 15839557"/>
              <a:gd name="adj2" fmla="val 18808269"/>
            </a:avLst>
          </a:prstGeom>
          <a:ln w="76200">
            <a:solidFill>
              <a:schemeClr val="accent6"/>
            </a:solidFill>
            <a:headEnd type="triangle" w="lg" len="med"/>
            <a:tailEnd type="none"/>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730105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F999F5C-5819-4B1B-B113-BB3B1A1A808E}"/>
              </a:ext>
            </a:extLst>
          </p:cNvPr>
          <p:cNvSpPr>
            <a:spLocks noGrp="1"/>
          </p:cNvSpPr>
          <p:nvPr>
            <p:ph type="title"/>
          </p:nvPr>
        </p:nvSpPr>
        <p:spPr/>
        <p:txBody>
          <a:bodyPr/>
          <a:lstStyle/>
          <a:p>
            <a:r>
              <a:rPr lang="en-US" b="1" dirty="0"/>
              <a:t>ELA Listening Questions</a:t>
            </a:r>
          </a:p>
        </p:txBody>
      </p:sp>
      <p:cxnSp>
        <p:nvCxnSpPr>
          <p:cNvPr id="26" name="Straight Arrow Connector 25">
            <a:extLst>
              <a:ext uri="{FF2B5EF4-FFF2-40B4-BE49-F238E27FC236}">
                <a16:creationId xmlns:a16="http://schemas.microsoft.com/office/drawing/2014/main" id="{49D49353-F920-CECD-E0D8-B0A65B02900D}"/>
              </a:ext>
            </a:extLst>
          </p:cNvPr>
          <p:cNvCxnSpPr>
            <a:cxnSpLocks/>
          </p:cNvCxnSpPr>
          <p:nvPr/>
        </p:nvCxnSpPr>
        <p:spPr>
          <a:xfrm>
            <a:off x="3016703" y="2686072"/>
            <a:ext cx="372884" cy="1539087"/>
          </a:xfrm>
          <a:prstGeom prst="straightConnector1">
            <a:avLst/>
          </a:prstGeom>
          <a:ln w="50800">
            <a:solidFill>
              <a:schemeClr val="accent2"/>
            </a:solidFill>
            <a:tailEnd type="triangle" w="lg" len="lg"/>
          </a:ln>
        </p:spPr>
        <p:style>
          <a:lnRef idx="2">
            <a:schemeClr val="accent1"/>
          </a:lnRef>
          <a:fillRef idx="0">
            <a:schemeClr val="accent1"/>
          </a:fillRef>
          <a:effectRef idx="1">
            <a:schemeClr val="accent1"/>
          </a:effectRef>
          <a:fontRef idx="minor">
            <a:schemeClr val="tx1"/>
          </a:fontRef>
        </p:style>
      </p:cxnSp>
      <p:sp>
        <p:nvSpPr>
          <p:cNvPr id="27" name="Rectangle: Rounded Corners 26">
            <a:extLst>
              <a:ext uri="{FF2B5EF4-FFF2-40B4-BE49-F238E27FC236}">
                <a16:creationId xmlns:a16="http://schemas.microsoft.com/office/drawing/2014/main" id="{4340E5B3-C0C6-0961-66D4-EF0A5A6E59D1}"/>
              </a:ext>
            </a:extLst>
          </p:cNvPr>
          <p:cNvSpPr/>
          <p:nvPr/>
        </p:nvSpPr>
        <p:spPr>
          <a:xfrm>
            <a:off x="8545714" y="4870475"/>
            <a:ext cx="2932386" cy="1702299"/>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ELA CAT: Student will confirm sound is working before starting test.</a:t>
            </a:r>
          </a:p>
        </p:txBody>
      </p:sp>
      <p:sp>
        <p:nvSpPr>
          <p:cNvPr id="28" name="TextBox 27">
            <a:extLst>
              <a:ext uri="{FF2B5EF4-FFF2-40B4-BE49-F238E27FC236}">
                <a16:creationId xmlns:a16="http://schemas.microsoft.com/office/drawing/2014/main" id="{25DC7CB6-1A0D-1B4A-72A1-7B4480B2FDCD}"/>
              </a:ext>
            </a:extLst>
          </p:cNvPr>
          <p:cNvSpPr txBox="1"/>
          <p:nvPr/>
        </p:nvSpPr>
        <p:spPr>
          <a:xfrm>
            <a:off x="9904844" y="1743971"/>
            <a:ext cx="1939159" cy="2492990"/>
          </a:xfrm>
          <a:prstGeom prst="rect">
            <a:avLst/>
          </a:prstGeom>
          <a:noFill/>
        </p:spPr>
        <p:txBody>
          <a:bodyPr wrap="square" rtlCol="0">
            <a:spAutoFit/>
          </a:bodyPr>
          <a:lstStyle/>
          <a:p>
            <a:pPr algn="ctr"/>
            <a:r>
              <a:rPr lang="en-US" sz="2600" b="1" i="1" dirty="0"/>
              <a:t>All students will require </a:t>
            </a:r>
            <a:r>
              <a:rPr lang="en-US" sz="2600" b="1" i="1" u="sng" dirty="0"/>
              <a:t>wired</a:t>
            </a:r>
            <a:r>
              <a:rPr lang="en-US" sz="2600" b="1" i="1" dirty="0"/>
              <a:t> headphones for the ELA CAT.</a:t>
            </a:r>
          </a:p>
        </p:txBody>
      </p:sp>
      <p:pic>
        <p:nvPicPr>
          <p:cNvPr id="2" name="Picture 1" descr="A screenshot of a computer&#10;&#10;Description automatically generated">
            <a:extLst>
              <a:ext uri="{FF2B5EF4-FFF2-40B4-BE49-F238E27FC236}">
                <a16:creationId xmlns:a16="http://schemas.microsoft.com/office/drawing/2014/main" id="{499A1523-B277-ED11-FA24-5C94C9AEC7FF}"/>
              </a:ext>
            </a:extLst>
          </p:cNvPr>
          <p:cNvPicPr>
            <a:picLocks noChangeAspect="1"/>
          </p:cNvPicPr>
          <p:nvPr/>
        </p:nvPicPr>
        <p:blipFill>
          <a:blip r:embed="rId3"/>
          <a:stretch>
            <a:fillRect/>
          </a:stretch>
        </p:blipFill>
        <p:spPr>
          <a:xfrm>
            <a:off x="1195754" y="1492250"/>
            <a:ext cx="8323383" cy="3378225"/>
          </a:xfrm>
          <a:prstGeom prst="rect">
            <a:avLst/>
          </a:prstGeom>
        </p:spPr>
      </p:pic>
    </p:spTree>
    <p:extLst>
      <p:ext uri="{BB962C8B-B14F-4D97-AF65-F5344CB8AC3E}">
        <p14:creationId xmlns:p14="http://schemas.microsoft.com/office/powerpoint/2010/main" val="6602983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FCDB35-2761-4C4A-38BC-25F07A72CCEF}"/>
              </a:ext>
            </a:extLst>
          </p:cNvPr>
          <p:cNvSpPr txBox="1"/>
          <p:nvPr/>
        </p:nvSpPr>
        <p:spPr>
          <a:xfrm>
            <a:off x="4506222" y="528656"/>
            <a:ext cx="7022203" cy="584775"/>
          </a:xfrm>
          <a:prstGeom prst="rect">
            <a:avLst/>
          </a:prstGeom>
          <a:noFill/>
        </p:spPr>
        <p:txBody>
          <a:bodyPr wrap="square" rtlCol="0">
            <a:spAutoFit/>
          </a:bodyPr>
          <a:lstStyle/>
          <a:p>
            <a:r>
              <a:rPr lang="en-US" sz="1600" i="1" dirty="0">
                <a:solidFill>
                  <a:srgbClr val="A50021"/>
                </a:solidFill>
              </a:rPr>
              <a:t>*Monitor and track use of scratch paper. Collect and separate used scratch paper. All used scratch paper must be shredded after testing (securely destroyed). </a:t>
            </a:r>
          </a:p>
        </p:txBody>
      </p:sp>
      <p:sp>
        <p:nvSpPr>
          <p:cNvPr id="4" name="Content Placeholder 5">
            <a:extLst>
              <a:ext uri="{FF2B5EF4-FFF2-40B4-BE49-F238E27FC236}">
                <a16:creationId xmlns:a16="http://schemas.microsoft.com/office/drawing/2014/main" id="{085B3688-8E8D-1553-DEEB-176171D4F66E}"/>
              </a:ext>
            </a:extLst>
          </p:cNvPr>
          <p:cNvSpPr txBox="1">
            <a:spLocks/>
          </p:cNvSpPr>
          <p:nvPr/>
        </p:nvSpPr>
        <p:spPr>
          <a:xfrm>
            <a:off x="663575" y="333231"/>
            <a:ext cx="2798082" cy="686489"/>
          </a:xfrm>
          <a:prstGeom prst="rect">
            <a:avLst/>
          </a:prstGeom>
        </p:spPr>
        <p:txBody>
          <a:bodyPr>
            <a:noAutofit/>
          </a:bodyPr>
          <a:lstStyle>
            <a:lvl1pPr algn="l" rtl="0" eaLnBrk="1" fontAlgn="base" hangingPunct="1">
              <a:lnSpc>
                <a:spcPct val="100000"/>
              </a:lnSpc>
              <a:spcBef>
                <a:spcPts val="1200"/>
              </a:spcBef>
              <a:spcAft>
                <a:spcPts val="1200"/>
              </a:spcAft>
              <a:buFont typeface="Arial" panose="020B0604020202020204" pitchFamily="34" charset="0"/>
              <a:defRPr sz="2400" b="0" i="0" kern="1200">
                <a:solidFill>
                  <a:schemeClr val="tx1"/>
                </a:solidFill>
                <a:latin typeface="Calibri" panose="020F0502020204030204" pitchFamily="34" charset="0"/>
                <a:ea typeface="+mn-ea"/>
                <a:cs typeface="+mn-cs"/>
              </a:defRPr>
            </a:lvl1pPr>
            <a:lvl2pPr marL="685800" indent="-228600" algn="l" rtl="0" eaLnBrk="1" fontAlgn="base" hangingPunct="1">
              <a:lnSpc>
                <a:spcPct val="100000"/>
              </a:lnSpc>
              <a:spcBef>
                <a:spcPts val="600"/>
              </a:spcBef>
              <a:spcAft>
                <a:spcPts val="600"/>
              </a:spcAft>
              <a:buClr>
                <a:schemeClr val="accent5"/>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2pPr>
            <a:lvl3pPr marL="1143000" indent="-228600" algn="l" rtl="0" eaLnBrk="1" fontAlgn="base" hangingPunct="1">
              <a:lnSpc>
                <a:spcPct val="100000"/>
              </a:lnSpc>
              <a:spcBef>
                <a:spcPts val="600"/>
              </a:spcBef>
              <a:spcAft>
                <a:spcPts val="600"/>
              </a:spcAft>
              <a:buClr>
                <a:schemeClr val="accent2"/>
              </a:buClr>
              <a:buFont typeface="Arial" panose="020B0604020202020204" pitchFamily="34" charset="0"/>
              <a:buChar char="•"/>
              <a:defRPr b="0" i="0" kern="1200">
                <a:solidFill>
                  <a:schemeClr val="tx1"/>
                </a:solidFill>
                <a:latin typeface="Calibri" panose="020F0502020204030204" pitchFamily="34" charset="0"/>
                <a:ea typeface="+mn-ea"/>
                <a:cs typeface="+mn-cs"/>
              </a:defRPr>
            </a:lvl3pPr>
            <a:lvl4pPr marL="16002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4pPr>
            <a:lvl5pPr marL="20574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3000" b="1" dirty="0">
                <a:solidFill>
                  <a:srgbClr val="14314C"/>
                </a:solidFill>
              </a:rPr>
              <a:t>ELA Performance Task</a:t>
            </a:r>
          </a:p>
        </p:txBody>
      </p:sp>
      <p:sp>
        <p:nvSpPr>
          <p:cNvPr id="7" name="TextBox 6">
            <a:extLst>
              <a:ext uri="{FF2B5EF4-FFF2-40B4-BE49-F238E27FC236}">
                <a16:creationId xmlns:a16="http://schemas.microsoft.com/office/drawing/2014/main" id="{FAFC3173-0634-F636-D776-9E31A37D8317}"/>
              </a:ext>
            </a:extLst>
          </p:cNvPr>
          <p:cNvSpPr txBox="1"/>
          <p:nvPr/>
        </p:nvSpPr>
        <p:spPr>
          <a:xfrm>
            <a:off x="4412916" y="1439420"/>
            <a:ext cx="7022203" cy="4948919"/>
          </a:xfrm>
          <a:prstGeom prst="rect">
            <a:avLst/>
          </a:prstGeom>
          <a:noFill/>
        </p:spPr>
        <p:txBody>
          <a:bodyPr wrap="square">
            <a:spAutoFit/>
          </a:bodyPr>
          <a:lstStyle/>
          <a:p>
            <a:pPr marL="228600" marR="0" lvl="0" indent="0" algn="l" defTabSz="914400" rtl="0" eaLnBrk="1" fontAlgn="auto" latinLnBrk="0" hangingPunct="1">
              <a:lnSpc>
                <a:spcPct val="108000"/>
              </a:lnSpc>
              <a:spcBef>
                <a:spcPts val="0"/>
              </a:spcBef>
              <a:spcAft>
                <a:spcPts val="1200"/>
              </a:spcAft>
              <a:buClrTx/>
              <a:buSzTx/>
              <a:buFontTx/>
              <a:buNone/>
              <a:tabLst/>
              <a:defRPr/>
            </a:pPr>
            <a:r>
              <a:rPr lang="en-US" sz="2200" b="1" kern="1200" spc="10" dirty="0">
                <a:solidFill>
                  <a:schemeClr val="tx1"/>
                </a:solidFill>
                <a:effectLst/>
                <a:latin typeface="+mn-lt"/>
                <a:ea typeface="Calibri" panose="020F0502020204030204" pitchFamily="34" charset="0"/>
                <a:cs typeface="Arial" panose="020B0604020202020204" pitchFamily="34" charset="0"/>
              </a:rPr>
              <a:t>Scratch paper*</a:t>
            </a:r>
            <a:r>
              <a:rPr lang="en-US" sz="2200" kern="1200" spc="10" dirty="0">
                <a:solidFill>
                  <a:schemeClr val="tx1"/>
                </a:solidFill>
                <a:effectLst/>
                <a:latin typeface="+mn-lt"/>
                <a:ea typeface="Calibri" panose="020F0502020204030204" pitchFamily="34" charset="0"/>
                <a:cs typeface="Arial" panose="020B0604020202020204" pitchFamily="34" charset="0"/>
              </a:rPr>
              <a:t> (and pen/pencil) required for </a:t>
            </a:r>
            <a:r>
              <a:rPr lang="en-US" sz="2200" b="1" kern="1200" spc="10" dirty="0">
                <a:solidFill>
                  <a:schemeClr val="tx1"/>
                </a:solidFill>
                <a:effectLst/>
                <a:latin typeface="+mn-lt"/>
                <a:ea typeface="Calibri" panose="020F0502020204030204" pitchFamily="34" charset="0"/>
                <a:cs typeface="Arial" panose="020B0604020202020204" pitchFamily="34" charset="0"/>
              </a:rPr>
              <a:t>all grades</a:t>
            </a:r>
            <a:r>
              <a:rPr lang="en-US" sz="2200" kern="1200" spc="10" dirty="0">
                <a:solidFill>
                  <a:schemeClr val="tx1"/>
                </a:solidFill>
                <a:effectLst/>
                <a:latin typeface="+mn-lt"/>
                <a:ea typeface="Calibri" panose="020F0502020204030204" pitchFamily="34" charset="0"/>
                <a:cs typeface="Arial" panose="020B0604020202020204" pitchFamily="34" charset="0"/>
              </a:rPr>
              <a:t>; scratch paper may be plain unlined, lined, or grid-only (unlabeled) graphing paper. (*See</a:t>
            </a:r>
            <a:r>
              <a:rPr lang="en-US" sz="2200" kern="1200" spc="10" baseline="0" dirty="0">
                <a:solidFill>
                  <a:schemeClr val="tx1"/>
                </a:solidFill>
                <a:effectLst/>
                <a:latin typeface="+mn-lt"/>
                <a:ea typeface="Calibri" panose="020F0502020204030204" pitchFamily="34" charset="0"/>
                <a:cs typeface="Arial" panose="020B0604020202020204" pitchFamily="34" charset="0"/>
              </a:rPr>
              <a:t> UAAG for allowed accommodations.)</a:t>
            </a:r>
            <a:endParaRPr lang="en-US" sz="2200" spc="10" dirty="0">
              <a:latin typeface="+mn-lt"/>
              <a:ea typeface="Calibri" panose="020F0502020204030204" pitchFamily="34" charset="0"/>
              <a:cs typeface="Arial" panose="020B0604020202020204" pitchFamily="34" charset="0"/>
            </a:endParaRPr>
          </a:p>
          <a:p>
            <a:pPr marL="228600" marR="0" lvl="0" indent="0" algn="l" defTabSz="914400" rtl="0" eaLnBrk="1" fontAlgn="auto" latinLnBrk="0" hangingPunct="1">
              <a:lnSpc>
                <a:spcPct val="108000"/>
              </a:lnSpc>
              <a:spcBef>
                <a:spcPts val="0"/>
              </a:spcBef>
              <a:spcAft>
                <a:spcPts val="600"/>
              </a:spcAft>
              <a:buClrTx/>
              <a:buSzTx/>
              <a:buFontTx/>
              <a:buNone/>
              <a:tabLst/>
              <a:defRPr/>
            </a:pPr>
            <a:r>
              <a:rPr lang="en-US" sz="2200" b="1" kern="1200" spc="10" dirty="0">
                <a:solidFill>
                  <a:schemeClr val="tx1"/>
                </a:solidFill>
                <a:effectLst/>
                <a:latin typeface="+mn-lt"/>
                <a:ea typeface="Calibri" panose="020F0502020204030204" pitchFamily="34" charset="0"/>
                <a:cs typeface="Arial" panose="020B0604020202020204" pitchFamily="34" charset="0"/>
              </a:rPr>
              <a:t>ELA Performance Task only…</a:t>
            </a:r>
          </a:p>
          <a:p>
            <a:pPr marL="571500" marR="0" lvl="0" indent="-342900" algn="l" defTabSz="914400" rtl="0" eaLnBrk="1" fontAlgn="auto" latinLnBrk="0" hangingPunct="1">
              <a:lnSpc>
                <a:spcPct val="108000"/>
              </a:lnSpc>
              <a:spcBef>
                <a:spcPts val="0"/>
              </a:spcBef>
              <a:spcAft>
                <a:spcPts val="600"/>
              </a:spcAft>
              <a:buClr>
                <a:schemeClr val="accent5">
                  <a:lumMod val="50000"/>
                </a:schemeClr>
              </a:buClr>
              <a:buSzTx/>
              <a:buFont typeface="Wingdings" panose="05000000000000000000" pitchFamily="2" charset="2"/>
              <a:buChar char="Ø"/>
              <a:tabLst/>
              <a:defRPr/>
            </a:pPr>
            <a:r>
              <a:rPr lang="en-US" sz="2000" b="0" i="0" u="none" strike="noStrike" baseline="0" dirty="0">
                <a:solidFill>
                  <a:srgbClr val="221E1F"/>
                </a:solidFill>
                <a:latin typeface="+mn-lt"/>
              </a:rPr>
              <a:t>Scratch paper from the ELA PT Reading </a:t>
            </a:r>
            <a:r>
              <a:rPr lang="en-US" sz="2000" dirty="0">
                <a:solidFill>
                  <a:srgbClr val="221E1F"/>
                </a:solidFill>
                <a:latin typeface="+mn-lt"/>
              </a:rPr>
              <a:t>session may be collected, securely stored, and made available to a student for the ELA PT Writing session. </a:t>
            </a:r>
          </a:p>
          <a:p>
            <a:pPr marL="571500" marR="0" lvl="0" indent="-342900" algn="l" defTabSz="914400" rtl="0" eaLnBrk="1" fontAlgn="auto" latinLnBrk="0" hangingPunct="1">
              <a:lnSpc>
                <a:spcPct val="108000"/>
              </a:lnSpc>
              <a:spcBef>
                <a:spcPts val="0"/>
              </a:spcBef>
              <a:spcAft>
                <a:spcPts val="600"/>
              </a:spcAft>
              <a:buClr>
                <a:schemeClr val="accent5">
                  <a:lumMod val="50000"/>
                </a:schemeClr>
              </a:buClr>
              <a:buSzTx/>
              <a:buFont typeface="Wingdings" panose="05000000000000000000" pitchFamily="2" charset="2"/>
              <a:buChar char="Ø"/>
              <a:tabLst/>
              <a:defRPr/>
            </a:pPr>
            <a:r>
              <a:rPr lang="en-US" sz="2000" dirty="0">
                <a:solidFill>
                  <a:srgbClr val="221E1F"/>
                </a:solidFill>
                <a:latin typeface="+mn-lt"/>
              </a:rPr>
              <a:t>The student’s name and other identifying information must be clearly indicated on the used scratch paper from the ELA PT Reading session. </a:t>
            </a:r>
          </a:p>
          <a:p>
            <a:pPr marL="571500" marR="0" lvl="0" indent="-342900" algn="l" defTabSz="914400" rtl="0" eaLnBrk="1" fontAlgn="auto" latinLnBrk="0" hangingPunct="1">
              <a:lnSpc>
                <a:spcPct val="108000"/>
              </a:lnSpc>
              <a:spcBef>
                <a:spcPts val="0"/>
              </a:spcBef>
              <a:spcAft>
                <a:spcPts val="600"/>
              </a:spcAft>
              <a:buClr>
                <a:schemeClr val="accent5">
                  <a:lumMod val="50000"/>
                </a:schemeClr>
              </a:buClr>
              <a:buSzTx/>
              <a:buFont typeface="Wingdings" panose="05000000000000000000" pitchFamily="2" charset="2"/>
              <a:buChar char="Ø"/>
              <a:tabLst/>
              <a:defRPr/>
            </a:pPr>
            <a:r>
              <a:rPr lang="en-US" sz="2000" dirty="0">
                <a:solidFill>
                  <a:srgbClr val="221E1F"/>
                </a:solidFill>
                <a:latin typeface="+mn-lt"/>
              </a:rPr>
              <a:t>Be careful to distribute used scratch paper to the correct student before beginning the ELA PT Writing session.</a:t>
            </a:r>
            <a:endParaRPr lang="en-US" sz="2000" kern="1200" spc="10" dirty="0">
              <a:solidFill>
                <a:schemeClr val="tx1"/>
              </a:solidFill>
              <a:effectLst/>
              <a:latin typeface="+mn-lt"/>
              <a:ea typeface="Calibri" panose="020F0502020204030204" pitchFamily="34" charset="0"/>
              <a:cs typeface="Arial" panose="020B0604020202020204" pitchFamily="34" charset="0"/>
            </a:endParaRPr>
          </a:p>
        </p:txBody>
      </p:sp>
      <p:sp>
        <p:nvSpPr>
          <p:cNvPr id="12" name="Title 1">
            <a:extLst>
              <a:ext uri="{FF2B5EF4-FFF2-40B4-BE49-F238E27FC236}">
                <a16:creationId xmlns:a16="http://schemas.microsoft.com/office/drawing/2014/main" id="{7F34F07E-169C-2523-E903-AD29EACC0CBE}"/>
              </a:ext>
            </a:extLst>
          </p:cNvPr>
          <p:cNvSpPr>
            <a:spLocks noGrp="1"/>
          </p:cNvSpPr>
          <p:nvPr>
            <p:ph type="title"/>
          </p:nvPr>
        </p:nvSpPr>
        <p:spPr>
          <a:xfrm>
            <a:off x="663575" y="1960372"/>
            <a:ext cx="3375026" cy="3080127"/>
          </a:xfrm>
        </p:spPr>
        <p:txBody>
          <a:bodyPr/>
          <a:lstStyle/>
          <a:p>
            <a:r>
              <a:rPr lang="en-US" i="1" dirty="0">
                <a:solidFill>
                  <a:schemeClr val="bg1"/>
                </a:solidFill>
              </a:rPr>
              <a:t>Scratch Paper – Special Instructions for ELA PT</a:t>
            </a:r>
          </a:p>
        </p:txBody>
      </p:sp>
    </p:spTree>
    <p:extLst>
      <p:ext uri="{BB962C8B-B14F-4D97-AF65-F5344CB8AC3E}">
        <p14:creationId xmlns:p14="http://schemas.microsoft.com/office/powerpoint/2010/main" val="30699253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575" y="1253331"/>
            <a:ext cx="3375026" cy="1718470"/>
          </a:xfrm>
        </p:spPr>
        <p:txBody>
          <a:bodyPr/>
          <a:lstStyle/>
          <a:p>
            <a:r>
              <a:rPr lang="en-US" i="1" dirty="0">
                <a:solidFill>
                  <a:schemeClr val="bg1"/>
                </a:solidFill>
              </a:rPr>
              <a:t>Writing Prompt Tools</a:t>
            </a:r>
          </a:p>
        </p:txBody>
      </p:sp>
      <p:sp>
        <p:nvSpPr>
          <p:cNvPr id="3" name="TextBox 2"/>
          <p:cNvSpPr txBox="1"/>
          <p:nvPr/>
        </p:nvSpPr>
        <p:spPr>
          <a:xfrm>
            <a:off x="10058400" y="381001"/>
            <a:ext cx="381000" cy="246221"/>
          </a:xfrm>
          <a:prstGeom prst="rect">
            <a:avLst/>
          </a:prstGeom>
          <a:noFill/>
        </p:spPr>
        <p:txBody>
          <a:bodyPr wrap="square" rtlCol="0">
            <a:spAutoFit/>
          </a:bodyPr>
          <a:lstStyle/>
          <a:p>
            <a:pPr eaLnBrk="1" fontAlgn="auto" hangingPunct="1">
              <a:spcBef>
                <a:spcPts val="0"/>
              </a:spcBef>
              <a:spcAft>
                <a:spcPts val="0"/>
              </a:spcAft>
            </a:pPr>
            <a:r>
              <a:rPr lang="en-US" sz="1000" dirty="0">
                <a:solidFill>
                  <a:prstClr val="white"/>
                </a:solidFill>
                <a:latin typeface="Calibri" panose="020F0502020204030204"/>
              </a:rPr>
              <a:t>22</a:t>
            </a:r>
          </a:p>
        </p:txBody>
      </p:sp>
      <p:sp>
        <p:nvSpPr>
          <p:cNvPr id="8" name="Title 2">
            <a:extLst>
              <a:ext uri="{FF2B5EF4-FFF2-40B4-BE49-F238E27FC236}">
                <a16:creationId xmlns:a16="http://schemas.microsoft.com/office/drawing/2014/main" id="{B53C896C-9B44-DF96-65C0-970AA60AB248}"/>
              </a:ext>
            </a:extLst>
          </p:cNvPr>
          <p:cNvSpPr txBox="1">
            <a:spLocks/>
          </p:cNvSpPr>
          <p:nvPr/>
        </p:nvSpPr>
        <p:spPr bwMode="auto">
          <a:xfrm>
            <a:off x="4343140" y="203201"/>
            <a:ext cx="6830362"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3200" b="1" i="0" kern="1200">
                <a:solidFill>
                  <a:schemeClr val="bg1"/>
                </a:solidFill>
                <a:latin typeface="Calibri" panose="020F0502020204030204" pitchFamily="34" charset="0"/>
                <a:ea typeface="+mj-ea"/>
                <a:cs typeface="+mj-cs"/>
              </a:defRPr>
            </a:lvl1pPr>
            <a:lvl2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2pPr>
            <a:lvl3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3pPr>
            <a:lvl4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4pPr>
            <a:lvl5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5pPr>
            <a:lvl6pPr marL="4572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6pPr>
            <a:lvl7pPr marL="9144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7pPr>
            <a:lvl8pPr marL="13716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8pPr>
            <a:lvl9pPr marL="18288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9pPr>
          </a:lstStyle>
          <a:p>
            <a:r>
              <a:rPr lang="en-US" sz="2800" dirty="0">
                <a:solidFill>
                  <a:schemeClr val="tx1"/>
                </a:solidFill>
              </a:rPr>
              <a:t>Test Specific Tools for All Students</a:t>
            </a:r>
          </a:p>
        </p:txBody>
      </p:sp>
      <p:sp>
        <p:nvSpPr>
          <p:cNvPr id="12" name="Content Placeholder 5">
            <a:extLst>
              <a:ext uri="{FF2B5EF4-FFF2-40B4-BE49-F238E27FC236}">
                <a16:creationId xmlns:a16="http://schemas.microsoft.com/office/drawing/2014/main" id="{61CBAFFC-67AB-0640-6601-258D3B24D32D}"/>
              </a:ext>
            </a:extLst>
          </p:cNvPr>
          <p:cNvSpPr txBox="1">
            <a:spLocks/>
          </p:cNvSpPr>
          <p:nvPr/>
        </p:nvSpPr>
        <p:spPr>
          <a:xfrm>
            <a:off x="4529301" y="1301260"/>
            <a:ext cx="6830362" cy="1067367"/>
          </a:xfrm>
          <a:prstGeom prst="rect">
            <a:avLst/>
          </a:prstGeom>
        </p:spPr>
        <p:txBody>
          <a:bodyPr>
            <a:noAutofit/>
          </a:bodyPr>
          <a:lstStyle>
            <a:lvl1pPr algn="l" rtl="0" eaLnBrk="1" fontAlgn="base" hangingPunct="1">
              <a:lnSpc>
                <a:spcPct val="100000"/>
              </a:lnSpc>
              <a:spcBef>
                <a:spcPts val="1200"/>
              </a:spcBef>
              <a:spcAft>
                <a:spcPts val="1200"/>
              </a:spcAft>
              <a:buFont typeface="Arial" panose="020B0604020202020204" pitchFamily="34" charset="0"/>
              <a:defRPr sz="2400" b="0" i="0" kern="1200">
                <a:solidFill>
                  <a:schemeClr val="tx1"/>
                </a:solidFill>
                <a:latin typeface="Calibri" panose="020F0502020204030204" pitchFamily="34" charset="0"/>
                <a:ea typeface="+mn-ea"/>
                <a:cs typeface="+mn-cs"/>
              </a:defRPr>
            </a:lvl1pPr>
            <a:lvl2pPr marL="685800" indent="-228600" algn="l" rtl="0" eaLnBrk="1" fontAlgn="base" hangingPunct="1">
              <a:lnSpc>
                <a:spcPct val="100000"/>
              </a:lnSpc>
              <a:spcBef>
                <a:spcPts val="600"/>
              </a:spcBef>
              <a:spcAft>
                <a:spcPts val="600"/>
              </a:spcAft>
              <a:buClr>
                <a:schemeClr val="accent5"/>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2pPr>
            <a:lvl3pPr marL="1143000" indent="-228600" algn="l" rtl="0" eaLnBrk="1" fontAlgn="base" hangingPunct="1">
              <a:lnSpc>
                <a:spcPct val="100000"/>
              </a:lnSpc>
              <a:spcBef>
                <a:spcPts val="600"/>
              </a:spcBef>
              <a:spcAft>
                <a:spcPts val="600"/>
              </a:spcAft>
              <a:buClr>
                <a:schemeClr val="accent2"/>
              </a:buClr>
              <a:buFont typeface="Arial" panose="020B0604020202020204" pitchFamily="34" charset="0"/>
              <a:buChar char="•"/>
              <a:defRPr b="0" i="0" kern="1200">
                <a:solidFill>
                  <a:schemeClr val="tx1"/>
                </a:solidFill>
                <a:latin typeface="Calibri" panose="020F0502020204030204" pitchFamily="34" charset="0"/>
                <a:ea typeface="+mn-ea"/>
                <a:cs typeface="+mn-cs"/>
              </a:defRPr>
            </a:lvl3pPr>
            <a:lvl4pPr marL="16002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4pPr>
            <a:lvl5pPr marL="20574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2600" b="1" dirty="0">
                <a:solidFill>
                  <a:schemeClr val="accent5">
                    <a:lumMod val="50000"/>
                  </a:schemeClr>
                </a:solidFill>
              </a:rPr>
              <a:t>Summative ELA Performance Task</a:t>
            </a:r>
          </a:p>
          <a:p>
            <a:pPr>
              <a:spcBef>
                <a:spcPts val="0"/>
              </a:spcBef>
              <a:spcAft>
                <a:spcPts val="600"/>
              </a:spcAft>
            </a:pPr>
            <a:r>
              <a:rPr lang="en-US" sz="2600" b="0" dirty="0"/>
              <a:t>Extended written response (ELA PT part 2)</a:t>
            </a:r>
          </a:p>
        </p:txBody>
      </p:sp>
      <p:sp>
        <p:nvSpPr>
          <p:cNvPr id="22" name="Content Placeholder 5">
            <a:extLst>
              <a:ext uri="{FF2B5EF4-FFF2-40B4-BE49-F238E27FC236}">
                <a16:creationId xmlns:a16="http://schemas.microsoft.com/office/drawing/2014/main" id="{6FCF7C43-A497-20C5-CE62-D42E7B758EBB}"/>
              </a:ext>
            </a:extLst>
          </p:cNvPr>
          <p:cNvSpPr txBox="1">
            <a:spLocks/>
          </p:cNvSpPr>
          <p:nvPr/>
        </p:nvSpPr>
        <p:spPr bwMode="auto">
          <a:xfrm>
            <a:off x="4343140" y="3525994"/>
            <a:ext cx="7291269" cy="89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lnSpc>
                <a:spcPct val="100000"/>
              </a:lnSpc>
              <a:spcBef>
                <a:spcPts val="1200"/>
              </a:spcBef>
              <a:spcAft>
                <a:spcPts val="1200"/>
              </a:spcAft>
              <a:buFont typeface="Arial" panose="020B0604020202020204" pitchFamily="34" charset="0"/>
              <a:defRPr sz="2400" b="0" i="0" kern="1200">
                <a:solidFill>
                  <a:schemeClr val="tx1"/>
                </a:solidFill>
                <a:latin typeface="Calibri" panose="020F0502020204030204" pitchFamily="34" charset="0"/>
                <a:ea typeface="+mn-ea"/>
                <a:cs typeface="+mn-cs"/>
              </a:defRPr>
            </a:lvl1pPr>
            <a:lvl2pPr marL="685800" indent="-228600" algn="l" rtl="0" eaLnBrk="1" fontAlgn="base" hangingPunct="1">
              <a:lnSpc>
                <a:spcPct val="100000"/>
              </a:lnSpc>
              <a:spcBef>
                <a:spcPts val="600"/>
              </a:spcBef>
              <a:spcAft>
                <a:spcPts val="600"/>
              </a:spcAft>
              <a:buClr>
                <a:srgbClr val="37A7DF"/>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2pPr>
            <a:lvl3pPr marL="1143000" indent="-228600" algn="l" rtl="0" eaLnBrk="1" fontAlgn="base" hangingPunct="1">
              <a:lnSpc>
                <a:spcPct val="100000"/>
              </a:lnSpc>
              <a:spcBef>
                <a:spcPts val="600"/>
              </a:spcBef>
              <a:spcAft>
                <a:spcPts val="600"/>
              </a:spcAft>
              <a:buClr>
                <a:schemeClr val="accent2"/>
              </a:buClr>
              <a:buFont typeface="Arial" panose="020B0604020202020204" pitchFamily="34" charset="0"/>
              <a:buChar char="•"/>
              <a:defRPr sz="1800" b="0" i="0" kern="1200">
                <a:solidFill>
                  <a:schemeClr val="tx1"/>
                </a:solidFill>
                <a:latin typeface="Calibri" panose="020F0502020204030204" pitchFamily="34" charset="0"/>
                <a:ea typeface="+mn-ea"/>
                <a:cs typeface="+mn-cs"/>
              </a:defRPr>
            </a:lvl3pPr>
            <a:lvl4pPr marL="16002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4pPr>
            <a:lvl5pPr marL="20574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Font typeface="Courier New" panose="02070309020205020404" pitchFamily="49" charset="0"/>
              <a:buChar char="o"/>
            </a:pPr>
            <a:r>
              <a:rPr lang="en-US" sz="2200" dirty="0"/>
              <a:t>Online formatting tools: Undo, Redo, Cut, Copy, Paste, Bold, Italic, Underline, Indent, Outdent</a:t>
            </a:r>
          </a:p>
        </p:txBody>
      </p:sp>
      <p:sp>
        <p:nvSpPr>
          <p:cNvPr id="14" name="Content Placeholder 5">
            <a:extLst>
              <a:ext uri="{FF2B5EF4-FFF2-40B4-BE49-F238E27FC236}">
                <a16:creationId xmlns:a16="http://schemas.microsoft.com/office/drawing/2014/main" id="{37A465D1-57E2-852F-FA2D-EBA3B2AF444C}"/>
              </a:ext>
            </a:extLst>
          </p:cNvPr>
          <p:cNvSpPr txBox="1">
            <a:spLocks/>
          </p:cNvSpPr>
          <p:nvPr/>
        </p:nvSpPr>
        <p:spPr>
          <a:xfrm>
            <a:off x="663575" y="333231"/>
            <a:ext cx="4084272" cy="686489"/>
          </a:xfrm>
          <a:prstGeom prst="rect">
            <a:avLst/>
          </a:prstGeom>
        </p:spPr>
        <p:txBody>
          <a:bodyPr>
            <a:noAutofit/>
          </a:bodyPr>
          <a:lstStyle>
            <a:lvl1pPr algn="l" rtl="0" eaLnBrk="1" fontAlgn="base" hangingPunct="1">
              <a:lnSpc>
                <a:spcPct val="100000"/>
              </a:lnSpc>
              <a:spcBef>
                <a:spcPts val="1200"/>
              </a:spcBef>
              <a:spcAft>
                <a:spcPts val="1200"/>
              </a:spcAft>
              <a:buFont typeface="Arial" panose="020B0604020202020204" pitchFamily="34" charset="0"/>
              <a:defRPr sz="2400" b="0" i="0" kern="1200">
                <a:solidFill>
                  <a:schemeClr val="tx1"/>
                </a:solidFill>
                <a:latin typeface="Calibri" panose="020F0502020204030204" pitchFamily="34" charset="0"/>
                <a:ea typeface="+mn-ea"/>
                <a:cs typeface="+mn-cs"/>
              </a:defRPr>
            </a:lvl1pPr>
            <a:lvl2pPr marL="685800" indent="-228600" algn="l" rtl="0" eaLnBrk="1" fontAlgn="base" hangingPunct="1">
              <a:lnSpc>
                <a:spcPct val="100000"/>
              </a:lnSpc>
              <a:spcBef>
                <a:spcPts val="600"/>
              </a:spcBef>
              <a:spcAft>
                <a:spcPts val="600"/>
              </a:spcAft>
              <a:buClr>
                <a:schemeClr val="accent5"/>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2pPr>
            <a:lvl3pPr marL="1143000" indent="-228600" algn="l" rtl="0" eaLnBrk="1" fontAlgn="base" hangingPunct="1">
              <a:lnSpc>
                <a:spcPct val="100000"/>
              </a:lnSpc>
              <a:spcBef>
                <a:spcPts val="600"/>
              </a:spcBef>
              <a:spcAft>
                <a:spcPts val="600"/>
              </a:spcAft>
              <a:buClr>
                <a:schemeClr val="accent2"/>
              </a:buClr>
              <a:buFont typeface="Arial" panose="020B0604020202020204" pitchFamily="34" charset="0"/>
              <a:buChar char="•"/>
              <a:defRPr b="0" i="0" kern="1200">
                <a:solidFill>
                  <a:schemeClr val="tx1"/>
                </a:solidFill>
                <a:latin typeface="Calibri" panose="020F0502020204030204" pitchFamily="34" charset="0"/>
                <a:ea typeface="+mn-ea"/>
                <a:cs typeface="+mn-cs"/>
              </a:defRPr>
            </a:lvl3pPr>
            <a:lvl4pPr marL="16002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4pPr>
            <a:lvl5pPr marL="20574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3000" b="1" dirty="0">
                <a:solidFill>
                  <a:srgbClr val="14314C"/>
                </a:solidFill>
              </a:rPr>
              <a:t>ELA PT part 2</a:t>
            </a:r>
          </a:p>
        </p:txBody>
      </p:sp>
      <p:sp>
        <p:nvSpPr>
          <p:cNvPr id="15" name="Content Placeholder 2">
            <a:extLst>
              <a:ext uri="{FF2B5EF4-FFF2-40B4-BE49-F238E27FC236}">
                <a16:creationId xmlns:a16="http://schemas.microsoft.com/office/drawing/2014/main" id="{460DB049-8656-ED11-2820-22B9BD5AC0DB}"/>
              </a:ext>
            </a:extLst>
          </p:cNvPr>
          <p:cNvSpPr txBox="1">
            <a:spLocks/>
          </p:cNvSpPr>
          <p:nvPr/>
        </p:nvSpPr>
        <p:spPr>
          <a:xfrm>
            <a:off x="4470394" y="4442642"/>
            <a:ext cx="7164015" cy="2068223"/>
          </a:xfrm>
          <a:prstGeom prst="rect">
            <a:avLst/>
          </a:prstGeom>
          <a:solidFill>
            <a:schemeClr val="accent3">
              <a:lumMod val="20000"/>
              <a:lumOff val="80000"/>
            </a:schemeClr>
          </a:solidFill>
        </p:spPr>
        <p:txBody>
          <a:bodyPr>
            <a:noAutofit/>
          </a:bodyPr>
          <a:lstStyle>
            <a:lvl1pPr algn="l" rtl="0" eaLnBrk="1" fontAlgn="base" hangingPunct="1">
              <a:lnSpc>
                <a:spcPct val="100000"/>
              </a:lnSpc>
              <a:spcBef>
                <a:spcPts val="1200"/>
              </a:spcBef>
              <a:spcAft>
                <a:spcPts val="1200"/>
              </a:spcAft>
              <a:buFont typeface="Arial" panose="020B0604020202020204" pitchFamily="34" charset="0"/>
              <a:defRPr sz="2400" b="0" i="0" kern="1200">
                <a:solidFill>
                  <a:schemeClr val="tx1"/>
                </a:solidFill>
                <a:latin typeface="Calibri" panose="020F0502020204030204" pitchFamily="34" charset="0"/>
                <a:ea typeface="+mn-ea"/>
                <a:cs typeface="+mn-cs"/>
              </a:defRPr>
            </a:lvl1pPr>
            <a:lvl2pPr marL="685800" indent="-228600" algn="l" rtl="0" eaLnBrk="1" fontAlgn="base" hangingPunct="1">
              <a:lnSpc>
                <a:spcPct val="100000"/>
              </a:lnSpc>
              <a:spcBef>
                <a:spcPts val="600"/>
              </a:spcBef>
              <a:spcAft>
                <a:spcPts val="600"/>
              </a:spcAft>
              <a:buClr>
                <a:schemeClr val="accent5"/>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2pPr>
            <a:lvl3pPr marL="1143000" indent="-228600" algn="l" rtl="0" eaLnBrk="1" fontAlgn="base" hangingPunct="1">
              <a:lnSpc>
                <a:spcPct val="100000"/>
              </a:lnSpc>
              <a:spcBef>
                <a:spcPts val="600"/>
              </a:spcBef>
              <a:spcAft>
                <a:spcPts val="600"/>
              </a:spcAft>
              <a:buClr>
                <a:schemeClr val="accent2"/>
              </a:buClr>
              <a:buFont typeface="Arial" panose="020B0604020202020204" pitchFamily="34" charset="0"/>
              <a:buChar char="•"/>
              <a:defRPr b="0" i="0" kern="1200">
                <a:solidFill>
                  <a:schemeClr val="tx1"/>
                </a:solidFill>
                <a:latin typeface="Calibri" panose="020F0502020204030204" pitchFamily="34" charset="0"/>
                <a:ea typeface="+mn-ea"/>
                <a:cs typeface="+mn-cs"/>
              </a:defRPr>
            </a:lvl3pPr>
            <a:lvl4pPr marL="16002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4pPr>
            <a:lvl5pPr marL="20574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48507">
              <a:lnSpc>
                <a:spcPct val="108000"/>
              </a:lnSpc>
              <a:spcBef>
                <a:spcPts val="0"/>
              </a:spcBef>
              <a:spcAft>
                <a:spcPts val="0"/>
              </a:spcAft>
              <a:defRPr/>
            </a:pPr>
            <a:r>
              <a:rPr lang="en-US" sz="2000" b="1" dirty="0">
                <a:solidFill>
                  <a:srgbClr val="2F5597"/>
                </a:solidFill>
              </a:rPr>
              <a:t>PRACTICE</a:t>
            </a:r>
            <a:r>
              <a:rPr lang="en-US" sz="2000" dirty="0">
                <a:solidFill>
                  <a:srgbClr val="2F5597"/>
                </a:solidFill>
              </a:rPr>
              <a:t> using online tools for the Extended Written Response </a:t>
            </a:r>
          </a:p>
          <a:p>
            <a:pPr marL="338138" indent="-338138" defTabSz="948507">
              <a:lnSpc>
                <a:spcPct val="108000"/>
              </a:lnSpc>
              <a:spcBef>
                <a:spcPts val="0"/>
              </a:spcBef>
              <a:spcAft>
                <a:spcPts val="0"/>
              </a:spcAft>
              <a:buFont typeface="+mj-lt"/>
              <a:buAutoNum type="arabicPeriod"/>
              <a:defRPr/>
            </a:pPr>
            <a:r>
              <a:rPr lang="en-US" sz="1800" dirty="0">
                <a:solidFill>
                  <a:schemeClr val="bg2">
                    <a:lumMod val="25000"/>
                  </a:schemeClr>
                </a:solidFill>
              </a:rPr>
              <a:t>Start from the DRC INSIGHT Landing Page</a:t>
            </a:r>
          </a:p>
          <a:p>
            <a:pPr marL="338138" indent="-338138" defTabSz="948507">
              <a:lnSpc>
                <a:spcPct val="108000"/>
              </a:lnSpc>
              <a:spcBef>
                <a:spcPts val="0"/>
              </a:spcBef>
              <a:spcAft>
                <a:spcPts val="0"/>
              </a:spcAft>
              <a:buFont typeface="+mj-lt"/>
              <a:buAutoNum type="arabicPeriod"/>
              <a:defRPr/>
            </a:pPr>
            <a:r>
              <a:rPr lang="en-US" sz="1800" dirty="0">
                <a:solidFill>
                  <a:schemeClr val="bg2">
                    <a:lumMod val="25000"/>
                  </a:schemeClr>
                </a:solidFill>
              </a:rPr>
              <a:t>Select: Summative &gt; </a:t>
            </a:r>
            <a:r>
              <a:rPr lang="en-US" sz="1800" b="1" dirty="0">
                <a:solidFill>
                  <a:schemeClr val="bg2">
                    <a:lumMod val="25000"/>
                  </a:schemeClr>
                </a:solidFill>
              </a:rPr>
              <a:t>Practice Tests</a:t>
            </a:r>
          </a:p>
          <a:p>
            <a:pPr marL="338138" indent="-338138" defTabSz="948507">
              <a:lnSpc>
                <a:spcPct val="108000"/>
              </a:lnSpc>
              <a:spcBef>
                <a:spcPts val="0"/>
              </a:spcBef>
              <a:spcAft>
                <a:spcPts val="0"/>
              </a:spcAft>
              <a:buFont typeface="+mj-lt"/>
              <a:buAutoNum type="arabicPeriod"/>
              <a:defRPr/>
            </a:pPr>
            <a:r>
              <a:rPr lang="en-US" sz="1800" dirty="0">
                <a:solidFill>
                  <a:schemeClr val="bg2">
                    <a:lumMod val="25000"/>
                  </a:schemeClr>
                </a:solidFill>
              </a:rPr>
              <a:t>Choose: </a:t>
            </a:r>
            <a:r>
              <a:rPr lang="en-US" sz="1800" b="1" dirty="0">
                <a:solidFill>
                  <a:schemeClr val="bg2">
                    <a:lumMod val="25000"/>
                  </a:schemeClr>
                </a:solidFill>
              </a:rPr>
              <a:t>English Language Arts </a:t>
            </a:r>
            <a:r>
              <a:rPr lang="en-US" sz="1800" dirty="0">
                <a:solidFill>
                  <a:schemeClr val="bg2">
                    <a:lumMod val="25000"/>
                  </a:schemeClr>
                </a:solidFill>
              </a:rPr>
              <a:t>&gt; select grade level &gt; Continue</a:t>
            </a:r>
          </a:p>
          <a:p>
            <a:pPr marL="338138" indent="-338138" defTabSz="948507">
              <a:lnSpc>
                <a:spcPct val="108000"/>
              </a:lnSpc>
              <a:spcBef>
                <a:spcPts val="0"/>
              </a:spcBef>
              <a:spcAft>
                <a:spcPts val="0"/>
              </a:spcAft>
              <a:buFont typeface="+mj-lt"/>
              <a:buAutoNum type="arabicPeriod"/>
              <a:defRPr/>
            </a:pPr>
            <a:r>
              <a:rPr lang="en-US" sz="1800" dirty="0">
                <a:solidFill>
                  <a:schemeClr val="bg2">
                    <a:lumMod val="25000"/>
                  </a:schemeClr>
                </a:solidFill>
              </a:rPr>
              <a:t>Select test link: </a:t>
            </a:r>
            <a:r>
              <a:rPr lang="en-US" sz="1800" b="1" dirty="0">
                <a:solidFill>
                  <a:schemeClr val="bg2">
                    <a:lumMod val="25000"/>
                  </a:schemeClr>
                </a:solidFill>
              </a:rPr>
              <a:t>Grade </a:t>
            </a:r>
            <a:r>
              <a:rPr lang="en-US" sz="1800" dirty="0">
                <a:solidFill>
                  <a:schemeClr val="bg2">
                    <a:lumMod val="25000"/>
                  </a:schemeClr>
                </a:solidFill>
              </a:rPr>
              <a:t>X</a:t>
            </a:r>
            <a:r>
              <a:rPr lang="en-US" sz="1800" b="1" dirty="0">
                <a:solidFill>
                  <a:schemeClr val="bg2">
                    <a:lumMod val="25000"/>
                  </a:schemeClr>
                </a:solidFill>
              </a:rPr>
              <a:t> – ELA Performance Task</a:t>
            </a:r>
          </a:p>
          <a:p>
            <a:pPr marL="338138" indent="-338138" defTabSz="948507">
              <a:lnSpc>
                <a:spcPct val="108000"/>
              </a:lnSpc>
              <a:spcBef>
                <a:spcPts val="0"/>
              </a:spcBef>
              <a:spcAft>
                <a:spcPts val="0"/>
              </a:spcAft>
              <a:buFont typeface="+mj-lt"/>
              <a:buAutoNum type="arabicPeriod"/>
              <a:defRPr/>
            </a:pPr>
            <a:r>
              <a:rPr lang="en-US" sz="1800" dirty="0">
                <a:solidFill>
                  <a:schemeClr val="bg2">
                    <a:lumMod val="25000"/>
                  </a:schemeClr>
                </a:solidFill>
              </a:rPr>
              <a:t>Click next [</a:t>
            </a:r>
            <a:r>
              <a:rPr lang="en-US" sz="1800" b="1" dirty="0">
                <a:solidFill>
                  <a:schemeClr val="bg2">
                    <a:lumMod val="25000"/>
                  </a:schemeClr>
                </a:solidFill>
                <a:sym typeface="Wingdings" panose="05000000000000000000" pitchFamily="2" charset="2"/>
              </a:rPr>
              <a:t></a:t>
            </a:r>
            <a:r>
              <a:rPr lang="en-US" sz="1800" dirty="0">
                <a:solidFill>
                  <a:schemeClr val="bg2">
                    <a:lumMod val="25000"/>
                  </a:schemeClr>
                </a:solidFill>
                <a:sym typeface="Wingdings" panose="05000000000000000000" pitchFamily="2" charset="2"/>
              </a:rPr>
              <a:t>] repeatedly, then [</a:t>
            </a:r>
            <a:r>
              <a:rPr lang="en-US" sz="1800" b="1" dirty="0">
                <a:solidFill>
                  <a:schemeClr val="bg2">
                    <a:lumMod val="25000"/>
                  </a:schemeClr>
                </a:solidFill>
                <a:sym typeface="Wingdings" panose="05000000000000000000" pitchFamily="2" charset="2"/>
              </a:rPr>
              <a:t>Begin The Test</a:t>
            </a:r>
            <a:r>
              <a:rPr lang="en-US" sz="1800" dirty="0">
                <a:solidFill>
                  <a:schemeClr val="bg2">
                    <a:lumMod val="25000"/>
                  </a:schemeClr>
                </a:solidFill>
                <a:sym typeface="Wingdings" panose="05000000000000000000" pitchFamily="2" charset="2"/>
              </a:rPr>
              <a:t>] and g</a:t>
            </a:r>
            <a:r>
              <a:rPr lang="en-US" sz="1800" dirty="0">
                <a:solidFill>
                  <a:schemeClr val="bg2">
                    <a:lumMod val="25000"/>
                  </a:schemeClr>
                </a:solidFill>
              </a:rPr>
              <a:t>o to </a:t>
            </a:r>
            <a:r>
              <a:rPr lang="en-US" sz="1800" b="1" dirty="0">
                <a:solidFill>
                  <a:schemeClr val="bg2">
                    <a:lumMod val="25000"/>
                  </a:schemeClr>
                </a:solidFill>
              </a:rPr>
              <a:t>Question 4</a:t>
            </a:r>
          </a:p>
          <a:p>
            <a:pPr>
              <a:lnSpc>
                <a:spcPct val="108000"/>
              </a:lnSpc>
              <a:spcBef>
                <a:spcPts val="0"/>
              </a:spcBef>
              <a:spcAft>
                <a:spcPts val="0"/>
              </a:spcAft>
            </a:pPr>
            <a:endParaRPr lang="en-US" sz="1800" dirty="0">
              <a:solidFill>
                <a:schemeClr val="bg2">
                  <a:lumMod val="25000"/>
                </a:schemeClr>
              </a:solidFill>
            </a:endParaRPr>
          </a:p>
        </p:txBody>
      </p:sp>
      <p:sp>
        <p:nvSpPr>
          <p:cNvPr id="11" name="Rectangle: Rounded Corners 10">
            <a:extLst>
              <a:ext uri="{FF2B5EF4-FFF2-40B4-BE49-F238E27FC236}">
                <a16:creationId xmlns:a16="http://schemas.microsoft.com/office/drawing/2014/main" id="{192D497B-6315-712B-DF49-B43FDAB0D0E6}"/>
              </a:ext>
            </a:extLst>
          </p:cNvPr>
          <p:cNvSpPr/>
          <p:nvPr/>
        </p:nvSpPr>
        <p:spPr>
          <a:xfrm>
            <a:off x="551821" y="3886200"/>
            <a:ext cx="3041385" cy="2173939"/>
          </a:xfrm>
          <a:prstGeom prst="roundRect">
            <a:avLst/>
          </a:prstGeom>
          <a:solidFill>
            <a:schemeClr val="bg2"/>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spcAft>
                <a:spcPts val="1200"/>
              </a:spcAft>
            </a:pPr>
            <a:r>
              <a:rPr lang="en-US" sz="1600" i="1" dirty="0">
                <a:solidFill>
                  <a:schemeClr val="bg2">
                    <a:lumMod val="25000"/>
                  </a:schemeClr>
                </a:solidFill>
                <a:effectLst>
                  <a:outerShdw blurRad="38100" dist="38100" dir="2700000" algn="tl">
                    <a:srgbClr val="000000">
                      <a:alpha val="43137"/>
                    </a:srgbClr>
                  </a:outerShdw>
                </a:effectLst>
                <a:latin typeface="Georgia" panose="02040502050405020303" pitchFamily="18" charset="0"/>
              </a:rPr>
              <a:t>ELA Writing Task Tips</a:t>
            </a:r>
          </a:p>
          <a:p>
            <a:pPr algn="ctr">
              <a:lnSpc>
                <a:spcPct val="125000"/>
              </a:lnSpc>
            </a:pPr>
            <a:r>
              <a:rPr lang="en-US" sz="1600" i="1" dirty="0">
                <a:solidFill>
                  <a:schemeClr val="bg2">
                    <a:lumMod val="25000"/>
                  </a:schemeClr>
                </a:solidFill>
                <a:latin typeface="Georgia" panose="02040502050405020303" pitchFamily="18" charset="0"/>
              </a:rPr>
              <a:t>Limited to 10,000</a:t>
            </a:r>
            <a:r>
              <a:rPr lang="en-US" sz="1600" i="1" baseline="0" dirty="0">
                <a:solidFill>
                  <a:schemeClr val="bg2">
                    <a:lumMod val="25000"/>
                  </a:schemeClr>
                </a:solidFill>
                <a:latin typeface="Georgia" panose="02040502050405020303" pitchFamily="18" charset="0"/>
              </a:rPr>
              <a:t> characters including spaces; approximately 1600 words or 3.5 pages single-spaced</a:t>
            </a:r>
          </a:p>
        </p:txBody>
      </p:sp>
      <p:pic>
        <p:nvPicPr>
          <p:cNvPr id="5" name="Picture 4">
            <a:extLst>
              <a:ext uri="{FF2B5EF4-FFF2-40B4-BE49-F238E27FC236}">
                <a16:creationId xmlns:a16="http://schemas.microsoft.com/office/drawing/2014/main" id="{33935869-6D88-415B-D7A2-7B8D0B16AB06}"/>
              </a:ext>
            </a:extLst>
          </p:cNvPr>
          <p:cNvPicPr>
            <a:picLocks noChangeAspect="1"/>
          </p:cNvPicPr>
          <p:nvPr/>
        </p:nvPicPr>
        <p:blipFill>
          <a:blip r:embed="rId3"/>
          <a:stretch>
            <a:fillRect/>
          </a:stretch>
        </p:blipFill>
        <p:spPr>
          <a:xfrm>
            <a:off x="4512854" y="2447484"/>
            <a:ext cx="6854868" cy="1067367"/>
          </a:xfrm>
          <a:prstGeom prst="rect">
            <a:avLst/>
          </a:prstGeom>
        </p:spPr>
      </p:pic>
    </p:spTree>
    <p:extLst>
      <p:ext uri="{BB962C8B-B14F-4D97-AF65-F5344CB8AC3E}">
        <p14:creationId xmlns:p14="http://schemas.microsoft.com/office/powerpoint/2010/main" val="1393123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575" y="1960372"/>
            <a:ext cx="3375026" cy="3080127"/>
          </a:xfrm>
        </p:spPr>
        <p:txBody>
          <a:bodyPr/>
          <a:lstStyle/>
          <a:p>
            <a:r>
              <a:rPr lang="en-US" i="1" dirty="0">
                <a:solidFill>
                  <a:schemeClr val="bg1"/>
                </a:solidFill>
              </a:rPr>
              <a:t>Spellcheck, Dictionary and  Thesaurus</a:t>
            </a:r>
          </a:p>
        </p:txBody>
      </p:sp>
      <p:sp>
        <p:nvSpPr>
          <p:cNvPr id="3" name="TextBox 2"/>
          <p:cNvSpPr txBox="1"/>
          <p:nvPr/>
        </p:nvSpPr>
        <p:spPr>
          <a:xfrm>
            <a:off x="10058400" y="381001"/>
            <a:ext cx="381000" cy="246221"/>
          </a:xfrm>
          <a:prstGeom prst="rect">
            <a:avLst/>
          </a:prstGeom>
          <a:noFill/>
        </p:spPr>
        <p:txBody>
          <a:bodyPr wrap="square" rtlCol="0">
            <a:spAutoFit/>
          </a:bodyPr>
          <a:lstStyle/>
          <a:p>
            <a:pPr eaLnBrk="1" fontAlgn="auto" hangingPunct="1">
              <a:spcBef>
                <a:spcPts val="0"/>
              </a:spcBef>
              <a:spcAft>
                <a:spcPts val="0"/>
              </a:spcAft>
            </a:pPr>
            <a:r>
              <a:rPr lang="en-US" sz="1000" dirty="0">
                <a:solidFill>
                  <a:prstClr val="white"/>
                </a:solidFill>
                <a:latin typeface="Calibri" panose="020F0502020204030204"/>
              </a:rPr>
              <a:t>22</a:t>
            </a:r>
          </a:p>
        </p:txBody>
      </p:sp>
      <p:sp>
        <p:nvSpPr>
          <p:cNvPr id="8" name="Title 2">
            <a:extLst>
              <a:ext uri="{FF2B5EF4-FFF2-40B4-BE49-F238E27FC236}">
                <a16:creationId xmlns:a16="http://schemas.microsoft.com/office/drawing/2014/main" id="{B53C896C-9B44-DF96-65C0-970AA60AB248}"/>
              </a:ext>
            </a:extLst>
          </p:cNvPr>
          <p:cNvSpPr txBox="1">
            <a:spLocks/>
          </p:cNvSpPr>
          <p:nvPr/>
        </p:nvSpPr>
        <p:spPr bwMode="auto">
          <a:xfrm>
            <a:off x="4343140" y="203201"/>
            <a:ext cx="718528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3200" b="1" i="0" kern="1200">
                <a:solidFill>
                  <a:schemeClr val="bg1"/>
                </a:solidFill>
                <a:latin typeface="Calibri" panose="020F0502020204030204" pitchFamily="34" charset="0"/>
                <a:ea typeface="+mj-ea"/>
                <a:cs typeface="+mj-cs"/>
              </a:defRPr>
            </a:lvl1pPr>
            <a:lvl2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2pPr>
            <a:lvl3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3pPr>
            <a:lvl4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4pPr>
            <a:lvl5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5pPr>
            <a:lvl6pPr marL="4572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6pPr>
            <a:lvl7pPr marL="9144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7pPr>
            <a:lvl8pPr marL="13716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8pPr>
            <a:lvl9pPr marL="18288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9pPr>
          </a:lstStyle>
          <a:p>
            <a:r>
              <a:rPr lang="en-US" sz="2800" dirty="0">
                <a:solidFill>
                  <a:schemeClr val="tx1"/>
                </a:solidFill>
              </a:rPr>
              <a:t>Test Specific Tools for All Students</a:t>
            </a:r>
          </a:p>
        </p:txBody>
      </p:sp>
      <p:sp>
        <p:nvSpPr>
          <p:cNvPr id="13" name="Content Placeholder 5">
            <a:extLst>
              <a:ext uri="{FF2B5EF4-FFF2-40B4-BE49-F238E27FC236}">
                <a16:creationId xmlns:a16="http://schemas.microsoft.com/office/drawing/2014/main" id="{024F384C-7385-4D4D-5C5B-481BCFAE3D1E}"/>
              </a:ext>
            </a:extLst>
          </p:cNvPr>
          <p:cNvSpPr txBox="1">
            <a:spLocks/>
          </p:cNvSpPr>
          <p:nvPr/>
        </p:nvSpPr>
        <p:spPr>
          <a:xfrm>
            <a:off x="663575" y="333231"/>
            <a:ext cx="4084272" cy="686489"/>
          </a:xfrm>
          <a:prstGeom prst="rect">
            <a:avLst/>
          </a:prstGeom>
        </p:spPr>
        <p:txBody>
          <a:bodyPr>
            <a:noAutofit/>
          </a:bodyPr>
          <a:lstStyle>
            <a:lvl1pPr algn="l" rtl="0" eaLnBrk="1" fontAlgn="base" hangingPunct="1">
              <a:lnSpc>
                <a:spcPct val="100000"/>
              </a:lnSpc>
              <a:spcBef>
                <a:spcPts val="1200"/>
              </a:spcBef>
              <a:spcAft>
                <a:spcPts val="1200"/>
              </a:spcAft>
              <a:buFont typeface="Arial" panose="020B0604020202020204" pitchFamily="34" charset="0"/>
              <a:defRPr sz="2400" b="0" i="0" kern="1200">
                <a:solidFill>
                  <a:schemeClr val="tx1"/>
                </a:solidFill>
                <a:latin typeface="Calibri" panose="020F0502020204030204" pitchFamily="34" charset="0"/>
                <a:ea typeface="+mn-ea"/>
                <a:cs typeface="+mn-cs"/>
              </a:defRPr>
            </a:lvl1pPr>
            <a:lvl2pPr marL="685800" indent="-228600" algn="l" rtl="0" eaLnBrk="1" fontAlgn="base" hangingPunct="1">
              <a:lnSpc>
                <a:spcPct val="100000"/>
              </a:lnSpc>
              <a:spcBef>
                <a:spcPts val="600"/>
              </a:spcBef>
              <a:spcAft>
                <a:spcPts val="600"/>
              </a:spcAft>
              <a:buClr>
                <a:schemeClr val="accent5"/>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2pPr>
            <a:lvl3pPr marL="1143000" indent="-228600" algn="l" rtl="0" eaLnBrk="1" fontAlgn="base" hangingPunct="1">
              <a:lnSpc>
                <a:spcPct val="100000"/>
              </a:lnSpc>
              <a:spcBef>
                <a:spcPts val="600"/>
              </a:spcBef>
              <a:spcAft>
                <a:spcPts val="600"/>
              </a:spcAft>
              <a:buClr>
                <a:schemeClr val="accent2"/>
              </a:buClr>
              <a:buFont typeface="Arial" panose="020B0604020202020204" pitchFamily="34" charset="0"/>
              <a:buChar char="•"/>
              <a:defRPr b="0" i="0" kern="1200">
                <a:solidFill>
                  <a:schemeClr val="tx1"/>
                </a:solidFill>
                <a:latin typeface="Calibri" panose="020F0502020204030204" pitchFamily="34" charset="0"/>
                <a:ea typeface="+mn-ea"/>
                <a:cs typeface="+mn-cs"/>
              </a:defRPr>
            </a:lvl3pPr>
            <a:lvl4pPr marL="16002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4pPr>
            <a:lvl5pPr marL="20574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3000" b="1" dirty="0">
                <a:solidFill>
                  <a:srgbClr val="14314C"/>
                </a:solidFill>
              </a:rPr>
              <a:t>ELA PT part 2</a:t>
            </a:r>
          </a:p>
        </p:txBody>
      </p:sp>
      <p:sp>
        <p:nvSpPr>
          <p:cNvPr id="26" name="Content Placeholder 5">
            <a:extLst>
              <a:ext uri="{FF2B5EF4-FFF2-40B4-BE49-F238E27FC236}">
                <a16:creationId xmlns:a16="http://schemas.microsoft.com/office/drawing/2014/main" id="{1D39BE4A-1005-1670-B399-BCBE6D9342B0}"/>
              </a:ext>
            </a:extLst>
          </p:cNvPr>
          <p:cNvSpPr txBox="1">
            <a:spLocks/>
          </p:cNvSpPr>
          <p:nvPr/>
        </p:nvSpPr>
        <p:spPr>
          <a:xfrm>
            <a:off x="4529301" y="1301260"/>
            <a:ext cx="6830362" cy="583069"/>
          </a:xfrm>
          <a:prstGeom prst="rect">
            <a:avLst/>
          </a:prstGeom>
        </p:spPr>
        <p:txBody>
          <a:bodyPr>
            <a:noAutofit/>
          </a:bodyPr>
          <a:lstStyle>
            <a:lvl1pPr algn="l" rtl="0" eaLnBrk="1" fontAlgn="base" hangingPunct="1">
              <a:lnSpc>
                <a:spcPct val="100000"/>
              </a:lnSpc>
              <a:spcBef>
                <a:spcPts val="1200"/>
              </a:spcBef>
              <a:spcAft>
                <a:spcPts val="1200"/>
              </a:spcAft>
              <a:buFont typeface="Arial" panose="020B0604020202020204" pitchFamily="34" charset="0"/>
              <a:defRPr sz="2400" b="0" i="0" kern="1200">
                <a:solidFill>
                  <a:schemeClr val="tx1"/>
                </a:solidFill>
                <a:latin typeface="Calibri" panose="020F0502020204030204" pitchFamily="34" charset="0"/>
                <a:ea typeface="+mn-ea"/>
                <a:cs typeface="+mn-cs"/>
              </a:defRPr>
            </a:lvl1pPr>
            <a:lvl2pPr marL="685800" indent="-228600" algn="l" rtl="0" eaLnBrk="1" fontAlgn="base" hangingPunct="1">
              <a:lnSpc>
                <a:spcPct val="100000"/>
              </a:lnSpc>
              <a:spcBef>
                <a:spcPts val="600"/>
              </a:spcBef>
              <a:spcAft>
                <a:spcPts val="600"/>
              </a:spcAft>
              <a:buClr>
                <a:schemeClr val="accent5"/>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2pPr>
            <a:lvl3pPr marL="1143000" indent="-228600" algn="l" rtl="0" eaLnBrk="1" fontAlgn="base" hangingPunct="1">
              <a:lnSpc>
                <a:spcPct val="100000"/>
              </a:lnSpc>
              <a:spcBef>
                <a:spcPts val="600"/>
              </a:spcBef>
              <a:spcAft>
                <a:spcPts val="600"/>
              </a:spcAft>
              <a:buClr>
                <a:schemeClr val="accent2"/>
              </a:buClr>
              <a:buFont typeface="Arial" panose="020B0604020202020204" pitchFamily="34" charset="0"/>
              <a:buChar char="•"/>
              <a:defRPr b="0" i="0" kern="1200">
                <a:solidFill>
                  <a:schemeClr val="tx1"/>
                </a:solidFill>
                <a:latin typeface="Calibri" panose="020F0502020204030204" pitchFamily="34" charset="0"/>
                <a:ea typeface="+mn-ea"/>
                <a:cs typeface="+mn-cs"/>
              </a:defRPr>
            </a:lvl3pPr>
            <a:lvl4pPr marL="16002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4pPr>
            <a:lvl5pPr marL="20574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spcAft>
                <a:spcPts val="600"/>
              </a:spcAft>
            </a:pPr>
            <a:r>
              <a:rPr lang="en-US" sz="2600" b="1" dirty="0">
                <a:solidFill>
                  <a:schemeClr val="accent5">
                    <a:lumMod val="50000"/>
                  </a:schemeClr>
                </a:solidFill>
              </a:rPr>
              <a:t>Summative ELA Performance Task (PT)</a:t>
            </a:r>
          </a:p>
        </p:txBody>
      </p:sp>
      <p:sp>
        <p:nvSpPr>
          <p:cNvPr id="90" name="TextBox 89">
            <a:extLst>
              <a:ext uri="{FF2B5EF4-FFF2-40B4-BE49-F238E27FC236}">
                <a16:creationId xmlns:a16="http://schemas.microsoft.com/office/drawing/2014/main" id="{41480EF5-D094-CD58-F233-E538611F16B6}"/>
              </a:ext>
            </a:extLst>
          </p:cNvPr>
          <p:cNvSpPr txBox="1"/>
          <p:nvPr/>
        </p:nvSpPr>
        <p:spPr>
          <a:xfrm>
            <a:off x="4176286" y="5821842"/>
            <a:ext cx="3731581" cy="461665"/>
          </a:xfrm>
          <a:prstGeom prst="rect">
            <a:avLst/>
          </a:prstGeom>
          <a:noFill/>
        </p:spPr>
        <p:txBody>
          <a:bodyPr wrap="square" rtlCol="0">
            <a:spAutoFit/>
          </a:bodyPr>
          <a:lstStyle/>
          <a:p>
            <a:pPr algn="ctr"/>
            <a:r>
              <a:rPr lang="en-US" sz="2400" b="1" u="sng" dirty="0">
                <a:solidFill>
                  <a:schemeClr val="bg2">
                    <a:lumMod val="25000"/>
                  </a:schemeClr>
                </a:solidFill>
                <a:uFill>
                  <a:solidFill>
                    <a:srgbClr val="9BC836"/>
                  </a:solidFill>
                </a:uFill>
              </a:rPr>
              <a:t>Spellcheck</a:t>
            </a:r>
          </a:p>
        </p:txBody>
      </p:sp>
      <p:pic>
        <p:nvPicPr>
          <p:cNvPr id="27" name="Picture 26">
            <a:extLst>
              <a:ext uri="{FF2B5EF4-FFF2-40B4-BE49-F238E27FC236}">
                <a16:creationId xmlns:a16="http://schemas.microsoft.com/office/drawing/2014/main" id="{FBF0262D-B309-5786-E3F3-A1DA391F6469}"/>
              </a:ext>
            </a:extLst>
          </p:cNvPr>
          <p:cNvPicPr>
            <a:picLocks noChangeAspect="1"/>
          </p:cNvPicPr>
          <p:nvPr/>
        </p:nvPicPr>
        <p:blipFill>
          <a:blip r:embed="rId3"/>
          <a:stretch>
            <a:fillRect/>
          </a:stretch>
        </p:blipFill>
        <p:spPr>
          <a:xfrm>
            <a:off x="7540613" y="2037794"/>
            <a:ext cx="739881" cy="697078"/>
          </a:xfrm>
          <a:prstGeom prst="rect">
            <a:avLst/>
          </a:prstGeom>
        </p:spPr>
      </p:pic>
      <p:pic>
        <p:nvPicPr>
          <p:cNvPr id="29" name="Picture 28">
            <a:extLst>
              <a:ext uri="{FF2B5EF4-FFF2-40B4-BE49-F238E27FC236}">
                <a16:creationId xmlns:a16="http://schemas.microsoft.com/office/drawing/2014/main" id="{89ECE3B6-6FFA-C61D-427D-AF5B7C7A2D12}"/>
              </a:ext>
            </a:extLst>
          </p:cNvPr>
          <p:cNvPicPr>
            <a:picLocks noChangeAspect="1"/>
          </p:cNvPicPr>
          <p:nvPr/>
        </p:nvPicPr>
        <p:blipFill>
          <a:blip r:embed="rId4"/>
          <a:stretch>
            <a:fillRect/>
          </a:stretch>
        </p:blipFill>
        <p:spPr>
          <a:xfrm>
            <a:off x="4207373" y="2367315"/>
            <a:ext cx="3302154" cy="2066733"/>
          </a:xfrm>
          <a:prstGeom prst="rect">
            <a:avLst/>
          </a:prstGeom>
        </p:spPr>
      </p:pic>
      <p:pic>
        <p:nvPicPr>
          <p:cNvPr id="31" name="Picture 30">
            <a:extLst>
              <a:ext uri="{FF2B5EF4-FFF2-40B4-BE49-F238E27FC236}">
                <a16:creationId xmlns:a16="http://schemas.microsoft.com/office/drawing/2014/main" id="{A2999E2C-E2EB-CC23-9B6A-7F5C2FB58E0D}"/>
              </a:ext>
            </a:extLst>
          </p:cNvPr>
          <p:cNvPicPr>
            <a:picLocks noChangeAspect="1"/>
          </p:cNvPicPr>
          <p:nvPr/>
        </p:nvPicPr>
        <p:blipFill>
          <a:blip r:embed="rId5"/>
          <a:stretch>
            <a:fillRect/>
          </a:stretch>
        </p:blipFill>
        <p:spPr>
          <a:xfrm>
            <a:off x="8331245" y="2621582"/>
            <a:ext cx="3531752" cy="3948818"/>
          </a:xfrm>
          <a:prstGeom prst="rect">
            <a:avLst/>
          </a:prstGeom>
        </p:spPr>
      </p:pic>
      <p:pic>
        <p:nvPicPr>
          <p:cNvPr id="37" name="Picture 36">
            <a:extLst>
              <a:ext uri="{FF2B5EF4-FFF2-40B4-BE49-F238E27FC236}">
                <a16:creationId xmlns:a16="http://schemas.microsoft.com/office/drawing/2014/main" id="{D7ABF68C-B990-ED40-4596-7F4AE9115746}"/>
              </a:ext>
            </a:extLst>
          </p:cNvPr>
          <p:cNvPicPr>
            <a:picLocks noChangeAspect="1"/>
          </p:cNvPicPr>
          <p:nvPr/>
        </p:nvPicPr>
        <p:blipFill>
          <a:blip r:embed="rId6"/>
          <a:stretch>
            <a:fillRect/>
          </a:stretch>
        </p:blipFill>
        <p:spPr>
          <a:xfrm>
            <a:off x="4135445" y="4620307"/>
            <a:ext cx="4278383" cy="1158985"/>
          </a:xfrm>
          <a:prstGeom prst="rect">
            <a:avLst/>
          </a:prstGeom>
        </p:spPr>
      </p:pic>
      <p:cxnSp>
        <p:nvCxnSpPr>
          <p:cNvPr id="38" name="Straight Arrow Connector 37">
            <a:extLst>
              <a:ext uri="{FF2B5EF4-FFF2-40B4-BE49-F238E27FC236}">
                <a16:creationId xmlns:a16="http://schemas.microsoft.com/office/drawing/2014/main" id="{4918C529-B0C9-7B36-2FAC-D997CE12C046}"/>
              </a:ext>
            </a:extLst>
          </p:cNvPr>
          <p:cNvCxnSpPr>
            <a:cxnSpLocks/>
          </p:cNvCxnSpPr>
          <p:nvPr/>
        </p:nvCxnSpPr>
        <p:spPr>
          <a:xfrm flipH="1" flipV="1">
            <a:off x="6633111" y="5712549"/>
            <a:ext cx="1974622" cy="574987"/>
          </a:xfrm>
          <a:prstGeom prst="straightConnector1">
            <a:avLst/>
          </a:prstGeom>
          <a:ln w="50800">
            <a:solidFill>
              <a:srgbClr val="9BC836"/>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9EDDF286-07BB-BC83-C74D-8D9850B54E3B}"/>
              </a:ext>
            </a:extLst>
          </p:cNvPr>
          <p:cNvCxnSpPr>
            <a:cxnSpLocks/>
          </p:cNvCxnSpPr>
          <p:nvPr/>
        </p:nvCxnSpPr>
        <p:spPr>
          <a:xfrm flipH="1" flipV="1">
            <a:off x="7907867" y="5712549"/>
            <a:ext cx="707817" cy="518326"/>
          </a:xfrm>
          <a:prstGeom prst="straightConnector1">
            <a:avLst/>
          </a:prstGeom>
          <a:ln w="50800">
            <a:solidFill>
              <a:srgbClr val="9BC836"/>
            </a:solidFill>
            <a:tailEnd type="triangle" w="lg" len="lg"/>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69EBEA01-04AA-124F-63CE-D32404021C0C}"/>
              </a:ext>
            </a:extLst>
          </p:cNvPr>
          <p:cNvSpPr txBox="1"/>
          <p:nvPr/>
        </p:nvSpPr>
        <p:spPr>
          <a:xfrm>
            <a:off x="4176288" y="1818747"/>
            <a:ext cx="3528380" cy="461665"/>
          </a:xfrm>
          <a:prstGeom prst="rect">
            <a:avLst/>
          </a:prstGeom>
          <a:noFill/>
          <a:effectLst/>
        </p:spPr>
        <p:txBody>
          <a:bodyPr wrap="square" rtlCol="0">
            <a:spAutoFit/>
          </a:bodyPr>
          <a:lstStyle/>
          <a:p>
            <a:pPr algn="ctr"/>
            <a:r>
              <a:rPr lang="en-US" sz="2400" b="1" u="sng" dirty="0">
                <a:solidFill>
                  <a:schemeClr val="bg2">
                    <a:lumMod val="25000"/>
                  </a:schemeClr>
                </a:solidFill>
                <a:uFill>
                  <a:solidFill>
                    <a:srgbClr val="9BC836"/>
                  </a:solidFill>
                </a:uFill>
              </a:rPr>
              <a:t>Dictionary/Thesaurus</a:t>
            </a:r>
          </a:p>
        </p:txBody>
      </p:sp>
      <p:pic>
        <p:nvPicPr>
          <p:cNvPr id="11" name="Picture 10">
            <a:extLst>
              <a:ext uri="{FF2B5EF4-FFF2-40B4-BE49-F238E27FC236}">
                <a16:creationId xmlns:a16="http://schemas.microsoft.com/office/drawing/2014/main" id="{59DB9322-73B9-4CA8-3D06-2919FEE2873D}"/>
              </a:ext>
            </a:extLst>
          </p:cNvPr>
          <p:cNvPicPr>
            <a:picLocks noChangeAspect="1"/>
          </p:cNvPicPr>
          <p:nvPr/>
        </p:nvPicPr>
        <p:blipFill>
          <a:blip r:embed="rId7"/>
          <a:stretch>
            <a:fillRect/>
          </a:stretch>
        </p:blipFill>
        <p:spPr>
          <a:xfrm>
            <a:off x="1081825" y="1478157"/>
            <a:ext cx="1848525" cy="835533"/>
          </a:xfrm>
          <a:prstGeom prst="rect">
            <a:avLst/>
          </a:prstGeom>
        </p:spPr>
      </p:pic>
    </p:spTree>
    <p:extLst>
      <p:ext uri="{BB962C8B-B14F-4D97-AF65-F5344CB8AC3E}">
        <p14:creationId xmlns:p14="http://schemas.microsoft.com/office/powerpoint/2010/main" val="40286651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BCA50C-A806-A8F6-5872-20AF53B43FEE}"/>
              </a:ext>
            </a:extLst>
          </p:cNvPr>
          <p:cNvSpPr>
            <a:spLocks noGrp="1"/>
          </p:cNvSpPr>
          <p:nvPr>
            <p:ph type="ctrTitle"/>
          </p:nvPr>
        </p:nvSpPr>
        <p:spPr/>
        <p:txBody>
          <a:bodyPr/>
          <a:lstStyle/>
          <a:p>
            <a:r>
              <a:rPr lang="en-US" dirty="0"/>
              <a:t>Nevada Alternate Assessment (NAA)</a:t>
            </a:r>
            <a:br>
              <a:rPr lang="en-US" dirty="0"/>
            </a:br>
            <a:r>
              <a:rPr lang="en-US" sz="3200" b="0" i="1" dirty="0"/>
              <a:t>Grades 3-8 &amp; 11</a:t>
            </a:r>
          </a:p>
        </p:txBody>
      </p:sp>
    </p:spTree>
    <p:extLst>
      <p:ext uri="{BB962C8B-B14F-4D97-AF65-F5344CB8AC3E}">
        <p14:creationId xmlns:p14="http://schemas.microsoft.com/office/powerpoint/2010/main" val="23306857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FD70E-E4A0-8144-8BE4-8CE9D38AA2E4}"/>
              </a:ext>
            </a:extLst>
          </p:cNvPr>
          <p:cNvSpPr>
            <a:spLocks noGrp="1"/>
          </p:cNvSpPr>
          <p:nvPr>
            <p:ph type="title"/>
          </p:nvPr>
        </p:nvSpPr>
        <p:spPr/>
        <p:txBody>
          <a:bodyPr/>
          <a:lstStyle/>
          <a:p>
            <a:r>
              <a:rPr lang="en-US" b="1" dirty="0"/>
              <a:t>NAA: Test Material Kits</a:t>
            </a:r>
          </a:p>
        </p:txBody>
      </p:sp>
      <p:sp>
        <p:nvSpPr>
          <p:cNvPr id="3" name="Content Placeholder 2">
            <a:extLst>
              <a:ext uri="{FF2B5EF4-FFF2-40B4-BE49-F238E27FC236}">
                <a16:creationId xmlns:a16="http://schemas.microsoft.com/office/drawing/2014/main" id="{1E6899CA-33E3-834C-A353-EE9847A747B5}"/>
              </a:ext>
            </a:extLst>
          </p:cNvPr>
          <p:cNvSpPr>
            <a:spLocks noGrp="1"/>
          </p:cNvSpPr>
          <p:nvPr>
            <p:ph idx="1"/>
          </p:nvPr>
        </p:nvSpPr>
        <p:spPr>
          <a:xfrm>
            <a:off x="809625" y="1275488"/>
            <a:ext cx="10515600" cy="4861841"/>
          </a:xfrm>
        </p:spPr>
        <p:txBody>
          <a:bodyPr/>
          <a:lstStyle/>
          <a:p>
            <a:pPr marL="342900" indent="-342900">
              <a:spcBef>
                <a:spcPts val="0"/>
              </a:spcBef>
              <a:spcAft>
                <a:spcPts val="600"/>
              </a:spcAft>
              <a:buClr>
                <a:schemeClr val="accent2"/>
              </a:buClr>
              <a:buFont typeface="Wingdings" panose="05000000000000000000" pitchFamily="2" charset="2"/>
              <a:buChar char="Ø"/>
            </a:pPr>
            <a:r>
              <a:rPr lang="en-US" sz="2200" dirty="0">
                <a:latin typeface="+mn-lt"/>
              </a:rPr>
              <a:t>Schools receive 1 grade-specific test kit for every 3 students.</a:t>
            </a:r>
          </a:p>
          <a:p>
            <a:pPr marL="342900" indent="-342900">
              <a:spcBef>
                <a:spcPts val="0"/>
              </a:spcBef>
              <a:spcAft>
                <a:spcPts val="600"/>
              </a:spcAft>
              <a:buClr>
                <a:schemeClr val="accent2"/>
              </a:buClr>
              <a:buFont typeface="Wingdings" panose="05000000000000000000" pitchFamily="2" charset="2"/>
              <a:buChar char="Ø"/>
            </a:pPr>
            <a:r>
              <a:rPr lang="en-US" sz="2200" dirty="0">
                <a:latin typeface="+mn-lt"/>
              </a:rPr>
              <a:t>Each grade-specific test kit contains the following items:</a:t>
            </a:r>
          </a:p>
          <a:p>
            <a:pPr marL="971550" lvl="1" indent="-285750">
              <a:spcBef>
                <a:spcPts val="0"/>
              </a:spcBef>
            </a:pPr>
            <a:r>
              <a:rPr lang="en-US" sz="1800" dirty="0">
                <a:latin typeface="+mn-lt"/>
              </a:rPr>
              <a:t>Test Booklet (this is the teacher’s book)</a:t>
            </a:r>
          </a:p>
          <a:p>
            <a:pPr marL="971550" lvl="1" indent="-285750">
              <a:spcBef>
                <a:spcPts val="0"/>
              </a:spcBef>
            </a:pPr>
            <a:r>
              <a:rPr lang="en-US" sz="1800" dirty="0">
                <a:latin typeface="+mn-lt"/>
              </a:rPr>
              <a:t>ELA Student Response Booklet</a:t>
            </a:r>
          </a:p>
          <a:p>
            <a:pPr marL="971550" lvl="1" indent="-285750">
              <a:spcBef>
                <a:spcPts val="0"/>
              </a:spcBef>
            </a:pPr>
            <a:r>
              <a:rPr lang="en-US" sz="1800" dirty="0">
                <a:latin typeface="+mn-lt"/>
              </a:rPr>
              <a:t>Mathematics Student Response Booklet</a:t>
            </a:r>
          </a:p>
          <a:p>
            <a:pPr marL="971550" lvl="1" indent="-285750">
              <a:spcBef>
                <a:spcPts val="0"/>
              </a:spcBef>
            </a:pPr>
            <a:r>
              <a:rPr lang="en-US" sz="1800" dirty="0">
                <a:latin typeface="+mn-lt"/>
              </a:rPr>
              <a:t>Science Student Response Booklet (Grades 5, 8, and 11 only)</a:t>
            </a:r>
            <a:endParaRPr lang="en-US" sz="1800" b="1" dirty="0">
              <a:latin typeface="+mn-lt"/>
            </a:endParaRPr>
          </a:p>
          <a:p>
            <a:pPr marL="342900" indent="-342900">
              <a:spcBef>
                <a:spcPts val="0"/>
              </a:spcBef>
              <a:spcAft>
                <a:spcPts val="600"/>
              </a:spcAft>
              <a:buClr>
                <a:schemeClr val="accent2"/>
              </a:buClr>
              <a:buFont typeface="Wingdings" panose="05000000000000000000" pitchFamily="2" charset="2"/>
              <a:buChar char="Ø"/>
            </a:pPr>
            <a:r>
              <a:rPr lang="en-US" sz="2200" dirty="0">
                <a:latin typeface="+mn-lt"/>
              </a:rPr>
              <a:t>Special Request Accommodated Materials – </a:t>
            </a:r>
            <a:r>
              <a:rPr lang="en-US" sz="2200" dirty="0">
                <a:solidFill>
                  <a:srgbClr val="2E75B6"/>
                </a:solidFill>
                <a:latin typeface="+mn-lt"/>
              </a:rPr>
              <a:t>STC contact WCSD Assessment Support</a:t>
            </a:r>
          </a:p>
          <a:p>
            <a:pPr marL="1028700" lvl="1" indent="-342900">
              <a:spcBef>
                <a:spcPts val="0"/>
              </a:spcBef>
            </a:pPr>
            <a:r>
              <a:rPr lang="en-US" sz="1800" b="1" dirty="0">
                <a:latin typeface="+mn-lt"/>
              </a:rPr>
              <a:t>Single-Sided Student Response Booklets </a:t>
            </a:r>
            <a:r>
              <a:rPr lang="en-US" sz="1800" dirty="0">
                <a:latin typeface="+mn-lt"/>
              </a:rPr>
              <a:t>are printed on card stock and packaged unbound so pages can be cut apart to align with the student’s response mode (e.g., eye gaze or picture exchange).</a:t>
            </a:r>
          </a:p>
          <a:p>
            <a:pPr marL="1028700" lvl="1" indent="-342900">
              <a:spcBef>
                <a:spcPts val="0"/>
              </a:spcBef>
            </a:pPr>
            <a:r>
              <a:rPr lang="en-US" sz="1800" b="1" dirty="0">
                <a:latin typeface="+mn-lt"/>
              </a:rPr>
              <a:t>Braille Translations of Independently Read ELA Passages</a:t>
            </a:r>
            <a:r>
              <a:rPr lang="en-US" sz="1800" dirty="0">
                <a:latin typeface="+mn-lt"/>
              </a:rPr>
              <a:t> are available for students who are visually impaired and can read contracted braille.</a:t>
            </a:r>
          </a:p>
          <a:p>
            <a:pPr>
              <a:spcAft>
                <a:spcPts val="600"/>
              </a:spcAft>
            </a:pPr>
            <a:r>
              <a:rPr lang="en-US" sz="1900" dirty="0">
                <a:solidFill>
                  <a:srgbClr val="A50021"/>
                </a:solidFill>
                <a:latin typeface="+mn-lt"/>
              </a:rPr>
              <a:t>IMPORTANT: Accommodations must align with what the student uses during daily classroom instruction and must be documented in the IEP. </a:t>
            </a:r>
            <a:r>
              <a:rPr lang="en-US" sz="1900" kern="1200" dirty="0">
                <a:solidFill>
                  <a:srgbClr val="A50021"/>
                </a:solidFill>
                <a:latin typeface="+mn-lt"/>
              </a:rPr>
              <a:t>Allowable accommodations are outlined on pages 34–38 of the TAM.</a:t>
            </a:r>
            <a:endParaRPr lang="en-US" sz="1900" dirty="0">
              <a:solidFill>
                <a:srgbClr val="A50021"/>
              </a:solidFill>
              <a:latin typeface="+mn-lt"/>
            </a:endParaRPr>
          </a:p>
        </p:txBody>
      </p:sp>
      <p:grpSp>
        <p:nvGrpSpPr>
          <p:cNvPr id="19" name="Group 18">
            <a:extLst>
              <a:ext uri="{FF2B5EF4-FFF2-40B4-BE49-F238E27FC236}">
                <a16:creationId xmlns:a16="http://schemas.microsoft.com/office/drawing/2014/main" id="{CA9E97F8-9C47-28E5-7F7E-ABD1AA025AEC}"/>
              </a:ext>
            </a:extLst>
          </p:cNvPr>
          <p:cNvGrpSpPr/>
          <p:nvPr/>
        </p:nvGrpSpPr>
        <p:grpSpPr>
          <a:xfrm>
            <a:off x="8550770" y="306587"/>
            <a:ext cx="3041243" cy="2984277"/>
            <a:chOff x="8788177" y="318028"/>
            <a:chExt cx="3041243" cy="2984277"/>
          </a:xfrm>
        </p:grpSpPr>
        <p:pic>
          <p:nvPicPr>
            <p:cNvPr id="11" name="Picture 10">
              <a:extLst>
                <a:ext uri="{FF2B5EF4-FFF2-40B4-BE49-F238E27FC236}">
                  <a16:creationId xmlns:a16="http://schemas.microsoft.com/office/drawing/2014/main" id="{FE514ED9-C33F-4295-F565-DA947778E837}"/>
                </a:ext>
              </a:extLst>
            </p:cNvPr>
            <p:cNvPicPr>
              <a:picLocks noChangeAspect="1"/>
            </p:cNvPicPr>
            <p:nvPr/>
          </p:nvPicPr>
          <p:blipFill>
            <a:blip r:embed="rId3"/>
            <a:stretch>
              <a:fillRect/>
            </a:stretch>
          </p:blipFill>
          <p:spPr>
            <a:xfrm>
              <a:off x="10103109" y="318028"/>
              <a:ext cx="1726311" cy="2252051"/>
            </a:xfrm>
            <a:prstGeom prst="rect">
              <a:avLst/>
            </a:prstGeom>
            <a:ln>
              <a:solidFill>
                <a:schemeClr val="tx1">
                  <a:lumMod val="50000"/>
                  <a:lumOff val="50000"/>
                </a:schemeClr>
              </a:solidFill>
            </a:ln>
          </p:spPr>
        </p:pic>
        <p:pic>
          <p:nvPicPr>
            <p:cNvPr id="16" name="Picture 15">
              <a:extLst>
                <a:ext uri="{FF2B5EF4-FFF2-40B4-BE49-F238E27FC236}">
                  <a16:creationId xmlns:a16="http://schemas.microsoft.com/office/drawing/2014/main" id="{A12DEDD9-6F3C-97B9-CFCB-9A8C1C64ED36}"/>
                </a:ext>
              </a:extLst>
            </p:cNvPr>
            <p:cNvPicPr>
              <a:picLocks noChangeAspect="1"/>
            </p:cNvPicPr>
            <p:nvPr/>
          </p:nvPicPr>
          <p:blipFill>
            <a:blip r:embed="rId4"/>
            <a:stretch>
              <a:fillRect/>
            </a:stretch>
          </p:blipFill>
          <p:spPr>
            <a:xfrm>
              <a:off x="10330842" y="1433183"/>
              <a:ext cx="1483114" cy="1869122"/>
            </a:xfrm>
            <a:prstGeom prst="rect">
              <a:avLst/>
            </a:prstGeom>
            <a:ln w="12700">
              <a:solidFill>
                <a:schemeClr val="tx1"/>
              </a:solidFill>
            </a:ln>
          </p:spPr>
        </p:pic>
        <p:pic>
          <p:nvPicPr>
            <p:cNvPr id="17" name="Picture 16">
              <a:extLst>
                <a:ext uri="{FF2B5EF4-FFF2-40B4-BE49-F238E27FC236}">
                  <a16:creationId xmlns:a16="http://schemas.microsoft.com/office/drawing/2014/main" id="{6310C63E-1475-E0C1-9EEB-9277A3E4C218}"/>
                </a:ext>
              </a:extLst>
            </p:cNvPr>
            <p:cNvPicPr>
              <a:picLocks noChangeAspect="1"/>
            </p:cNvPicPr>
            <p:nvPr/>
          </p:nvPicPr>
          <p:blipFill>
            <a:blip r:embed="rId5"/>
            <a:stretch>
              <a:fillRect/>
            </a:stretch>
          </p:blipFill>
          <p:spPr>
            <a:xfrm>
              <a:off x="8788177" y="932826"/>
              <a:ext cx="1420633" cy="1869122"/>
            </a:xfrm>
            <a:prstGeom prst="rect">
              <a:avLst/>
            </a:prstGeom>
            <a:ln w="6350">
              <a:solidFill>
                <a:srgbClr val="2E75B6"/>
              </a:solidFill>
            </a:ln>
            <a:effectLst>
              <a:outerShdw blurRad="50800" dist="38100" dir="2700000" algn="tl" rotWithShape="0">
                <a:prstClr val="black">
                  <a:alpha val="40000"/>
                </a:prstClr>
              </a:outerShdw>
            </a:effectLst>
          </p:spPr>
        </p:pic>
        <p:pic>
          <p:nvPicPr>
            <p:cNvPr id="18" name="Content Placeholder 3">
              <a:extLst>
                <a:ext uri="{FF2B5EF4-FFF2-40B4-BE49-F238E27FC236}">
                  <a16:creationId xmlns:a16="http://schemas.microsoft.com/office/drawing/2014/main" id="{ACDE1C65-42EF-DC90-DEE3-CE3740855D1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484708" y="1868115"/>
              <a:ext cx="1709771" cy="1357295"/>
            </a:xfrm>
            <a:prstGeom prst="rect">
              <a:avLst/>
            </a:prstGeom>
            <a:ln>
              <a:solidFill>
                <a:schemeClr val="accent6"/>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4501174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FD70E-E4A0-8144-8BE4-8CE9D38AA2E4}"/>
              </a:ext>
            </a:extLst>
          </p:cNvPr>
          <p:cNvSpPr>
            <a:spLocks noGrp="1"/>
          </p:cNvSpPr>
          <p:nvPr>
            <p:ph type="title"/>
          </p:nvPr>
        </p:nvSpPr>
        <p:spPr/>
        <p:txBody>
          <a:bodyPr/>
          <a:lstStyle/>
          <a:p>
            <a:r>
              <a:rPr lang="en-US" b="1" dirty="0"/>
              <a:t>NAA: Test Security</a:t>
            </a:r>
          </a:p>
        </p:txBody>
      </p:sp>
      <p:sp>
        <p:nvSpPr>
          <p:cNvPr id="3" name="Content Placeholder 2">
            <a:extLst>
              <a:ext uri="{FF2B5EF4-FFF2-40B4-BE49-F238E27FC236}">
                <a16:creationId xmlns:a16="http://schemas.microsoft.com/office/drawing/2014/main" id="{1E6899CA-33E3-834C-A353-EE9847A747B5}"/>
              </a:ext>
            </a:extLst>
          </p:cNvPr>
          <p:cNvSpPr>
            <a:spLocks noGrp="1"/>
          </p:cNvSpPr>
          <p:nvPr>
            <p:ph idx="1"/>
          </p:nvPr>
        </p:nvSpPr>
        <p:spPr>
          <a:xfrm>
            <a:off x="838200" y="1284051"/>
            <a:ext cx="10515600" cy="4798697"/>
          </a:xfrm>
        </p:spPr>
        <p:txBody>
          <a:bodyPr/>
          <a:lstStyle/>
          <a:p>
            <a:pPr>
              <a:spcBef>
                <a:spcPts val="0"/>
              </a:spcBef>
            </a:pPr>
            <a:r>
              <a:rPr lang="en-US" sz="2200" dirty="0"/>
              <a:t>The NAA is a </a:t>
            </a:r>
            <a:r>
              <a:rPr lang="en-US" sz="2200" b="1" dirty="0"/>
              <a:t>secure, standardized assessment </a:t>
            </a:r>
            <a:r>
              <a:rPr lang="en-US" sz="2200" dirty="0"/>
              <a:t>that must be administered as consistently as possible.</a:t>
            </a:r>
          </a:p>
          <a:p>
            <a:pPr>
              <a:spcBef>
                <a:spcPts val="0"/>
              </a:spcBef>
              <a:spcAft>
                <a:spcPts val="600"/>
              </a:spcAft>
            </a:pPr>
            <a:r>
              <a:rPr lang="en-US" sz="2200" dirty="0"/>
              <a:t>The following steps must be taken to track and safeguard the security of test materials:</a:t>
            </a:r>
          </a:p>
          <a:p>
            <a:pPr marL="457200" lvl="1">
              <a:spcBef>
                <a:spcPts val="0"/>
              </a:spcBef>
              <a:buClr>
                <a:schemeClr val="accent1"/>
              </a:buClr>
            </a:pPr>
            <a:r>
              <a:rPr lang="en-US" dirty="0"/>
              <a:t>Locked, secure storage must be provided for all secure testing materials.</a:t>
            </a:r>
          </a:p>
          <a:p>
            <a:pPr marL="457200" lvl="1">
              <a:spcBef>
                <a:spcPts val="0"/>
              </a:spcBef>
              <a:buClr>
                <a:schemeClr val="accent1"/>
              </a:buClr>
            </a:pPr>
            <a:r>
              <a:rPr lang="en-US" dirty="0"/>
              <a:t>Locked storage must be accessible to only the Principal, School Test Coordinator, and assigned Test Administrator(s).</a:t>
            </a:r>
          </a:p>
          <a:p>
            <a:pPr marL="457200" lvl="1">
              <a:spcBef>
                <a:spcPts val="0"/>
              </a:spcBef>
              <a:buClr>
                <a:schemeClr val="accent1"/>
              </a:buClr>
            </a:pPr>
            <a:r>
              <a:rPr lang="en-US" dirty="0"/>
              <a:t>Never copy, reproduce, photograph, or take notes on test items. Disclosure of test content is strictly prohibited by state law.</a:t>
            </a:r>
          </a:p>
          <a:p>
            <a:pPr marL="457200" lvl="1">
              <a:spcBef>
                <a:spcPts val="0"/>
              </a:spcBef>
              <a:buClr>
                <a:schemeClr val="accent1"/>
              </a:buClr>
            </a:pPr>
            <a:r>
              <a:rPr lang="en-US" dirty="0"/>
              <a:t>All transfers of secure test materials must be documented.</a:t>
            </a:r>
          </a:p>
          <a:p>
            <a:pPr marL="457200" lvl="1">
              <a:spcBef>
                <a:spcPts val="0"/>
              </a:spcBef>
              <a:buClr>
                <a:schemeClr val="accent1"/>
              </a:buClr>
            </a:pPr>
            <a:r>
              <a:rPr lang="en-US" dirty="0"/>
              <a:t>Aat the end of the test administration ALL materials received from DRC and student videos must be accounted for and returned to DRC </a:t>
            </a:r>
            <a:r>
              <a:rPr lang="en-US" dirty="0">
                <a:solidFill>
                  <a:srgbClr val="990000"/>
                </a:solidFill>
              </a:rPr>
              <a:t>(by May 23)</a:t>
            </a:r>
            <a:r>
              <a:rPr lang="en-US" dirty="0"/>
              <a:t>. </a:t>
            </a:r>
          </a:p>
          <a:p>
            <a:pPr marL="457200" lvl="1">
              <a:spcBef>
                <a:spcPts val="0"/>
              </a:spcBef>
              <a:buClr>
                <a:schemeClr val="accent1"/>
              </a:buClr>
            </a:pPr>
            <a:r>
              <a:rPr lang="en-US" dirty="0"/>
              <a:t>Students should not be left unattended with test materials.</a:t>
            </a:r>
          </a:p>
        </p:txBody>
      </p:sp>
    </p:spTree>
    <p:extLst>
      <p:ext uri="{BB962C8B-B14F-4D97-AF65-F5344CB8AC3E}">
        <p14:creationId xmlns:p14="http://schemas.microsoft.com/office/powerpoint/2010/main" val="42067319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B47B7-2810-4D88-8556-24842D9C52D9}"/>
              </a:ext>
            </a:extLst>
          </p:cNvPr>
          <p:cNvSpPr>
            <a:spLocks noGrp="1"/>
          </p:cNvSpPr>
          <p:nvPr>
            <p:ph type="title"/>
          </p:nvPr>
        </p:nvSpPr>
        <p:spPr/>
        <p:txBody>
          <a:bodyPr/>
          <a:lstStyle/>
          <a:p>
            <a:r>
              <a:rPr lang="en-US" b="1" dirty="0"/>
              <a:t>NAA: Academic Standards, Item Types and Test Administration</a:t>
            </a:r>
          </a:p>
        </p:txBody>
      </p:sp>
      <p:sp>
        <p:nvSpPr>
          <p:cNvPr id="3" name="Content Placeholder 2">
            <a:extLst>
              <a:ext uri="{FF2B5EF4-FFF2-40B4-BE49-F238E27FC236}">
                <a16:creationId xmlns:a16="http://schemas.microsoft.com/office/drawing/2014/main" id="{0C00D50D-C6C8-4956-BA5C-818B51B4858F}"/>
              </a:ext>
            </a:extLst>
          </p:cNvPr>
          <p:cNvSpPr>
            <a:spLocks noGrp="1"/>
          </p:cNvSpPr>
          <p:nvPr>
            <p:ph idx="1"/>
          </p:nvPr>
        </p:nvSpPr>
        <p:spPr>
          <a:xfrm>
            <a:off x="838199" y="1248434"/>
            <a:ext cx="10515600" cy="3075078"/>
          </a:xfrm>
        </p:spPr>
        <p:txBody>
          <a:bodyPr/>
          <a:lstStyle/>
          <a:p>
            <a:pPr>
              <a:spcBef>
                <a:spcPts val="0"/>
              </a:spcBef>
              <a:spcAft>
                <a:spcPts val="600"/>
              </a:spcAft>
            </a:pPr>
            <a:r>
              <a:rPr lang="en-US" dirty="0">
                <a:latin typeface="+mn-lt"/>
              </a:rPr>
              <a:t>The NAA assesses student academic performance on the Nevada Academic Content Standards (NVACS) Connectors.</a:t>
            </a:r>
          </a:p>
          <a:p>
            <a:pPr marL="342900" indent="-342900">
              <a:spcBef>
                <a:spcPts val="0"/>
              </a:spcBef>
              <a:spcAft>
                <a:spcPts val="600"/>
              </a:spcAft>
              <a:buFont typeface="Arial" panose="020B0604020202020204" pitchFamily="34" charset="0"/>
              <a:buChar char="•"/>
            </a:pPr>
            <a:r>
              <a:rPr lang="en-US" sz="2200" dirty="0">
                <a:latin typeface="+mn-lt"/>
              </a:rPr>
              <a:t>The NVACS Connectors align to the general education standards.</a:t>
            </a:r>
          </a:p>
          <a:p>
            <a:pPr marL="342900" indent="-342900">
              <a:spcBef>
                <a:spcPts val="0"/>
              </a:spcBef>
              <a:spcAft>
                <a:spcPts val="600"/>
              </a:spcAft>
              <a:buFont typeface="Arial" panose="020B0604020202020204" pitchFamily="34" charset="0"/>
              <a:buChar char="•"/>
            </a:pPr>
            <a:r>
              <a:rPr lang="en-US" sz="2200" dirty="0">
                <a:latin typeface="+mn-lt"/>
                <a:hlinkClick r:id="rId3"/>
              </a:rPr>
              <a:t>NVACS Connectors</a:t>
            </a:r>
            <a:endParaRPr lang="en-US" sz="2200" dirty="0">
              <a:latin typeface="+mn-lt"/>
            </a:endParaRPr>
          </a:p>
          <a:p>
            <a:pPr>
              <a:spcAft>
                <a:spcPts val="0"/>
              </a:spcAft>
            </a:pPr>
            <a:r>
              <a:rPr lang="en-US" sz="2200" dirty="0">
                <a:latin typeface="+mn-lt"/>
              </a:rPr>
              <a:t>Test details:</a:t>
            </a:r>
          </a:p>
          <a:p>
            <a:pPr>
              <a:spcBef>
                <a:spcPts val="0"/>
              </a:spcBef>
              <a:spcAft>
                <a:spcPts val="600"/>
              </a:spcAft>
            </a:pPr>
            <a:r>
              <a:rPr lang="en-US" sz="2200" dirty="0">
                <a:latin typeface="+mn-lt"/>
              </a:rPr>
              <a:t>Content areas may be administered in any order. HOWEVER, test items within each content area MUST be presented in numerical order (1-28) AND a content area MUST be completed before moving to the next content area.</a:t>
            </a:r>
          </a:p>
        </p:txBody>
      </p:sp>
      <p:graphicFrame>
        <p:nvGraphicFramePr>
          <p:cNvPr id="5" name="Content Placeholder 5">
            <a:extLst>
              <a:ext uri="{FF2B5EF4-FFF2-40B4-BE49-F238E27FC236}">
                <a16:creationId xmlns:a16="http://schemas.microsoft.com/office/drawing/2014/main" id="{BB711CC4-6A86-457A-A6D5-1143AFE22128}"/>
              </a:ext>
            </a:extLst>
          </p:cNvPr>
          <p:cNvGraphicFramePr>
            <a:graphicFrameLocks/>
          </p:cNvGraphicFramePr>
          <p:nvPr/>
        </p:nvGraphicFramePr>
        <p:xfrm>
          <a:off x="838201" y="4657765"/>
          <a:ext cx="10515598" cy="1687593"/>
        </p:xfrm>
        <a:graphic>
          <a:graphicData uri="http://schemas.openxmlformats.org/drawingml/2006/table">
            <a:tbl>
              <a:tblPr firstRow="1" bandRow="1">
                <a:tableStyleId>{5940675A-B579-460E-94D1-54222C63F5DA}</a:tableStyleId>
              </a:tblPr>
              <a:tblGrid>
                <a:gridCol w="2257925">
                  <a:extLst>
                    <a:ext uri="{9D8B030D-6E8A-4147-A177-3AD203B41FA5}">
                      <a16:colId xmlns:a16="http://schemas.microsoft.com/office/drawing/2014/main" val="859209863"/>
                    </a:ext>
                  </a:extLst>
                </a:gridCol>
                <a:gridCol w="2983832">
                  <a:extLst>
                    <a:ext uri="{9D8B030D-6E8A-4147-A177-3AD203B41FA5}">
                      <a16:colId xmlns:a16="http://schemas.microsoft.com/office/drawing/2014/main" val="2956820640"/>
                    </a:ext>
                  </a:extLst>
                </a:gridCol>
                <a:gridCol w="2662989">
                  <a:extLst>
                    <a:ext uri="{9D8B030D-6E8A-4147-A177-3AD203B41FA5}">
                      <a16:colId xmlns:a16="http://schemas.microsoft.com/office/drawing/2014/main" val="219473901"/>
                    </a:ext>
                  </a:extLst>
                </a:gridCol>
                <a:gridCol w="2610852">
                  <a:extLst>
                    <a:ext uri="{9D8B030D-6E8A-4147-A177-3AD203B41FA5}">
                      <a16:colId xmlns:a16="http://schemas.microsoft.com/office/drawing/2014/main" val="1210347449"/>
                    </a:ext>
                  </a:extLst>
                </a:gridCol>
              </a:tblGrid>
              <a:tr h="447729">
                <a:tc>
                  <a:txBody>
                    <a:bodyPr/>
                    <a:lstStyle/>
                    <a:p>
                      <a:pPr algn="ctr"/>
                      <a:r>
                        <a:rPr lang="en-US" sz="2000" b="1" dirty="0">
                          <a:latin typeface="+mn-lt"/>
                        </a:rPr>
                        <a:t>Subject</a:t>
                      </a:r>
                    </a:p>
                  </a:txBody>
                  <a:tcPr>
                    <a:solidFill>
                      <a:schemeClr val="accent6">
                        <a:lumMod val="60000"/>
                        <a:lumOff val="40000"/>
                      </a:schemeClr>
                    </a:solidFill>
                  </a:tcPr>
                </a:tc>
                <a:tc>
                  <a:txBody>
                    <a:bodyPr/>
                    <a:lstStyle/>
                    <a:p>
                      <a:pPr algn="ctr"/>
                      <a:r>
                        <a:rPr lang="en-US" sz="2000" b="1" dirty="0">
                          <a:latin typeface="+mn-lt"/>
                        </a:rPr>
                        <a:t>ELA</a:t>
                      </a:r>
                    </a:p>
                  </a:txBody>
                  <a:tcPr>
                    <a:solidFill>
                      <a:schemeClr val="accent6">
                        <a:lumMod val="60000"/>
                        <a:lumOff val="40000"/>
                      </a:schemeClr>
                    </a:solidFill>
                  </a:tcPr>
                </a:tc>
                <a:tc>
                  <a:txBody>
                    <a:bodyPr/>
                    <a:lstStyle/>
                    <a:p>
                      <a:pPr algn="ctr"/>
                      <a:r>
                        <a:rPr lang="en-US" sz="2000" b="1" dirty="0">
                          <a:latin typeface="+mn-lt"/>
                        </a:rPr>
                        <a:t>Mathematics</a:t>
                      </a:r>
                    </a:p>
                  </a:txBody>
                  <a:tcPr>
                    <a:solidFill>
                      <a:schemeClr val="accent6">
                        <a:lumMod val="60000"/>
                        <a:lumOff val="40000"/>
                      </a:schemeClr>
                    </a:solidFill>
                  </a:tcPr>
                </a:tc>
                <a:tc>
                  <a:txBody>
                    <a:bodyPr/>
                    <a:lstStyle/>
                    <a:p>
                      <a:pPr algn="ctr"/>
                      <a:r>
                        <a:rPr lang="en-US" sz="2000" b="1" dirty="0">
                          <a:latin typeface="+mn-lt"/>
                        </a:rPr>
                        <a:t>Science</a:t>
                      </a:r>
                    </a:p>
                  </a:txBody>
                  <a:tcPr>
                    <a:solidFill>
                      <a:schemeClr val="accent6">
                        <a:lumMod val="60000"/>
                        <a:lumOff val="40000"/>
                      </a:schemeClr>
                    </a:solidFill>
                  </a:tcPr>
                </a:tc>
                <a:extLst>
                  <a:ext uri="{0D108BD9-81ED-4DB2-BD59-A6C34878D82A}">
                    <a16:rowId xmlns:a16="http://schemas.microsoft.com/office/drawing/2014/main" val="4053540943"/>
                  </a:ext>
                </a:extLst>
              </a:tr>
              <a:tr h="447729">
                <a:tc>
                  <a:txBody>
                    <a:bodyPr/>
                    <a:lstStyle/>
                    <a:p>
                      <a:pPr algn="ctr"/>
                      <a:r>
                        <a:rPr lang="en-US" sz="2000" b="1" dirty="0">
                          <a:latin typeface="+mn-lt"/>
                        </a:rPr>
                        <a:t>Number of Items</a:t>
                      </a:r>
                    </a:p>
                  </a:txBody>
                  <a:tcPr>
                    <a:solidFill>
                      <a:schemeClr val="accent6">
                        <a:lumMod val="60000"/>
                        <a:lumOff val="40000"/>
                      </a:schemeClr>
                    </a:solidFill>
                  </a:tcPr>
                </a:tc>
                <a:tc>
                  <a:txBody>
                    <a:bodyPr/>
                    <a:lstStyle/>
                    <a:p>
                      <a:pPr algn="ctr"/>
                      <a:r>
                        <a:rPr lang="en-US" sz="2000" dirty="0">
                          <a:latin typeface="+mn-lt"/>
                        </a:rPr>
                        <a:t>28</a:t>
                      </a:r>
                    </a:p>
                  </a:txBody>
                  <a:tcPr>
                    <a:solidFill>
                      <a:schemeClr val="accent6">
                        <a:lumMod val="20000"/>
                        <a:lumOff val="80000"/>
                      </a:schemeClr>
                    </a:solidFill>
                  </a:tcPr>
                </a:tc>
                <a:tc>
                  <a:txBody>
                    <a:bodyPr/>
                    <a:lstStyle/>
                    <a:p>
                      <a:pPr algn="ctr"/>
                      <a:r>
                        <a:rPr lang="en-US" sz="2000" dirty="0">
                          <a:latin typeface="+mn-lt"/>
                        </a:rPr>
                        <a:t>28</a:t>
                      </a:r>
                    </a:p>
                  </a:txBody>
                  <a:tcPr>
                    <a:solidFill>
                      <a:schemeClr val="accent6">
                        <a:lumMod val="20000"/>
                        <a:lumOff val="80000"/>
                      </a:schemeClr>
                    </a:solidFill>
                  </a:tcPr>
                </a:tc>
                <a:tc>
                  <a:txBody>
                    <a:bodyPr/>
                    <a:lstStyle/>
                    <a:p>
                      <a:pPr algn="ctr"/>
                      <a:r>
                        <a:rPr lang="en-US" sz="2000" dirty="0">
                          <a:latin typeface="+mn-lt"/>
                        </a:rPr>
                        <a:t>28</a:t>
                      </a:r>
                    </a:p>
                  </a:txBody>
                  <a:tcPr>
                    <a:solidFill>
                      <a:schemeClr val="accent6">
                        <a:lumMod val="20000"/>
                        <a:lumOff val="80000"/>
                      </a:schemeClr>
                    </a:solidFill>
                  </a:tcPr>
                </a:tc>
                <a:extLst>
                  <a:ext uri="{0D108BD9-81ED-4DB2-BD59-A6C34878D82A}">
                    <a16:rowId xmlns:a16="http://schemas.microsoft.com/office/drawing/2014/main" val="1427567294"/>
                  </a:ext>
                </a:extLst>
              </a:tr>
              <a:tr h="792135">
                <a:tc>
                  <a:txBody>
                    <a:bodyPr/>
                    <a:lstStyle/>
                    <a:p>
                      <a:pPr algn="ctr"/>
                      <a:r>
                        <a:rPr lang="en-US" sz="2000" b="1" dirty="0">
                          <a:latin typeface="+mn-lt"/>
                        </a:rPr>
                        <a:t>Item Types</a:t>
                      </a:r>
                    </a:p>
                  </a:txBody>
                  <a:tcPr>
                    <a:solidFill>
                      <a:schemeClr val="accent6">
                        <a:lumMod val="60000"/>
                        <a:lumOff val="40000"/>
                      </a:schemeClr>
                    </a:solidFill>
                  </a:tcPr>
                </a:tc>
                <a:tc>
                  <a:txBody>
                    <a:bodyPr/>
                    <a:lstStyle/>
                    <a:p>
                      <a:pPr algn="ctr"/>
                      <a:r>
                        <a:rPr lang="en-US" sz="2000" dirty="0">
                          <a:latin typeface="+mn-lt"/>
                        </a:rPr>
                        <a:t>27 Multiple-Choice and</a:t>
                      </a:r>
                      <a:endParaRPr lang="en-US" dirty="0">
                        <a:latin typeface="+mn-lt"/>
                      </a:endParaRPr>
                    </a:p>
                    <a:p>
                      <a:pPr lvl="0" algn="ctr">
                        <a:buNone/>
                      </a:pPr>
                      <a:r>
                        <a:rPr lang="en-US" sz="2000" dirty="0">
                          <a:latin typeface="+mn-lt"/>
                        </a:rPr>
                        <a:t> 1 Open-Response</a:t>
                      </a:r>
                    </a:p>
                  </a:txBody>
                  <a:tcPr>
                    <a:solidFill>
                      <a:schemeClr val="accent6">
                        <a:lumMod val="20000"/>
                        <a:lumOff val="80000"/>
                      </a:schemeClr>
                    </a:solidFill>
                  </a:tcPr>
                </a:tc>
                <a:tc>
                  <a:txBody>
                    <a:bodyPr/>
                    <a:lstStyle/>
                    <a:p>
                      <a:pPr algn="ctr"/>
                      <a:r>
                        <a:rPr lang="en-US" sz="2000" dirty="0">
                          <a:latin typeface="+mn-lt"/>
                        </a:rPr>
                        <a:t>ALL Multiple-Choice</a:t>
                      </a:r>
                    </a:p>
                  </a:txBody>
                  <a:tcPr>
                    <a:solidFill>
                      <a:schemeClr val="accent6">
                        <a:lumMod val="20000"/>
                        <a:lumOff val="80000"/>
                      </a:schemeClr>
                    </a:solidFill>
                  </a:tcPr>
                </a:tc>
                <a:tc>
                  <a:txBody>
                    <a:bodyPr/>
                    <a:lstStyle/>
                    <a:p>
                      <a:pPr algn="ctr"/>
                      <a:r>
                        <a:rPr lang="en-US" sz="2000" dirty="0">
                          <a:latin typeface="+mn-lt"/>
                        </a:rPr>
                        <a:t>ALL Multiple-</a:t>
                      </a:r>
                      <a:r>
                        <a:rPr lang="en-US" sz="2000" baseline="0" dirty="0">
                          <a:latin typeface="+mn-lt"/>
                        </a:rPr>
                        <a:t>Choice</a:t>
                      </a:r>
                      <a:endParaRPr lang="en-US" sz="2000" dirty="0">
                        <a:latin typeface="+mn-lt"/>
                      </a:endParaRPr>
                    </a:p>
                  </a:txBody>
                  <a:tcPr>
                    <a:solidFill>
                      <a:schemeClr val="accent6">
                        <a:lumMod val="20000"/>
                        <a:lumOff val="80000"/>
                      </a:schemeClr>
                    </a:solidFill>
                  </a:tcPr>
                </a:tc>
                <a:extLst>
                  <a:ext uri="{0D108BD9-81ED-4DB2-BD59-A6C34878D82A}">
                    <a16:rowId xmlns:a16="http://schemas.microsoft.com/office/drawing/2014/main" val="1304177300"/>
                  </a:ext>
                </a:extLst>
              </a:tr>
            </a:tbl>
          </a:graphicData>
        </a:graphic>
      </p:graphicFrame>
    </p:spTree>
    <p:extLst>
      <p:ext uri="{BB962C8B-B14F-4D97-AF65-F5344CB8AC3E}">
        <p14:creationId xmlns:p14="http://schemas.microsoft.com/office/powerpoint/2010/main" val="27429587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40009-185D-43DF-BDF7-711316728C15}"/>
              </a:ext>
            </a:extLst>
          </p:cNvPr>
          <p:cNvSpPr>
            <a:spLocks noGrp="1"/>
          </p:cNvSpPr>
          <p:nvPr>
            <p:ph type="title"/>
          </p:nvPr>
        </p:nvSpPr>
        <p:spPr/>
        <p:txBody>
          <a:bodyPr/>
          <a:lstStyle/>
          <a:p>
            <a:r>
              <a:rPr lang="en-US" b="1" dirty="0"/>
              <a:t>NAA: </a:t>
            </a:r>
            <a:r>
              <a:rPr lang="en-US" dirty="0"/>
              <a:t>Transcribing Responses into INSIGHT and Transferring Videos</a:t>
            </a:r>
            <a:endParaRPr lang="en-US" b="1" dirty="0"/>
          </a:p>
        </p:txBody>
      </p:sp>
      <p:sp>
        <p:nvSpPr>
          <p:cNvPr id="3" name="Content Placeholder 2">
            <a:extLst>
              <a:ext uri="{FF2B5EF4-FFF2-40B4-BE49-F238E27FC236}">
                <a16:creationId xmlns:a16="http://schemas.microsoft.com/office/drawing/2014/main" id="{4ADF020E-776A-4553-B062-83B91B0069DE}"/>
              </a:ext>
            </a:extLst>
          </p:cNvPr>
          <p:cNvSpPr>
            <a:spLocks noGrp="1"/>
          </p:cNvSpPr>
          <p:nvPr>
            <p:ph idx="1"/>
          </p:nvPr>
        </p:nvSpPr>
        <p:spPr>
          <a:xfrm>
            <a:off x="838200" y="1249557"/>
            <a:ext cx="7280750" cy="4872274"/>
          </a:xfrm>
        </p:spPr>
        <p:txBody>
          <a:bodyPr/>
          <a:lstStyle/>
          <a:p>
            <a:pPr>
              <a:spcBef>
                <a:spcPts val="0"/>
              </a:spcBef>
              <a:spcAft>
                <a:spcPts val="600"/>
              </a:spcAft>
            </a:pPr>
            <a:r>
              <a:rPr lang="en-US" sz="2200" dirty="0"/>
              <a:t>1._Student Responses Must be Transcribed into DRC INSIGHT</a:t>
            </a:r>
          </a:p>
          <a:p>
            <a:pPr marL="342900" indent="-342900">
              <a:spcBef>
                <a:spcPts val="0"/>
              </a:spcBef>
              <a:buFont typeface="Arial" panose="020B0604020202020204" pitchFamily="34" charset="0"/>
              <a:buChar char="•"/>
            </a:pPr>
            <a:r>
              <a:rPr lang="en-US" sz="2000" dirty="0"/>
              <a:t>Issue the test ticket to the test administrator AFTER they complete each content area test or all tests for a student.</a:t>
            </a:r>
          </a:p>
          <a:p>
            <a:pPr>
              <a:spcAft>
                <a:spcPts val="600"/>
              </a:spcAft>
            </a:pPr>
            <a:r>
              <a:rPr lang="en-US" sz="2200" dirty="0"/>
              <a:t>2._Video Recording Transfer and Storage</a:t>
            </a:r>
          </a:p>
          <a:p>
            <a:pPr marL="342900" indent="-342900">
              <a:spcBef>
                <a:spcPts val="0"/>
              </a:spcBef>
              <a:buFont typeface="Arial" panose="020B0604020202020204" pitchFamily="34" charset="0"/>
              <a:buChar char="•"/>
            </a:pPr>
            <a:r>
              <a:rPr lang="en-US" sz="2000" dirty="0"/>
              <a:t>Copy video files onto </a:t>
            </a:r>
            <a:r>
              <a:rPr lang="en-US" sz="2000" b="1" dirty="0"/>
              <a:t>USB flash drive*</a:t>
            </a:r>
            <a:r>
              <a:rPr lang="en-US" sz="2000" dirty="0"/>
              <a:t>. Ensure that the actual video files are transferred and not shortcuts to the files.</a:t>
            </a:r>
          </a:p>
          <a:p>
            <a:pPr marL="342900" indent="-342900">
              <a:spcBef>
                <a:spcPts val="0"/>
              </a:spcBef>
              <a:buFont typeface="Arial" panose="020B0604020202020204" pitchFamily="34" charset="0"/>
              <a:buChar char="•"/>
            </a:pPr>
            <a:r>
              <a:rPr lang="en-US" sz="2000" dirty="0"/>
              <a:t>Label the media storage device with the student’s first and last name and State Student ID.</a:t>
            </a:r>
          </a:p>
          <a:p>
            <a:pPr marL="342900" indent="-342900">
              <a:spcBef>
                <a:spcPts val="0"/>
              </a:spcBef>
              <a:buFont typeface="Arial" panose="020B0604020202020204" pitchFamily="34" charset="0"/>
              <a:buChar char="•"/>
            </a:pPr>
            <a:r>
              <a:rPr lang="en-US" sz="2000" dirty="0"/>
              <a:t>Verify that EVERY video file opens and plays both audio and video by connecting the media storage device to a different computer than the one used for transferring the files.</a:t>
            </a:r>
          </a:p>
          <a:p>
            <a:pPr marL="342900" indent="-342900">
              <a:spcBef>
                <a:spcPts val="0"/>
              </a:spcBef>
              <a:buFont typeface="Arial" panose="020B0604020202020204" pitchFamily="34" charset="0"/>
              <a:buChar char="•"/>
            </a:pPr>
            <a:r>
              <a:rPr lang="en-US" sz="2000" b="1" dirty="0"/>
              <a:t>Keep saved video recordings until September 30</a:t>
            </a:r>
            <a:r>
              <a:rPr lang="en-US" sz="2000" dirty="0"/>
              <a:t>.</a:t>
            </a:r>
          </a:p>
        </p:txBody>
      </p:sp>
      <p:pic>
        <p:nvPicPr>
          <p:cNvPr id="7" name="Picture 6">
            <a:extLst>
              <a:ext uri="{FF2B5EF4-FFF2-40B4-BE49-F238E27FC236}">
                <a16:creationId xmlns:a16="http://schemas.microsoft.com/office/drawing/2014/main" id="{A448F9FB-D4E2-2E3A-C9DF-010C721019E4}"/>
              </a:ext>
            </a:extLst>
          </p:cNvPr>
          <p:cNvPicPr>
            <a:picLocks noChangeAspect="1"/>
          </p:cNvPicPr>
          <p:nvPr/>
        </p:nvPicPr>
        <p:blipFill>
          <a:blip r:embed="rId3"/>
          <a:stretch>
            <a:fillRect/>
          </a:stretch>
        </p:blipFill>
        <p:spPr>
          <a:xfrm>
            <a:off x="9639855" y="1279806"/>
            <a:ext cx="2235998" cy="2547910"/>
          </a:xfrm>
          <a:prstGeom prst="rect">
            <a:avLst/>
          </a:prstGeom>
          <a:ln>
            <a:solidFill>
              <a:schemeClr val="accent3"/>
            </a:solidFill>
          </a:ln>
          <a:effectLst>
            <a:outerShdw blurRad="50800" dist="38100" dir="2700000" algn="tl" rotWithShape="0">
              <a:prstClr val="black">
                <a:alpha val="40000"/>
              </a:prstClr>
            </a:outerShdw>
          </a:effectLst>
        </p:spPr>
      </p:pic>
      <p:pic>
        <p:nvPicPr>
          <p:cNvPr id="4" name="Picture 3" descr="A close-up of a student's form&#10;&#10;Description automatically generated">
            <a:extLst>
              <a:ext uri="{FF2B5EF4-FFF2-40B4-BE49-F238E27FC236}">
                <a16:creationId xmlns:a16="http://schemas.microsoft.com/office/drawing/2014/main" id="{BFC4BA1A-4046-A711-BAAC-8FA1C4D70B2D}"/>
              </a:ext>
            </a:extLst>
          </p:cNvPr>
          <p:cNvPicPr>
            <a:picLocks noChangeAspect="1"/>
          </p:cNvPicPr>
          <p:nvPr/>
        </p:nvPicPr>
        <p:blipFill>
          <a:blip r:embed="rId4"/>
          <a:stretch>
            <a:fillRect/>
          </a:stretch>
        </p:blipFill>
        <p:spPr>
          <a:xfrm>
            <a:off x="8186642" y="1555384"/>
            <a:ext cx="2397316" cy="2886359"/>
          </a:xfrm>
          <a:prstGeom prst="rect">
            <a:avLst/>
          </a:prstGeom>
          <a:ln>
            <a:solidFill>
              <a:schemeClr val="accent3"/>
            </a:solidFill>
          </a:ln>
        </p:spPr>
      </p:pic>
      <p:sp>
        <p:nvSpPr>
          <p:cNvPr id="10" name="TextBox 9">
            <a:extLst>
              <a:ext uri="{FF2B5EF4-FFF2-40B4-BE49-F238E27FC236}">
                <a16:creationId xmlns:a16="http://schemas.microsoft.com/office/drawing/2014/main" id="{3A61145C-BF62-3D56-0239-78EAE9427B77}"/>
              </a:ext>
            </a:extLst>
          </p:cNvPr>
          <p:cNvSpPr txBox="1"/>
          <p:nvPr/>
        </p:nvSpPr>
        <p:spPr>
          <a:xfrm>
            <a:off x="8440825" y="3429000"/>
            <a:ext cx="3180845" cy="2585322"/>
          </a:xfrm>
          <a:prstGeom prst="rect">
            <a:avLst/>
          </a:prstGeom>
          <a:solidFill>
            <a:srgbClr val="FFE5AB"/>
          </a:solidFill>
          <a:ln>
            <a:solidFill>
              <a:schemeClr val="accent4">
                <a:lumMod val="75000"/>
              </a:schemeClr>
            </a:solidFill>
          </a:ln>
        </p:spPr>
        <p:txBody>
          <a:bodyPr wrap="square">
            <a:spAutoFit/>
          </a:bodyPr>
          <a:lstStyle/>
          <a:p>
            <a:r>
              <a:rPr lang="en-US" dirty="0">
                <a:latin typeface="Century Gothic" panose="020B0502020202020204" pitchFamily="34" charset="0"/>
              </a:rPr>
              <a:t>*</a:t>
            </a:r>
            <a:r>
              <a:rPr lang="en-US" b="1" dirty="0">
                <a:latin typeface="Century Gothic" panose="020B0502020202020204" pitchFamily="34" charset="0"/>
              </a:rPr>
              <a:t>NAA WCSD</a:t>
            </a:r>
            <a:r>
              <a:rPr lang="en-US" dirty="0">
                <a:latin typeface="Century Gothic" panose="020B0502020202020204" pitchFamily="34" charset="0"/>
              </a:rPr>
              <a:t>: </a:t>
            </a:r>
          </a:p>
          <a:p>
            <a:r>
              <a:rPr lang="en-US" dirty="0">
                <a:latin typeface="Century Gothic" panose="020B0502020202020204" pitchFamily="34" charset="0"/>
              </a:rPr>
              <a:t>Schools receive </a:t>
            </a:r>
            <a:r>
              <a:rPr lang="en-US" b="1" dirty="0">
                <a:latin typeface="Century Gothic" panose="020B0502020202020204" pitchFamily="34" charset="0"/>
              </a:rPr>
              <a:t>one flash drive for each student (send to DRC) </a:t>
            </a:r>
            <a:r>
              <a:rPr lang="en-US" dirty="0">
                <a:latin typeface="Century Gothic" panose="020B0502020202020204" pitchFamily="34" charset="0"/>
              </a:rPr>
              <a:t>and </a:t>
            </a:r>
            <a:r>
              <a:rPr lang="en-US" b="1" dirty="0">
                <a:latin typeface="Century Gothic" panose="020B0502020202020204" pitchFamily="34" charset="0"/>
              </a:rPr>
              <a:t>one larger “school” flash drive to reuse each year</a:t>
            </a:r>
            <a:r>
              <a:rPr lang="en-US" dirty="0">
                <a:latin typeface="Century Gothic" panose="020B0502020202020204" pitchFamily="34" charset="0"/>
              </a:rPr>
              <a:t>. </a:t>
            </a:r>
          </a:p>
          <a:p>
            <a:r>
              <a:rPr lang="en-US" dirty="0">
                <a:latin typeface="Century Gothic" panose="020B0502020202020204" pitchFamily="34" charset="0"/>
              </a:rPr>
              <a:t>Keep student videos on school flash drive through 9/30 then purge.</a:t>
            </a:r>
          </a:p>
        </p:txBody>
      </p:sp>
    </p:spTree>
    <p:extLst>
      <p:ext uri="{BB962C8B-B14F-4D97-AF65-F5344CB8AC3E}">
        <p14:creationId xmlns:p14="http://schemas.microsoft.com/office/powerpoint/2010/main" val="3716397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975" y="0"/>
            <a:ext cx="10515600" cy="1096963"/>
          </a:xfrm>
        </p:spPr>
        <p:txBody>
          <a:bodyPr>
            <a:normAutofit/>
          </a:bodyPr>
          <a:lstStyle/>
          <a:p>
            <a:r>
              <a:rPr lang="en-US" dirty="0"/>
              <a:t>Participation </a:t>
            </a:r>
            <a:r>
              <a:rPr lang="en-US" b="1" dirty="0">
                <a:effectLst>
                  <a:outerShdw blurRad="38100" dist="38100" dir="2700000" algn="tl">
                    <a:srgbClr val="000000">
                      <a:alpha val="43137"/>
                    </a:srgbClr>
                  </a:outerShdw>
                </a:effectLst>
              </a:rPr>
              <a:t>≥ 95%</a:t>
            </a:r>
            <a:br>
              <a:rPr lang="en-US" b="1" dirty="0">
                <a:effectLst>
                  <a:outerShdw blurRad="38100" dist="38100" dir="2700000" algn="tl">
                    <a:srgbClr val="000000">
                      <a:alpha val="43137"/>
                    </a:srgbClr>
                  </a:outerShdw>
                </a:effectLst>
              </a:rPr>
            </a:br>
            <a:r>
              <a:rPr lang="en-US" dirty="0">
                <a:solidFill>
                  <a:schemeClr val="accent5">
                    <a:lumMod val="50000"/>
                  </a:schemeClr>
                </a:solidFill>
              </a:rPr>
              <a:t>--All Students Participate in State Assessments</a:t>
            </a:r>
          </a:p>
        </p:txBody>
      </p:sp>
      <p:graphicFrame>
        <p:nvGraphicFramePr>
          <p:cNvPr id="5" name="Table 4"/>
          <p:cNvGraphicFramePr>
            <a:graphicFrameLocks noGrp="1"/>
          </p:cNvGraphicFramePr>
          <p:nvPr>
            <p:extLst>
              <p:ext uri="{D42A27DB-BD31-4B8C-83A1-F6EECF244321}">
                <p14:modId xmlns:p14="http://schemas.microsoft.com/office/powerpoint/2010/main" val="1486310768"/>
              </p:ext>
            </p:extLst>
          </p:nvPr>
        </p:nvGraphicFramePr>
        <p:xfrm>
          <a:off x="876938" y="1247052"/>
          <a:ext cx="4983477" cy="4833708"/>
        </p:xfrm>
        <a:graphic>
          <a:graphicData uri="http://schemas.openxmlformats.org/drawingml/2006/table">
            <a:tbl>
              <a:tblPr firstRow="1" bandRow="1">
                <a:tableStyleId>{5C22544A-7EE6-4342-B048-85BDC9FD1C3A}</a:tableStyleId>
              </a:tblPr>
              <a:tblGrid>
                <a:gridCol w="4983477">
                  <a:extLst>
                    <a:ext uri="{9D8B030D-6E8A-4147-A177-3AD203B41FA5}">
                      <a16:colId xmlns:a16="http://schemas.microsoft.com/office/drawing/2014/main" val="20000"/>
                    </a:ext>
                  </a:extLst>
                </a:gridCol>
              </a:tblGrid>
              <a:tr h="4833708">
                <a:tc>
                  <a:txBody>
                    <a:bodyPr/>
                    <a:lstStyle/>
                    <a:p>
                      <a:pPr>
                        <a:spcAft>
                          <a:spcPts val="0"/>
                        </a:spcAft>
                      </a:pPr>
                      <a:r>
                        <a:rPr lang="en-US" sz="2200" b="0" u="sng" cap="small" baseline="0" dirty="0">
                          <a:solidFill>
                            <a:schemeClr val="tx1"/>
                          </a:solidFill>
                          <a:latin typeface="Calibri" panose="020F0502020204030204" pitchFamily="34" charset="0"/>
                          <a:cs typeface="Calibri" panose="020F0502020204030204" pitchFamily="34" charset="0"/>
                        </a:rPr>
                        <a:t>Requirement</a:t>
                      </a:r>
                    </a:p>
                    <a:p>
                      <a:pPr>
                        <a:spcAft>
                          <a:spcPts val="1200"/>
                        </a:spcAft>
                      </a:pPr>
                      <a:r>
                        <a:rPr lang="en-US" sz="2200" b="0" dirty="0">
                          <a:solidFill>
                            <a:schemeClr val="tx1"/>
                          </a:solidFill>
                          <a:latin typeface="Calibri" panose="020F0502020204030204" pitchFamily="34" charset="0"/>
                          <a:cs typeface="Calibri" panose="020F0502020204030204" pitchFamily="34" charset="0"/>
                        </a:rPr>
                        <a:t>Annually measure the achievement of not less than 95 percent of </a:t>
                      </a:r>
                      <a:r>
                        <a:rPr lang="en-US" sz="2200" b="1" dirty="0">
                          <a:solidFill>
                            <a:schemeClr val="accent5">
                              <a:lumMod val="50000"/>
                            </a:schemeClr>
                          </a:solidFill>
                          <a:latin typeface="Calibri" panose="020F0502020204030204" pitchFamily="34" charset="0"/>
                          <a:cs typeface="Calibri" panose="020F0502020204030204" pitchFamily="34" charset="0"/>
                        </a:rPr>
                        <a:t>all students, and </a:t>
                      </a:r>
                      <a:r>
                        <a:rPr lang="en-US" sz="2200" b="0" dirty="0">
                          <a:solidFill>
                            <a:schemeClr val="tx1"/>
                          </a:solidFill>
                          <a:latin typeface="Calibri" panose="020F0502020204030204" pitchFamily="34" charset="0"/>
                          <a:cs typeface="Calibri" panose="020F0502020204030204" pitchFamily="34" charset="0"/>
                        </a:rPr>
                        <a:t>95 percent of all students in </a:t>
                      </a:r>
                      <a:r>
                        <a:rPr lang="en-US" sz="2200" b="1" dirty="0">
                          <a:solidFill>
                            <a:schemeClr val="accent5">
                              <a:lumMod val="50000"/>
                            </a:schemeClr>
                          </a:solidFill>
                          <a:latin typeface="Calibri" panose="020F0502020204030204" pitchFamily="34" charset="0"/>
                          <a:cs typeface="Calibri" panose="020F0502020204030204" pitchFamily="34" charset="0"/>
                        </a:rPr>
                        <a:t>each of 10 subgroups </a:t>
                      </a:r>
                      <a:r>
                        <a:rPr lang="en-US" sz="2200" b="0" dirty="0">
                          <a:solidFill>
                            <a:schemeClr val="tx1"/>
                          </a:solidFill>
                          <a:latin typeface="Calibri" panose="020F0502020204030204" pitchFamily="34" charset="0"/>
                          <a:cs typeface="Calibri" panose="020F0502020204030204" pitchFamily="34" charset="0"/>
                        </a:rPr>
                        <a:t>of students who are enrolled during the testing window.</a:t>
                      </a:r>
                    </a:p>
                    <a:p>
                      <a:pPr>
                        <a:spcAft>
                          <a:spcPts val="0"/>
                        </a:spcAft>
                      </a:pPr>
                      <a:r>
                        <a:rPr lang="en-US" sz="2200" b="0" u="sng" cap="small" baseline="0" dirty="0">
                          <a:solidFill>
                            <a:schemeClr val="tx1"/>
                          </a:solidFill>
                          <a:latin typeface="Calibri" panose="020F0502020204030204" pitchFamily="34" charset="0"/>
                          <a:cs typeface="Calibri" panose="020F0502020204030204" pitchFamily="34" charset="0"/>
                        </a:rPr>
                        <a:t>Subgroups</a:t>
                      </a:r>
                    </a:p>
                    <a:p>
                      <a:pPr marL="342900" indent="-342900">
                        <a:spcAft>
                          <a:spcPts val="400"/>
                        </a:spcAft>
                        <a:buClr>
                          <a:schemeClr val="accent5">
                            <a:lumMod val="50000"/>
                          </a:schemeClr>
                        </a:buClr>
                        <a:buFont typeface="Wingdings" panose="05000000000000000000" pitchFamily="2" charset="2"/>
                        <a:buChar char="§"/>
                      </a:pPr>
                      <a:r>
                        <a:rPr lang="en-US" sz="1900" b="0" dirty="0">
                          <a:solidFill>
                            <a:srgbClr val="000000"/>
                          </a:solidFill>
                          <a:latin typeface="Calibri" panose="020F0502020204030204" pitchFamily="34" charset="0"/>
                          <a:cs typeface="Calibri" panose="020F0502020204030204" pitchFamily="34" charset="0"/>
                        </a:rPr>
                        <a:t>(7) Race/Ethnicity; seven racial/ethnic categories </a:t>
                      </a:r>
                    </a:p>
                    <a:p>
                      <a:pPr marL="342900" indent="-342900">
                        <a:spcAft>
                          <a:spcPts val="400"/>
                        </a:spcAft>
                        <a:buClr>
                          <a:schemeClr val="accent5">
                            <a:lumMod val="50000"/>
                          </a:schemeClr>
                        </a:buClr>
                        <a:buFont typeface="Wingdings" panose="05000000000000000000" pitchFamily="2" charset="2"/>
                        <a:buChar char="§"/>
                      </a:pPr>
                      <a:r>
                        <a:rPr lang="en-US" sz="1900" b="0" dirty="0">
                          <a:solidFill>
                            <a:srgbClr val="000000"/>
                          </a:solidFill>
                          <a:latin typeface="Calibri" panose="020F0502020204030204" pitchFamily="34" charset="0"/>
                          <a:cs typeface="Calibri" panose="020F0502020204030204" pitchFamily="34" charset="0"/>
                        </a:rPr>
                        <a:t>(1) Students with Disabilities (IEP)</a:t>
                      </a:r>
                    </a:p>
                    <a:p>
                      <a:pPr marL="342900" indent="-342900">
                        <a:spcAft>
                          <a:spcPts val="400"/>
                        </a:spcAft>
                        <a:buClr>
                          <a:schemeClr val="accent5">
                            <a:lumMod val="50000"/>
                          </a:schemeClr>
                        </a:buClr>
                        <a:buFont typeface="Wingdings" panose="05000000000000000000" pitchFamily="2" charset="2"/>
                        <a:buChar char="§"/>
                      </a:pPr>
                      <a:r>
                        <a:rPr lang="en-US" sz="1900" b="0" dirty="0">
                          <a:solidFill>
                            <a:srgbClr val="000000"/>
                          </a:solidFill>
                          <a:latin typeface="Calibri" panose="020F0502020204030204" pitchFamily="34" charset="0"/>
                          <a:cs typeface="Calibri" panose="020F0502020204030204" pitchFamily="34" charset="0"/>
                        </a:rPr>
                        <a:t>(1) English Learners (EL); Current ELs and Former ELs</a:t>
                      </a:r>
                    </a:p>
                    <a:p>
                      <a:pPr marL="342900" indent="-342900">
                        <a:spcAft>
                          <a:spcPts val="0"/>
                        </a:spcAft>
                        <a:buClr>
                          <a:schemeClr val="accent5">
                            <a:lumMod val="50000"/>
                          </a:schemeClr>
                        </a:buClr>
                        <a:buFont typeface="Wingdings" panose="05000000000000000000" pitchFamily="2" charset="2"/>
                        <a:buChar char="§"/>
                      </a:pPr>
                      <a:r>
                        <a:rPr lang="en-US" sz="1900" b="0" dirty="0">
                          <a:solidFill>
                            <a:srgbClr val="000000"/>
                          </a:solidFill>
                          <a:latin typeface="Calibri" panose="020F0502020204030204" pitchFamily="34" charset="0"/>
                          <a:cs typeface="Calibri" panose="020F0502020204030204" pitchFamily="34" charset="0"/>
                        </a:rPr>
                        <a:t>(1) Economically Disadvantaged; eligible for free or reduced-price lunch (FRL)</a:t>
                      </a:r>
                    </a:p>
                  </a:txBody>
                  <a:tcPr>
                    <a:solidFill>
                      <a:schemeClr val="bg1"/>
                    </a:solidFill>
                  </a:tcPr>
                </a:tc>
                <a:extLst>
                  <a:ext uri="{0D108BD9-81ED-4DB2-BD59-A6C34878D82A}">
                    <a16:rowId xmlns:a16="http://schemas.microsoft.com/office/drawing/2014/main" val="10000"/>
                  </a:ext>
                </a:extLst>
              </a:tr>
            </a:tbl>
          </a:graphicData>
        </a:graphic>
      </p:graphicFrame>
      <p:sp>
        <p:nvSpPr>
          <p:cNvPr id="12" name="Content Placeholder 2">
            <a:extLst>
              <a:ext uri="{FF2B5EF4-FFF2-40B4-BE49-F238E27FC236}">
                <a16:creationId xmlns:a16="http://schemas.microsoft.com/office/drawing/2014/main" id="{0E15B748-FECF-3401-5E9B-2DFCA243669A}"/>
              </a:ext>
            </a:extLst>
          </p:cNvPr>
          <p:cNvSpPr txBox="1">
            <a:spLocks/>
          </p:cNvSpPr>
          <p:nvPr/>
        </p:nvSpPr>
        <p:spPr bwMode="auto">
          <a:xfrm>
            <a:off x="6370320" y="1247052"/>
            <a:ext cx="5006975" cy="4833707"/>
          </a:xfrm>
          <a:prstGeom prst="rect">
            <a:avLst/>
          </a:prstGeom>
          <a:solidFill>
            <a:schemeClr val="bg2"/>
          </a:solidFill>
          <a:ln>
            <a:noFill/>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lnSpc>
                <a:spcPct val="100000"/>
              </a:lnSpc>
              <a:spcBef>
                <a:spcPts val="1200"/>
              </a:spcBef>
              <a:spcAft>
                <a:spcPts val="1200"/>
              </a:spcAft>
              <a:buClrTx/>
              <a:buFont typeface="Courier New"/>
              <a:buChar char="o"/>
              <a:defRPr sz="2400" b="0" i="0" kern="1200">
                <a:solidFill>
                  <a:schemeClr val="tx1"/>
                </a:solidFill>
                <a:latin typeface="Calibri" panose="020F0502020204030204" pitchFamily="34" charset="0"/>
                <a:ea typeface="+mn-ea"/>
                <a:cs typeface="+mn-cs"/>
              </a:defRPr>
            </a:lvl1pPr>
            <a:lvl2pPr marL="685800" indent="-336550" algn="l" rtl="0" eaLnBrk="1" fontAlgn="base" hangingPunct="1">
              <a:lnSpc>
                <a:spcPct val="100000"/>
              </a:lnSpc>
              <a:spcBef>
                <a:spcPts val="600"/>
              </a:spcBef>
              <a:spcAft>
                <a:spcPts val="600"/>
              </a:spcAft>
              <a:buClrTx/>
              <a:buFont typeface="Courier New"/>
              <a:buChar char="o"/>
              <a:defRPr sz="2000" b="0" i="0" kern="1200">
                <a:solidFill>
                  <a:schemeClr val="tx1"/>
                </a:solidFill>
                <a:latin typeface="Calibri" panose="020F0502020204030204" pitchFamily="34" charset="0"/>
                <a:ea typeface="+mn-ea"/>
                <a:cs typeface="+mn-cs"/>
              </a:defRPr>
            </a:lvl2pPr>
            <a:lvl3pPr marL="1035050" indent="-349250" algn="l" rtl="0" eaLnBrk="1" fontAlgn="base" hangingPunct="1">
              <a:lnSpc>
                <a:spcPct val="100000"/>
              </a:lnSpc>
              <a:spcBef>
                <a:spcPts val="600"/>
              </a:spcBef>
              <a:spcAft>
                <a:spcPts val="600"/>
              </a:spcAft>
              <a:buClrTx/>
              <a:buFont typeface="Courier New"/>
              <a:buChar char="o"/>
              <a:defRPr b="0" i="0" kern="1200">
                <a:solidFill>
                  <a:schemeClr val="tx1"/>
                </a:solidFill>
                <a:latin typeface="Calibri" panose="020F0502020204030204" pitchFamily="34" charset="0"/>
                <a:ea typeface="+mn-ea"/>
                <a:cs typeface="+mn-cs"/>
              </a:defRPr>
            </a:lvl3pPr>
            <a:lvl4pPr marL="1371600" indent="-336550" algn="l" rtl="0" eaLnBrk="1" fontAlgn="base" hangingPunct="1">
              <a:lnSpc>
                <a:spcPct val="100000"/>
              </a:lnSpc>
              <a:spcBef>
                <a:spcPts val="600"/>
              </a:spcBef>
              <a:spcAft>
                <a:spcPts val="600"/>
              </a:spcAft>
              <a:buClrTx/>
              <a:buFont typeface="Courier New"/>
              <a:buChar char="o"/>
              <a:defRPr sz="1600" b="0" i="0" kern="1200">
                <a:solidFill>
                  <a:schemeClr val="tx1"/>
                </a:solidFill>
                <a:latin typeface="Calibri" panose="020F0502020204030204" pitchFamily="34" charset="0"/>
                <a:ea typeface="+mn-ea"/>
                <a:cs typeface="+mn-cs"/>
              </a:defRPr>
            </a:lvl4pPr>
            <a:lvl5pPr marL="1720850" indent="-349250" algn="l" rtl="0" eaLnBrk="1" fontAlgn="base" hangingPunct="1">
              <a:lnSpc>
                <a:spcPct val="100000"/>
              </a:lnSpc>
              <a:spcBef>
                <a:spcPts val="600"/>
              </a:spcBef>
              <a:spcAft>
                <a:spcPts val="600"/>
              </a:spcAft>
              <a:buClrTx/>
              <a:buFont typeface="Courier New"/>
              <a:buChar char="o"/>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Clr>
                <a:srgbClr val="0070C0"/>
              </a:buClr>
              <a:buFont typeface="Courier New"/>
              <a:buNone/>
            </a:pPr>
            <a:r>
              <a:rPr lang="en-US" sz="2200" u="sng" cap="small" dirty="0">
                <a:cs typeface="Calibri" panose="020F0502020204030204" pitchFamily="34" charset="0"/>
              </a:rPr>
              <a:t>Assessments</a:t>
            </a:r>
          </a:p>
          <a:p>
            <a:pPr marL="0" indent="0">
              <a:spcBef>
                <a:spcPts val="0"/>
              </a:spcBef>
              <a:buClr>
                <a:srgbClr val="0070C0"/>
              </a:buClr>
              <a:buFont typeface="Courier New"/>
              <a:buNone/>
            </a:pPr>
            <a:r>
              <a:rPr lang="en-US" sz="2200" dirty="0">
                <a:cs typeface="Calibri" panose="020F0502020204030204" pitchFamily="34" charset="0"/>
              </a:rPr>
              <a:t>Nevada students participate in either the general (CRT) assessment or alternate (NAA) assessment.</a:t>
            </a:r>
          </a:p>
          <a:p>
            <a:pPr marL="341313" indent="-341313">
              <a:spcBef>
                <a:spcPts val="0"/>
              </a:spcBef>
              <a:spcAft>
                <a:spcPts val="600"/>
              </a:spcAft>
              <a:buClr>
                <a:schemeClr val="accent5">
                  <a:lumMod val="50000"/>
                </a:schemeClr>
              </a:buClr>
              <a:buFont typeface="Wingdings" panose="05000000000000000000" pitchFamily="2" charset="2"/>
              <a:buChar char="Ø"/>
            </a:pPr>
            <a:r>
              <a:rPr lang="en-US" sz="2000" b="1" dirty="0">
                <a:solidFill>
                  <a:schemeClr val="accent5">
                    <a:lumMod val="50000"/>
                  </a:schemeClr>
                </a:solidFill>
                <a:cs typeface="Calibri" panose="020F0502020204030204" pitchFamily="34" charset="0"/>
              </a:rPr>
              <a:t>Grades 3-8 ELA &amp; Math</a:t>
            </a:r>
            <a:r>
              <a:rPr lang="en-US" sz="2000" dirty="0">
                <a:cs typeface="Calibri" panose="020F0502020204030204" pitchFamily="34" charset="0"/>
              </a:rPr>
              <a:t>: Summative Smarter Balanced </a:t>
            </a:r>
            <a:r>
              <a:rPr lang="en-US" sz="2000" u="sng" dirty="0">
                <a:cs typeface="Calibri" panose="020F0502020204030204" pitchFamily="34" charset="0"/>
              </a:rPr>
              <a:t>OR</a:t>
            </a:r>
            <a:r>
              <a:rPr lang="en-US" sz="2000" dirty="0">
                <a:cs typeface="Calibri" panose="020F0502020204030204" pitchFamily="34" charset="0"/>
              </a:rPr>
              <a:t> NAA</a:t>
            </a:r>
          </a:p>
          <a:p>
            <a:pPr marL="341313" indent="-341313">
              <a:spcBef>
                <a:spcPts val="0"/>
              </a:spcBef>
              <a:spcAft>
                <a:spcPts val="600"/>
              </a:spcAft>
              <a:buClr>
                <a:schemeClr val="accent5">
                  <a:lumMod val="50000"/>
                </a:schemeClr>
              </a:buClr>
              <a:buFont typeface="Wingdings" panose="05000000000000000000" pitchFamily="2" charset="2"/>
              <a:buChar char="Ø"/>
            </a:pPr>
            <a:r>
              <a:rPr lang="en-US" sz="2000" b="1" dirty="0">
                <a:solidFill>
                  <a:schemeClr val="accent5">
                    <a:lumMod val="50000"/>
                  </a:schemeClr>
                </a:solidFill>
                <a:cs typeface="Calibri" panose="020F0502020204030204" pitchFamily="34" charset="0"/>
              </a:rPr>
              <a:t>Grades 5 &amp; 8 Science</a:t>
            </a:r>
            <a:r>
              <a:rPr lang="en-US" sz="2000" dirty="0">
                <a:cs typeface="Calibri" panose="020F0502020204030204" pitchFamily="34" charset="0"/>
              </a:rPr>
              <a:t>: NV CRT </a:t>
            </a:r>
            <a:r>
              <a:rPr lang="en-US" sz="2000" u="sng" dirty="0">
                <a:cs typeface="Calibri" panose="020F0502020204030204" pitchFamily="34" charset="0"/>
              </a:rPr>
              <a:t>OR</a:t>
            </a:r>
            <a:r>
              <a:rPr lang="en-US" sz="2000" dirty="0">
                <a:cs typeface="Calibri" panose="020F0502020204030204" pitchFamily="34" charset="0"/>
              </a:rPr>
              <a:t> NAA</a:t>
            </a:r>
          </a:p>
          <a:p>
            <a:pPr marL="341313" indent="-341313">
              <a:spcBef>
                <a:spcPts val="0"/>
              </a:spcBef>
              <a:spcAft>
                <a:spcPts val="600"/>
              </a:spcAft>
              <a:buClr>
                <a:schemeClr val="accent5">
                  <a:lumMod val="50000"/>
                </a:schemeClr>
              </a:buClr>
              <a:buFont typeface="Wingdings" panose="05000000000000000000" pitchFamily="2" charset="2"/>
              <a:buChar char="Ø"/>
            </a:pPr>
            <a:r>
              <a:rPr lang="en-US" sz="2000" b="1" dirty="0">
                <a:solidFill>
                  <a:schemeClr val="accent5">
                    <a:lumMod val="50000"/>
                  </a:schemeClr>
                </a:solidFill>
                <a:cs typeface="Calibri" panose="020F0502020204030204" pitchFamily="34" charset="0"/>
              </a:rPr>
              <a:t>High School ELA &amp; Math</a:t>
            </a:r>
            <a:r>
              <a:rPr lang="en-US" sz="2000" dirty="0">
                <a:cs typeface="Calibri" panose="020F0502020204030204" pitchFamily="34" charset="0"/>
              </a:rPr>
              <a:t>: ACT (grade 11) </a:t>
            </a:r>
            <a:r>
              <a:rPr lang="en-US" sz="2000" u="sng" dirty="0">
                <a:cs typeface="Calibri" panose="020F0502020204030204" pitchFamily="34" charset="0"/>
              </a:rPr>
              <a:t>OR</a:t>
            </a:r>
            <a:r>
              <a:rPr lang="en-US" sz="2000" dirty="0">
                <a:cs typeface="Calibri" panose="020F0502020204030204" pitchFamily="34" charset="0"/>
              </a:rPr>
              <a:t> NAA (grade 11)</a:t>
            </a:r>
          </a:p>
          <a:p>
            <a:pPr marL="341313" indent="-341313">
              <a:spcBef>
                <a:spcPts val="0"/>
              </a:spcBef>
              <a:buClr>
                <a:schemeClr val="accent5">
                  <a:lumMod val="50000"/>
                </a:schemeClr>
              </a:buClr>
              <a:buFont typeface="Wingdings" panose="05000000000000000000" pitchFamily="2" charset="2"/>
              <a:buChar char="Ø"/>
            </a:pPr>
            <a:r>
              <a:rPr lang="en-US" sz="2000" b="1" dirty="0">
                <a:solidFill>
                  <a:schemeClr val="accent5">
                    <a:lumMod val="50000"/>
                  </a:schemeClr>
                </a:solidFill>
                <a:cs typeface="Calibri" panose="020F0502020204030204" pitchFamily="34" charset="0"/>
              </a:rPr>
              <a:t>High School Science</a:t>
            </a:r>
            <a:r>
              <a:rPr lang="en-US" sz="2000" dirty="0">
                <a:cs typeface="Calibri" panose="020F0502020204030204" pitchFamily="34" charset="0"/>
              </a:rPr>
              <a:t>: NV CRT (grade 10*) </a:t>
            </a:r>
            <a:r>
              <a:rPr lang="en-US" sz="2000" u="sng" dirty="0">
                <a:cs typeface="Calibri" panose="020F0502020204030204" pitchFamily="34" charset="0"/>
              </a:rPr>
              <a:t>OR</a:t>
            </a:r>
            <a:r>
              <a:rPr lang="en-US" sz="2000" dirty="0">
                <a:cs typeface="Calibri" panose="020F0502020204030204" pitchFamily="34" charset="0"/>
              </a:rPr>
              <a:t> NAA (grade 11)</a:t>
            </a:r>
          </a:p>
          <a:p>
            <a:pPr marL="0" indent="0">
              <a:spcBef>
                <a:spcPts val="600"/>
              </a:spcBef>
              <a:spcAft>
                <a:spcPts val="0"/>
              </a:spcAft>
              <a:buFont typeface="Courier New"/>
              <a:buNone/>
            </a:pPr>
            <a:r>
              <a:rPr lang="en-US" sz="1900" i="1" dirty="0">
                <a:cs typeface="Calibri" panose="020F0502020204030204" pitchFamily="34" charset="0"/>
              </a:rPr>
              <a:t>*Students take the High School Science general assessment once during grade 9 or 10</a:t>
            </a:r>
          </a:p>
          <a:p>
            <a:pPr>
              <a:spcBef>
                <a:spcPts val="0"/>
              </a:spcBef>
              <a:spcAft>
                <a:spcPts val="800"/>
              </a:spcAft>
            </a:pPr>
            <a:endParaRPr lang="en-US" sz="2200" dirty="0">
              <a:cs typeface="Calibri" panose="020F0502020204030204" pitchFamily="34" charset="0"/>
            </a:endParaRPr>
          </a:p>
        </p:txBody>
      </p:sp>
      <p:sp>
        <p:nvSpPr>
          <p:cNvPr id="3" name="TextBox 2">
            <a:extLst>
              <a:ext uri="{FF2B5EF4-FFF2-40B4-BE49-F238E27FC236}">
                <a16:creationId xmlns:a16="http://schemas.microsoft.com/office/drawing/2014/main" id="{9DC771B5-A283-C30B-1996-899875B2B9A6}"/>
              </a:ext>
            </a:extLst>
          </p:cNvPr>
          <p:cNvSpPr txBox="1"/>
          <p:nvPr/>
        </p:nvSpPr>
        <p:spPr>
          <a:xfrm>
            <a:off x="22577" y="6270337"/>
            <a:ext cx="12192000" cy="369332"/>
          </a:xfrm>
          <a:prstGeom prst="rect">
            <a:avLst/>
          </a:prstGeom>
          <a:noFill/>
        </p:spPr>
        <p:txBody>
          <a:bodyPr wrap="square">
            <a:spAutoFit/>
          </a:bodyPr>
          <a:lstStyle/>
          <a:p>
            <a:pPr algn="ctr"/>
            <a:r>
              <a:rPr lang="en-US" i="1" dirty="0">
                <a:solidFill>
                  <a:schemeClr val="bg1"/>
                </a:solidFill>
              </a:rPr>
              <a:t>CRT = Criterion-Referenced Test / NAA = Nevada Alternate Assessment</a:t>
            </a:r>
          </a:p>
        </p:txBody>
      </p:sp>
    </p:spTree>
    <p:extLst>
      <p:ext uri="{BB962C8B-B14F-4D97-AF65-F5344CB8AC3E}">
        <p14:creationId xmlns:p14="http://schemas.microsoft.com/office/powerpoint/2010/main" val="4542565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171AFE-B215-45DA-8A96-7B4231812A23}"/>
              </a:ext>
            </a:extLst>
          </p:cNvPr>
          <p:cNvSpPr>
            <a:spLocks noGrp="1"/>
          </p:cNvSpPr>
          <p:nvPr>
            <p:ph type="title"/>
          </p:nvPr>
        </p:nvSpPr>
        <p:spPr/>
        <p:txBody>
          <a:bodyPr wrap="square" anchor="ctr">
            <a:normAutofit/>
          </a:bodyPr>
          <a:lstStyle/>
          <a:p>
            <a:r>
              <a:rPr lang="en-US" dirty="0"/>
              <a:t>NAA: Transcribe Responses into DRC INSIGHT</a:t>
            </a:r>
            <a:endParaRPr lang="en-US" b="1" dirty="0"/>
          </a:p>
        </p:txBody>
      </p:sp>
      <p:pic>
        <p:nvPicPr>
          <p:cNvPr id="2" name="Picture 1">
            <a:extLst>
              <a:ext uri="{FF2B5EF4-FFF2-40B4-BE49-F238E27FC236}">
                <a16:creationId xmlns:a16="http://schemas.microsoft.com/office/drawing/2014/main" id="{C0D543DE-93C3-BDB4-76F4-D405D40B273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424994" y="419867"/>
            <a:ext cx="1078703" cy="1078703"/>
          </a:xfrm>
          <a:prstGeom prst="rect">
            <a:avLst/>
          </a:prstGeom>
          <a:effectLst>
            <a:glow rad="101600">
              <a:schemeClr val="accent3">
                <a:satMod val="175000"/>
                <a:alpha val="40000"/>
              </a:schemeClr>
            </a:glow>
          </a:effectLst>
        </p:spPr>
      </p:pic>
      <p:sp>
        <p:nvSpPr>
          <p:cNvPr id="25" name="Content Placeholder 2">
            <a:extLst>
              <a:ext uri="{FF2B5EF4-FFF2-40B4-BE49-F238E27FC236}">
                <a16:creationId xmlns:a16="http://schemas.microsoft.com/office/drawing/2014/main" id="{ED9E7C4F-36D4-47F8-9A26-50EE5F430AD2}"/>
              </a:ext>
            </a:extLst>
          </p:cNvPr>
          <p:cNvSpPr txBox="1">
            <a:spLocks/>
          </p:cNvSpPr>
          <p:nvPr/>
        </p:nvSpPr>
        <p:spPr bwMode="auto">
          <a:xfrm>
            <a:off x="536196" y="1145538"/>
            <a:ext cx="4592125" cy="83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lnSpc>
                <a:spcPct val="100000"/>
              </a:lnSpc>
              <a:spcBef>
                <a:spcPts val="1200"/>
              </a:spcBef>
              <a:spcAft>
                <a:spcPts val="1200"/>
              </a:spcAft>
              <a:buClrTx/>
              <a:buFont typeface="Courier New"/>
              <a:buChar char="o"/>
              <a:defRPr sz="2400" b="0" i="0" kern="1200">
                <a:solidFill>
                  <a:schemeClr val="tx1"/>
                </a:solidFill>
                <a:latin typeface="Calibri" panose="020F0502020204030204" pitchFamily="34" charset="0"/>
                <a:ea typeface="+mn-ea"/>
                <a:cs typeface="+mn-cs"/>
              </a:defRPr>
            </a:lvl1pPr>
            <a:lvl2pPr marL="685800" indent="-336550" algn="l" rtl="0" eaLnBrk="1" fontAlgn="base" hangingPunct="1">
              <a:lnSpc>
                <a:spcPct val="100000"/>
              </a:lnSpc>
              <a:spcBef>
                <a:spcPts val="600"/>
              </a:spcBef>
              <a:spcAft>
                <a:spcPts val="600"/>
              </a:spcAft>
              <a:buClrTx/>
              <a:buFont typeface="Courier New"/>
              <a:buChar char="o"/>
              <a:defRPr sz="2000" b="0" i="0" kern="1200">
                <a:solidFill>
                  <a:schemeClr val="tx1"/>
                </a:solidFill>
                <a:latin typeface="Calibri" panose="020F0502020204030204" pitchFamily="34" charset="0"/>
                <a:ea typeface="+mn-ea"/>
                <a:cs typeface="+mn-cs"/>
              </a:defRPr>
            </a:lvl2pPr>
            <a:lvl3pPr marL="1035050" indent="-349250" algn="l" rtl="0" eaLnBrk="1" fontAlgn="base" hangingPunct="1">
              <a:lnSpc>
                <a:spcPct val="100000"/>
              </a:lnSpc>
              <a:spcBef>
                <a:spcPts val="600"/>
              </a:spcBef>
              <a:spcAft>
                <a:spcPts val="600"/>
              </a:spcAft>
              <a:buClrTx/>
              <a:buFont typeface="Courier New"/>
              <a:buChar char="o"/>
              <a:defRPr b="0" i="0" kern="1200">
                <a:solidFill>
                  <a:schemeClr val="tx1"/>
                </a:solidFill>
                <a:latin typeface="Calibri" panose="020F0502020204030204" pitchFamily="34" charset="0"/>
                <a:ea typeface="+mn-ea"/>
                <a:cs typeface="+mn-cs"/>
              </a:defRPr>
            </a:lvl3pPr>
            <a:lvl4pPr marL="1371600" indent="-336550" algn="l" rtl="0" eaLnBrk="1" fontAlgn="base" hangingPunct="1">
              <a:lnSpc>
                <a:spcPct val="100000"/>
              </a:lnSpc>
              <a:spcBef>
                <a:spcPts val="600"/>
              </a:spcBef>
              <a:spcAft>
                <a:spcPts val="600"/>
              </a:spcAft>
              <a:buClrTx/>
              <a:buFont typeface="Courier New"/>
              <a:buChar char="o"/>
              <a:defRPr sz="1600" b="0" i="0" kern="1200">
                <a:solidFill>
                  <a:schemeClr val="tx1"/>
                </a:solidFill>
                <a:latin typeface="Calibri" panose="020F0502020204030204" pitchFamily="34" charset="0"/>
                <a:ea typeface="+mn-ea"/>
                <a:cs typeface="+mn-cs"/>
              </a:defRPr>
            </a:lvl4pPr>
            <a:lvl5pPr marL="1720850" indent="-349250" algn="l" rtl="0" eaLnBrk="1" fontAlgn="base" hangingPunct="1">
              <a:lnSpc>
                <a:spcPct val="100000"/>
              </a:lnSpc>
              <a:spcBef>
                <a:spcPts val="600"/>
              </a:spcBef>
              <a:spcAft>
                <a:spcPts val="600"/>
              </a:spcAft>
              <a:buClrTx/>
              <a:buFont typeface="Courier New"/>
              <a:buChar char="o"/>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buClr>
                <a:schemeClr val="accent2">
                  <a:lumMod val="75000"/>
                </a:schemeClr>
              </a:buClr>
            </a:pPr>
            <a:r>
              <a:rPr lang="en-US" sz="1900" dirty="0"/>
              <a:t>AFTER testing is completed for a student, and no later than </a:t>
            </a:r>
            <a:r>
              <a:rPr lang="en-US" sz="1900" b="1" dirty="0"/>
              <a:t>May 6, 2025</a:t>
            </a:r>
            <a:r>
              <a:rPr lang="en-US" sz="1900" dirty="0"/>
              <a:t>. </a:t>
            </a:r>
          </a:p>
        </p:txBody>
      </p:sp>
      <p:grpSp>
        <p:nvGrpSpPr>
          <p:cNvPr id="34" name="Group 33">
            <a:extLst>
              <a:ext uri="{FF2B5EF4-FFF2-40B4-BE49-F238E27FC236}">
                <a16:creationId xmlns:a16="http://schemas.microsoft.com/office/drawing/2014/main" id="{52276632-5A85-39DA-D4FD-846D2C5A1B05}"/>
              </a:ext>
            </a:extLst>
          </p:cNvPr>
          <p:cNvGrpSpPr/>
          <p:nvPr/>
        </p:nvGrpSpPr>
        <p:grpSpPr>
          <a:xfrm>
            <a:off x="425523" y="983913"/>
            <a:ext cx="11484923" cy="5168942"/>
            <a:chOff x="425523" y="983913"/>
            <a:chExt cx="11484923" cy="5168942"/>
          </a:xfrm>
        </p:grpSpPr>
        <p:pic>
          <p:nvPicPr>
            <p:cNvPr id="5" name="Picture 4">
              <a:extLst>
                <a:ext uri="{FF2B5EF4-FFF2-40B4-BE49-F238E27FC236}">
                  <a16:creationId xmlns:a16="http://schemas.microsoft.com/office/drawing/2014/main" id="{EDDD62BD-091C-CB06-4221-7FFCAFB46CF3}"/>
                </a:ext>
              </a:extLst>
            </p:cNvPr>
            <p:cNvPicPr>
              <a:picLocks noChangeAspect="1"/>
            </p:cNvPicPr>
            <p:nvPr/>
          </p:nvPicPr>
          <p:blipFill>
            <a:blip r:embed="rId4"/>
            <a:stretch>
              <a:fillRect/>
            </a:stretch>
          </p:blipFill>
          <p:spPr>
            <a:xfrm>
              <a:off x="494936" y="1896711"/>
              <a:ext cx="5249008" cy="2457793"/>
            </a:xfrm>
            <a:prstGeom prst="rect">
              <a:avLst/>
            </a:prstGeom>
          </p:spPr>
        </p:pic>
        <p:pic>
          <p:nvPicPr>
            <p:cNvPr id="11" name="Picture 10">
              <a:extLst>
                <a:ext uri="{FF2B5EF4-FFF2-40B4-BE49-F238E27FC236}">
                  <a16:creationId xmlns:a16="http://schemas.microsoft.com/office/drawing/2014/main" id="{DC1931C4-E50E-8A6A-4C6F-687B00BD6150}"/>
                </a:ext>
              </a:extLst>
            </p:cNvPr>
            <p:cNvPicPr>
              <a:picLocks noChangeAspect="1"/>
            </p:cNvPicPr>
            <p:nvPr/>
          </p:nvPicPr>
          <p:blipFill>
            <a:blip r:embed="rId5"/>
            <a:stretch>
              <a:fillRect/>
            </a:stretch>
          </p:blipFill>
          <p:spPr>
            <a:xfrm>
              <a:off x="965665" y="4155649"/>
              <a:ext cx="2117158" cy="1997206"/>
            </a:xfrm>
            <a:prstGeom prst="rect">
              <a:avLst/>
            </a:prstGeom>
          </p:spPr>
        </p:pic>
        <p:pic>
          <p:nvPicPr>
            <p:cNvPr id="12" name="Picture 11">
              <a:extLst>
                <a:ext uri="{FF2B5EF4-FFF2-40B4-BE49-F238E27FC236}">
                  <a16:creationId xmlns:a16="http://schemas.microsoft.com/office/drawing/2014/main" id="{6473926E-0605-4B71-B5F8-2F89817FDF70}"/>
                </a:ext>
              </a:extLst>
            </p:cNvPr>
            <p:cNvPicPr>
              <a:picLocks noChangeAspect="1"/>
            </p:cNvPicPr>
            <p:nvPr/>
          </p:nvPicPr>
          <p:blipFill>
            <a:blip r:embed="rId6"/>
            <a:stretch>
              <a:fillRect/>
            </a:stretch>
          </p:blipFill>
          <p:spPr>
            <a:xfrm>
              <a:off x="2522623" y="2840386"/>
              <a:ext cx="4592125" cy="2963255"/>
            </a:xfrm>
            <a:prstGeom prst="rect">
              <a:avLst/>
            </a:prstGeom>
          </p:spPr>
        </p:pic>
        <p:pic>
          <p:nvPicPr>
            <p:cNvPr id="16" name="Picture 15">
              <a:extLst>
                <a:ext uri="{FF2B5EF4-FFF2-40B4-BE49-F238E27FC236}">
                  <a16:creationId xmlns:a16="http://schemas.microsoft.com/office/drawing/2014/main" id="{1D25BD9E-865D-ECD6-916E-5D73DD3604AF}"/>
                </a:ext>
              </a:extLst>
            </p:cNvPr>
            <p:cNvPicPr>
              <a:picLocks noChangeAspect="1"/>
            </p:cNvPicPr>
            <p:nvPr/>
          </p:nvPicPr>
          <p:blipFill>
            <a:blip r:embed="rId7"/>
            <a:stretch>
              <a:fillRect/>
            </a:stretch>
          </p:blipFill>
          <p:spPr>
            <a:xfrm>
              <a:off x="7493770" y="1907610"/>
              <a:ext cx="3991532" cy="2600688"/>
            </a:xfrm>
            <a:prstGeom prst="rect">
              <a:avLst/>
            </a:prstGeom>
          </p:spPr>
        </p:pic>
        <p:pic>
          <p:nvPicPr>
            <p:cNvPr id="18" name="Picture 17">
              <a:extLst>
                <a:ext uri="{FF2B5EF4-FFF2-40B4-BE49-F238E27FC236}">
                  <a16:creationId xmlns:a16="http://schemas.microsoft.com/office/drawing/2014/main" id="{860D3749-D83B-0638-BE6D-AAD7F896AB1E}"/>
                </a:ext>
              </a:extLst>
            </p:cNvPr>
            <p:cNvPicPr>
              <a:picLocks noChangeAspect="1"/>
            </p:cNvPicPr>
            <p:nvPr/>
          </p:nvPicPr>
          <p:blipFill>
            <a:blip r:embed="rId8"/>
            <a:stretch>
              <a:fillRect/>
            </a:stretch>
          </p:blipFill>
          <p:spPr>
            <a:xfrm>
              <a:off x="7396192" y="4113744"/>
              <a:ext cx="4401288" cy="1781812"/>
            </a:xfrm>
            <a:prstGeom prst="rect">
              <a:avLst/>
            </a:prstGeom>
          </p:spPr>
        </p:pic>
        <p:sp>
          <p:nvSpPr>
            <p:cNvPr id="19" name="Rectangle: Rounded Corners 18">
              <a:extLst>
                <a:ext uri="{FF2B5EF4-FFF2-40B4-BE49-F238E27FC236}">
                  <a16:creationId xmlns:a16="http://schemas.microsoft.com/office/drawing/2014/main" id="{DC4237D0-A9C4-C91D-D6B4-77A30C8E142D}"/>
                </a:ext>
              </a:extLst>
            </p:cNvPr>
            <p:cNvSpPr/>
            <p:nvPr/>
          </p:nvSpPr>
          <p:spPr>
            <a:xfrm>
              <a:off x="9657110" y="4541145"/>
              <a:ext cx="2253336" cy="80816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latin typeface="Arial Black" panose="020B0A04020102020204" pitchFamily="34" charset="0"/>
                </a:rPr>
                <a:t>Online Directions</a:t>
              </a:r>
            </a:p>
          </p:txBody>
        </p:sp>
        <p:sp>
          <p:nvSpPr>
            <p:cNvPr id="20" name="TextBox 7">
              <a:extLst>
                <a:ext uri="{FF2B5EF4-FFF2-40B4-BE49-F238E27FC236}">
                  <a16:creationId xmlns:a16="http://schemas.microsoft.com/office/drawing/2014/main" id="{4716E069-14F4-28BD-1DC4-CFC2F7CBA6A6}"/>
                </a:ext>
              </a:extLst>
            </p:cNvPr>
            <p:cNvSpPr txBox="1"/>
            <p:nvPr/>
          </p:nvSpPr>
          <p:spPr>
            <a:xfrm>
              <a:off x="5128321" y="4560592"/>
              <a:ext cx="3543385" cy="1334340"/>
            </a:xfrm>
            <a:prstGeom prst="rect">
              <a:avLst/>
            </a:prstGeom>
            <a:solidFill>
              <a:srgbClr val="FFE5AB"/>
            </a:solidFill>
            <a:ln w="25400">
              <a:solidFill>
                <a:schemeClr val="accent6"/>
              </a:solidFill>
              <a:prstDash val="sysDash"/>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nSpc>
                  <a:spcPct val="110000"/>
                </a:lnSpc>
                <a:spcAft>
                  <a:spcPts val="300"/>
                </a:spcAft>
                <a:buFont typeface="Arial" panose="020B0604020202020204" pitchFamily="34" charset="0"/>
                <a:buChar char="•"/>
              </a:pPr>
              <a:r>
                <a:rPr lang="en-US" dirty="0">
                  <a:latin typeface="Calibri" panose="020F0502020204030204" pitchFamily="34" charset="0"/>
                  <a:cs typeface="Calibri" panose="020F0502020204030204" pitchFamily="34" charset="0"/>
                </a:rPr>
                <a:t>Select the correct content area. </a:t>
              </a:r>
            </a:p>
            <a:p>
              <a:pPr marL="285750" indent="-285750">
                <a:lnSpc>
                  <a:spcPct val="110000"/>
                </a:lnSpc>
                <a:spcAft>
                  <a:spcPts val="300"/>
                </a:spcAft>
                <a:buFont typeface="Arial" panose="020B0604020202020204" pitchFamily="34" charset="0"/>
                <a:buChar char="•"/>
              </a:pPr>
              <a:r>
                <a:rPr lang="en-US" dirty="0">
                  <a:latin typeface="Calibri" panose="020F0502020204030204" pitchFamily="34" charset="0"/>
                  <a:cs typeface="Calibri" panose="020F0502020204030204" pitchFamily="34" charset="0"/>
                </a:rPr>
                <a:t>Once a content area is submitted you will no longer be able to select that test.</a:t>
              </a:r>
            </a:p>
          </p:txBody>
        </p:sp>
        <p:sp>
          <p:nvSpPr>
            <p:cNvPr id="21" name="TextBox 6">
              <a:extLst>
                <a:ext uri="{FF2B5EF4-FFF2-40B4-BE49-F238E27FC236}">
                  <a16:creationId xmlns:a16="http://schemas.microsoft.com/office/drawing/2014/main" id="{FB85B699-26A8-52CE-F983-78647D754618}"/>
                </a:ext>
              </a:extLst>
            </p:cNvPr>
            <p:cNvSpPr txBox="1"/>
            <p:nvPr/>
          </p:nvSpPr>
          <p:spPr>
            <a:xfrm>
              <a:off x="5457078" y="983913"/>
              <a:ext cx="3272258" cy="2248436"/>
            </a:xfrm>
            <a:prstGeom prst="rect">
              <a:avLst/>
            </a:prstGeom>
            <a:solidFill>
              <a:srgbClr val="FFE5AB"/>
            </a:solidFill>
            <a:ln w="25400">
              <a:solidFill>
                <a:schemeClr val="accent6"/>
              </a:solidFill>
              <a:prstDash val="sysDash"/>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nSpc>
                  <a:spcPct val="110000"/>
                </a:lnSpc>
                <a:spcAft>
                  <a:spcPts val="300"/>
                </a:spcAft>
                <a:buFont typeface="Arial" panose="020B0604020202020204" pitchFamily="34" charset="0"/>
                <a:buChar char="•"/>
              </a:pPr>
              <a:r>
                <a:rPr lang="en-US" dirty="0">
                  <a:latin typeface="Calibri" panose="020F0502020204030204" pitchFamily="34" charset="0"/>
                  <a:cs typeface="Calibri" panose="020F0502020204030204" pitchFamily="34" charset="0"/>
                </a:rPr>
                <a:t>Verify student name and grade level are correct and match the assessment completed by the student.  </a:t>
              </a:r>
            </a:p>
            <a:p>
              <a:pPr marL="285750" indent="-285750">
                <a:lnSpc>
                  <a:spcPct val="110000"/>
                </a:lnSpc>
                <a:spcAft>
                  <a:spcPts val="300"/>
                </a:spcAft>
                <a:buFont typeface="Arial" panose="020B0604020202020204" pitchFamily="34" charset="0"/>
                <a:buChar char="•"/>
              </a:pPr>
              <a:r>
                <a:rPr lang="en-US" dirty="0">
                  <a:latin typeface="Calibri" panose="020F0502020204030204" pitchFamily="34" charset="0"/>
                  <a:cs typeface="Calibri" panose="020F0502020204030204" pitchFamily="34" charset="0"/>
                </a:rPr>
                <a:t>Make sure the answer sheet you are transcribing is for that student! </a:t>
              </a:r>
            </a:p>
          </p:txBody>
        </p:sp>
        <p:cxnSp>
          <p:nvCxnSpPr>
            <p:cNvPr id="22" name="Straight Arrow Connector 21">
              <a:extLst>
                <a:ext uri="{FF2B5EF4-FFF2-40B4-BE49-F238E27FC236}">
                  <a16:creationId xmlns:a16="http://schemas.microsoft.com/office/drawing/2014/main" id="{EE52E2FD-AD14-29D9-9CA0-138E4AF8353E}"/>
                </a:ext>
              </a:extLst>
            </p:cNvPr>
            <p:cNvCxnSpPr>
              <a:cxnSpLocks/>
            </p:cNvCxnSpPr>
            <p:nvPr/>
          </p:nvCxnSpPr>
          <p:spPr>
            <a:xfrm flipV="1">
              <a:off x="7127713" y="3526147"/>
              <a:ext cx="643918" cy="1131903"/>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a:extLst>
                <a:ext uri="{FF2B5EF4-FFF2-40B4-BE49-F238E27FC236}">
                  <a16:creationId xmlns:a16="http://schemas.microsoft.com/office/drawing/2014/main" id="{31F1B4FB-9060-E3AC-5F58-6535E58831A3}"/>
                </a:ext>
              </a:extLst>
            </p:cNvPr>
            <p:cNvCxnSpPr>
              <a:cxnSpLocks/>
            </p:cNvCxnSpPr>
            <p:nvPr/>
          </p:nvCxnSpPr>
          <p:spPr>
            <a:xfrm flipH="1">
              <a:off x="4178751" y="1365752"/>
              <a:ext cx="1438237" cy="1511454"/>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29" name="Oval 28">
              <a:extLst>
                <a:ext uri="{FF2B5EF4-FFF2-40B4-BE49-F238E27FC236}">
                  <a16:creationId xmlns:a16="http://schemas.microsoft.com/office/drawing/2014/main" id="{F26F321C-5F17-7043-7D7F-B56EC7EA665E}"/>
                </a:ext>
              </a:extLst>
            </p:cNvPr>
            <p:cNvSpPr/>
            <p:nvPr/>
          </p:nvSpPr>
          <p:spPr>
            <a:xfrm>
              <a:off x="425523" y="2198264"/>
              <a:ext cx="540142" cy="53612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latin typeface="Arial Black" panose="020B0A04020102020204" pitchFamily="34" charset="0"/>
                </a:rPr>
                <a:t>1</a:t>
              </a:r>
            </a:p>
          </p:txBody>
        </p:sp>
        <p:sp>
          <p:nvSpPr>
            <p:cNvPr id="30" name="Oval 29">
              <a:extLst>
                <a:ext uri="{FF2B5EF4-FFF2-40B4-BE49-F238E27FC236}">
                  <a16:creationId xmlns:a16="http://schemas.microsoft.com/office/drawing/2014/main" id="{CAD417C9-4431-5F01-1263-DAA95B69088F}"/>
                </a:ext>
              </a:extLst>
            </p:cNvPr>
            <p:cNvSpPr/>
            <p:nvPr/>
          </p:nvSpPr>
          <p:spPr>
            <a:xfrm>
              <a:off x="598712" y="4409103"/>
              <a:ext cx="540142" cy="53612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latin typeface="Arial Black" panose="020B0A04020102020204" pitchFamily="34" charset="0"/>
                </a:rPr>
                <a:t>2</a:t>
              </a:r>
            </a:p>
          </p:txBody>
        </p:sp>
        <p:sp>
          <p:nvSpPr>
            <p:cNvPr id="31" name="Oval 30">
              <a:extLst>
                <a:ext uri="{FF2B5EF4-FFF2-40B4-BE49-F238E27FC236}">
                  <a16:creationId xmlns:a16="http://schemas.microsoft.com/office/drawing/2014/main" id="{ECC956C2-0E29-B4D9-F260-2B24709D4550}"/>
                </a:ext>
              </a:extLst>
            </p:cNvPr>
            <p:cNvSpPr/>
            <p:nvPr/>
          </p:nvSpPr>
          <p:spPr>
            <a:xfrm>
              <a:off x="4278543" y="3007284"/>
              <a:ext cx="540142" cy="53612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latin typeface="Arial Black" panose="020B0A04020102020204" pitchFamily="34" charset="0"/>
                </a:rPr>
                <a:t>3</a:t>
              </a:r>
            </a:p>
          </p:txBody>
        </p:sp>
        <p:sp>
          <p:nvSpPr>
            <p:cNvPr id="32" name="Oval 31">
              <a:extLst>
                <a:ext uri="{FF2B5EF4-FFF2-40B4-BE49-F238E27FC236}">
                  <a16:creationId xmlns:a16="http://schemas.microsoft.com/office/drawing/2014/main" id="{06612A47-B13F-A85E-2982-6611A66509BB}"/>
                </a:ext>
              </a:extLst>
            </p:cNvPr>
            <p:cNvSpPr/>
            <p:nvPr/>
          </p:nvSpPr>
          <p:spPr>
            <a:xfrm>
              <a:off x="9219465" y="3427866"/>
              <a:ext cx="540142" cy="53612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latin typeface="Arial Black" panose="020B0A04020102020204" pitchFamily="34" charset="0"/>
                </a:rPr>
                <a:t>4</a:t>
              </a:r>
            </a:p>
          </p:txBody>
        </p:sp>
      </p:grpSp>
    </p:spTree>
    <p:extLst>
      <p:ext uri="{BB962C8B-B14F-4D97-AF65-F5344CB8AC3E}">
        <p14:creationId xmlns:p14="http://schemas.microsoft.com/office/powerpoint/2010/main" val="32237175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2C8E0-32AF-45FB-A2A0-1C912A8A35E1}"/>
              </a:ext>
            </a:extLst>
          </p:cNvPr>
          <p:cNvSpPr>
            <a:spLocks noGrp="1"/>
          </p:cNvSpPr>
          <p:nvPr>
            <p:ph type="title"/>
          </p:nvPr>
        </p:nvSpPr>
        <p:spPr/>
        <p:txBody>
          <a:bodyPr/>
          <a:lstStyle/>
          <a:p>
            <a:r>
              <a:rPr lang="en-US" dirty="0"/>
              <a:t>NAA</a:t>
            </a:r>
            <a:br>
              <a:rPr lang="en-US" dirty="0"/>
            </a:br>
            <a:br>
              <a:rPr lang="en-US" dirty="0"/>
            </a:br>
            <a:r>
              <a:rPr lang="en-US" dirty="0"/>
              <a:t>Naming &amp; Organization of Video Files</a:t>
            </a:r>
            <a:br>
              <a:rPr lang="en-US" dirty="0"/>
            </a:br>
            <a:br>
              <a:rPr lang="en-US" dirty="0"/>
            </a:br>
            <a:r>
              <a:rPr lang="en-US" dirty="0"/>
              <a:t>Test Administrator’s Manual </a:t>
            </a:r>
          </a:p>
        </p:txBody>
      </p:sp>
      <p:grpSp>
        <p:nvGrpSpPr>
          <p:cNvPr id="3" name="Group 2">
            <a:extLst>
              <a:ext uri="{FF2B5EF4-FFF2-40B4-BE49-F238E27FC236}">
                <a16:creationId xmlns:a16="http://schemas.microsoft.com/office/drawing/2014/main" id="{6A6EEB67-20A8-462C-A9D1-096CABCC9945}"/>
              </a:ext>
            </a:extLst>
          </p:cNvPr>
          <p:cNvGrpSpPr/>
          <p:nvPr/>
        </p:nvGrpSpPr>
        <p:grpSpPr>
          <a:xfrm>
            <a:off x="3631005" y="748402"/>
            <a:ext cx="4929992" cy="5592565"/>
            <a:chOff x="4306247" y="400004"/>
            <a:chExt cx="4929992" cy="5592565"/>
          </a:xfrm>
        </p:grpSpPr>
        <p:pic>
          <p:nvPicPr>
            <p:cNvPr id="5" name="Picture 4">
              <a:extLst>
                <a:ext uri="{FF2B5EF4-FFF2-40B4-BE49-F238E27FC236}">
                  <a16:creationId xmlns:a16="http://schemas.microsoft.com/office/drawing/2014/main" id="{5BEBD854-A4DE-422B-8368-5D4E25F45EAF}"/>
                </a:ext>
              </a:extLst>
            </p:cNvPr>
            <p:cNvPicPr>
              <a:picLocks noChangeAspect="1"/>
            </p:cNvPicPr>
            <p:nvPr/>
          </p:nvPicPr>
          <p:blipFill>
            <a:blip r:embed="rId3"/>
            <a:stretch>
              <a:fillRect/>
            </a:stretch>
          </p:blipFill>
          <p:spPr>
            <a:xfrm>
              <a:off x="4306247" y="400004"/>
              <a:ext cx="3443678" cy="1998001"/>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386CF682-E3A8-48BC-BB62-C59334F46384}"/>
                </a:ext>
              </a:extLst>
            </p:cNvPr>
            <p:cNvPicPr>
              <a:picLocks noChangeAspect="1"/>
            </p:cNvPicPr>
            <p:nvPr/>
          </p:nvPicPr>
          <p:blipFill>
            <a:blip r:embed="rId4"/>
            <a:stretch>
              <a:fillRect/>
            </a:stretch>
          </p:blipFill>
          <p:spPr>
            <a:xfrm>
              <a:off x="5013537" y="2225635"/>
              <a:ext cx="3443678" cy="1998001"/>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107E9B8E-59B8-49F1-AA22-801B88FFB9B8}"/>
                </a:ext>
              </a:extLst>
            </p:cNvPr>
            <p:cNvPicPr>
              <a:picLocks noChangeAspect="1"/>
            </p:cNvPicPr>
            <p:nvPr/>
          </p:nvPicPr>
          <p:blipFill>
            <a:blip r:embed="rId5"/>
            <a:stretch>
              <a:fillRect/>
            </a:stretch>
          </p:blipFill>
          <p:spPr>
            <a:xfrm>
              <a:off x="5792561" y="4001983"/>
              <a:ext cx="3443678" cy="1990586"/>
            </a:xfrm>
            <a:prstGeom prst="rect">
              <a:avLst/>
            </a:prstGeom>
            <a:effectLst>
              <a:outerShdw blurRad="50800" dist="38100" dir="2700000" algn="tl" rotWithShape="0">
                <a:prstClr val="black">
                  <a:alpha val="40000"/>
                </a:prstClr>
              </a:outerShdw>
            </a:effectLst>
          </p:spPr>
        </p:pic>
      </p:grpSp>
      <p:sp>
        <p:nvSpPr>
          <p:cNvPr id="9" name="Content Placeholder 7">
            <a:extLst>
              <a:ext uri="{FF2B5EF4-FFF2-40B4-BE49-F238E27FC236}">
                <a16:creationId xmlns:a16="http://schemas.microsoft.com/office/drawing/2014/main" id="{E5F94B7A-B6DD-4E15-CA69-F8927CB062F1}"/>
              </a:ext>
            </a:extLst>
          </p:cNvPr>
          <p:cNvSpPr txBox="1">
            <a:spLocks/>
          </p:cNvSpPr>
          <p:nvPr/>
        </p:nvSpPr>
        <p:spPr>
          <a:xfrm>
            <a:off x="7138851" y="1213620"/>
            <a:ext cx="4389574" cy="4888227"/>
          </a:xfrm>
          <a:prstGeom prst="rect">
            <a:avLst/>
          </a:prstGeom>
        </p:spPr>
        <p:txBody>
          <a:bodyPr/>
          <a:lstStyle>
            <a:lvl1pPr algn="l" rtl="0" eaLnBrk="1" fontAlgn="base" hangingPunct="1">
              <a:lnSpc>
                <a:spcPct val="100000"/>
              </a:lnSpc>
              <a:spcBef>
                <a:spcPts val="1200"/>
              </a:spcBef>
              <a:spcAft>
                <a:spcPts val="1200"/>
              </a:spcAft>
              <a:buFont typeface="Arial" panose="020B0604020202020204" pitchFamily="34" charset="0"/>
              <a:defRPr sz="2400" b="0" i="0" kern="1200">
                <a:solidFill>
                  <a:schemeClr val="tx1"/>
                </a:solidFill>
                <a:latin typeface="Calibri" panose="020F0502020204030204" pitchFamily="34" charset="0"/>
                <a:ea typeface="+mn-ea"/>
                <a:cs typeface="+mn-cs"/>
              </a:defRPr>
            </a:lvl1pPr>
            <a:lvl2pPr marL="685800" indent="-228600" algn="l" rtl="0" eaLnBrk="1" fontAlgn="base" hangingPunct="1">
              <a:lnSpc>
                <a:spcPct val="100000"/>
              </a:lnSpc>
              <a:spcBef>
                <a:spcPts val="600"/>
              </a:spcBef>
              <a:spcAft>
                <a:spcPts val="600"/>
              </a:spcAft>
              <a:buClr>
                <a:schemeClr val="accent5"/>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2pPr>
            <a:lvl3pPr marL="1143000" indent="-228600" algn="l" rtl="0" eaLnBrk="1" fontAlgn="base" hangingPunct="1">
              <a:lnSpc>
                <a:spcPct val="100000"/>
              </a:lnSpc>
              <a:spcBef>
                <a:spcPts val="600"/>
              </a:spcBef>
              <a:spcAft>
                <a:spcPts val="600"/>
              </a:spcAft>
              <a:buClr>
                <a:schemeClr val="accent2"/>
              </a:buClr>
              <a:buFont typeface="Arial" panose="020B0604020202020204" pitchFamily="34" charset="0"/>
              <a:buChar char="•"/>
              <a:defRPr b="0" i="0" kern="1200">
                <a:solidFill>
                  <a:schemeClr val="tx1"/>
                </a:solidFill>
                <a:latin typeface="Calibri" panose="020F0502020204030204" pitchFamily="34" charset="0"/>
                <a:ea typeface="+mn-ea"/>
                <a:cs typeface="+mn-cs"/>
              </a:defRPr>
            </a:lvl3pPr>
            <a:lvl4pPr marL="16002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4pPr>
            <a:lvl5pPr marL="20574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buClr>
                <a:srgbClr val="2E75B6"/>
              </a:buClr>
            </a:pPr>
            <a:r>
              <a:rPr lang="en-US" sz="1600" dirty="0">
                <a:highlight>
                  <a:srgbClr val="FFFF00"/>
                </a:highlight>
              </a:rPr>
              <a:t>Main Folder:</a:t>
            </a:r>
          </a:p>
          <a:p>
            <a:pPr marL="342900" indent="-342900">
              <a:spcBef>
                <a:spcPts val="0"/>
              </a:spcBef>
              <a:spcAft>
                <a:spcPts val="0"/>
              </a:spcAft>
              <a:buFont typeface="Arial" panose="020B0604020202020204" pitchFamily="34" charset="0"/>
              <a:buChar char="•"/>
            </a:pPr>
            <a:r>
              <a:rPr lang="en-US" sz="1600" dirty="0"/>
              <a:t>Student’s Full Name &amp; State Student ID (i.e. John Smith SSID 123456789)</a:t>
            </a:r>
          </a:p>
          <a:p>
            <a:pPr>
              <a:spcBef>
                <a:spcPts val="0"/>
              </a:spcBef>
              <a:spcAft>
                <a:spcPts val="0"/>
              </a:spcAft>
            </a:pPr>
            <a:endParaRPr lang="en-US" sz="1600" dirty="0"/>
          </a:p>
          <a:p>
            <a:pPr marL="1028700" lvl="1" indent="-342900">
              <a:spcBef>
                <a:spcPts val="0"/>
              </a:spcBef>
              <a:spcAft>
                <a:spcPts val="0"/>
              </a:spcAft>
              <a:buClr>
                <a:srgbClr val="2E75B6"/>
              </a:buClr>
              <a:buFont typeface="Wingdings" panose="05000000000000000000" pitchFamily="2" charset="2"/>
              <a:buChar char="q"/>
            </a:pPr>
            <a:r>
              <a:rPr lang="en-US" sz="1600" dirty="0">
                <a:highlight>
                  <a:srgbClr val="FFFF00"/>
                </a:highlight>
              </a:rPr>
              <a:t>Sub Folders </a:t>
            </a:r>
            <a:r>
              <a:rPr lang="en-US" sz="1600" dirty="0"/>
              <a:t>(Within main student folder)</a:t>
            </a:r>
          </a:p>
          <a:p>
            <a:pPr marL="1485900" lvl="2" indent="-342900">
              <a:spcBef>
                <a:spcPts val="0"/>
              </a:spcBef>
              <a:spcAft>
                <a:spcPts val="0"/>
              </a:spcAft>
              <a:buClrTx/>
            </a:pPr>
            <a:r>
              <a:rPr lang="en-US" sz="1600" dirty="0"/>
              <a:t>ELA</a:t>
            </a:r>
          </a:p>
          <a:p>
            <a:pPr marL="1485900" lvl="2" indent="-342900">
              <a:spcBef>
                <a:spcPts val="0"/>
              </a:spcBef>
              <a:spcAft>
                <a:spcPts val="0"/>
              </a:spcAft>
              <a:buClrTx/>
            </a:pPr>
            <a:r>
              <a:rPr lang="en-US" sz="1600" dirty="0"/>
              <a:t>Math</a:t>
            </a:r>
          </a:p>
          <a:p>
            <a:pPr marL="1485900" lvl="2" indent="-342900">
              <a:spcBef>
                <a:spcPts val="0"/>
              </a:spcBef>
              <a:spcAft>
                <a:spcPts val="0"/>
              </a:spcAft>
              <a:buClrTx/>
            </a:pPr>
            <a:r>
              <a:rPr lang="en-US" sz="1600" dirty="0"/>
              <a:t>Science (5, 8, 11)</a:t>
            </a:r>
          </a:p>
          <a:p>
            <a:pPr marL="1943100" lvl="3" indent="-342900">
              <a:spcBef>
                <a:spcPts val="0"/>
              </a:spcBef>
              <a:spcAft>
                <a:spcPts val="0"/>
              </a:spcAft>
            </a:pPr>
            <a:endParaRPr lang="en-US" dirty="0">
              <a:highlight>
                <a:srgbClr val="FFFF00"/>
              </a:highlight>
            </a:endParaRPr>
          </a:p>
          <a:p>
            <a:pPr marL="1943100" lvl="3" indent="-342900">
              <a:spcBef>
                <a:spcPts val="0"/>
              </a:spcBef>
              <a:spcAft>
                <a:spcPts val="0"/>
              </a:spcAft>
              <a:buClr>
                <a:srgbClr val="2E75B6"/>
              </a:buClr>
              <a:buFont typeface="Wingdings" panose="05000000000000000000" pitchFamily="2" charset="2"/>
              <a:buChar char="q"/>
            </a:pPr>
            <a:r>
              <a:rPr lang="en-US" dirty="0">
                <a:highlight>
                  <a:srgbClr val="FFFF00"/>
                </a:highlight>
              </a:rPr>
              <a:t>Content Folders </a:t>
            </a:r>
            <a:r>
              <a:rPr lang="en-US" dirty="0"/>
              <a:t>(Within sub folders, labeled by range of items shown in video)</a:t>
            </a:r>
          </a:p>
          <a:p>
            <a:pPr marL="2400300" lvl="4" indent="-342900">
              <a:spcBef>
                <a:spcPts val="0"/>
              </a:spcBef>
              <a:spcAft>
                <a:spcPts val="0"/>
              </a:spcAft>
            </a:pPr>
            <a:r>
              <a:rPr lang="en-US" dirty="0"/>
              <a:t>John Smith ELA Items 1-12,  John Smith ELA Items 13-28</a:t>
            </a:r>
          </a:p>
          <a:p>
            <a:pPr marL="2400300" lvl="4" indent="-342900">
              <a:spcBef>
                <a:spcPts val="0"/>
              </a:spcBef>
              <a:spcAft>
                <a:spcPts val="0"/>
              </a:spcAft>
            </a:pPr>
            <a:r>
              <a:rPr lang="en-US" dirty="0"/>
              <a:t>John Smith Math Items 1-28</a:t>
            </a:r>
          </a:p>
          <a:p>
            <a:pPr marL="2400300" lvl="4" indent="-342900">
              <a:spcBef>
                <a:spcPts val="0"/>
              </a:spcBef>
              <a:spcAft>
                <a:spcPts val="0"/>
              </a:spcAft>
            </a:pPr>
            <a:r>
              <a:rPr lang="en-US" dirty="0"/>
              <a:t>John Smith Science Items 1-28</a:t>
            </a:r>
          </a:p>
        </p:txBody>
      </p:sp>
    </p:spTree>
    <p:extLst>
      <p:ext uri="{BB962C8B-B14F-4D97-AF65-F5344CB8AC3E}">
        <p14:creationId xmlns:p14="http://schemas.microsoft.com/office/powerpoint/2010/main" val="12744154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A2D98-263F-4FEB-BE7A-5D53558816C9}"/>
              </a:ext>
            </a:extLst>
          </p:cNvPr>
          <p:cNvSpPr>
            <a:spLocks noGrp="1"/>
          </p:cNvSpPr>
          <p:nvPr>
            <p:ph type="title"/>
          </p:nvPr>
        </p:nvSpPr>
        <p:spPr/>
        <p:txBody>
          <a:bodyPr/>
          <a:lstStyle/>
          <a:p>
            <a:r>
              <a:rPr lang="en-US" b="1" dirty="0"/>
              <a:t>NAA: Returning Test Materials to DRC</a:t>
            </a:r>
          </a:p>
        </p:txBody>
      </p:sp>
      <p:sp>
        <p:nvSpPr>
          <p:cNvPr id="3" name="Content Placeholder 2">
            <a:extLst>
              <a:ext uri="{FF2B5EF4-FFF2-40B4-BE49-F238E27FC236}">
                <a16:creationId xmlns:a16="http://schemas.microsoft.com/office/drawing/2014/main" id="{90E83D0E-C22F-48D5-BF48-7DB10334046E}"/>
              </a:ext>
            </a:extLst>
          </p:cNvPr>
          <p:cNvSpPr>
            <a:spLocks noGrp="1"/>
          </p:cNvSpPr>
          <p:nvPr>
            <p:ph idx="1"/>
          </p:nvPr>
        </p:nvSpPr>
        <p:spPr>
          <a:xfrm>
            <a:off x="838200" y="1284271"/>
            <a:ext cx="8823385" cy="4437673"/>
          </a:xfrm>
        </p:spPr>
        <p:txBody>
          <a:bodyPr/>
          <a:lstStyle/>
          <a:p>
            <a:pPr marL="457200" indent="-457200">
              <a:spcBef>
                <a:spcPts val="0"/>
              </a:spcBef>
              <a:buAutoNum type="arabicPeriod"/>
            </a:pPr>
            <a:r>
              <a:rPr lang="en-US" dirty="0"/>
              <a:t>Collect ALL used and unused materials received from DRC. Compare barcode numbers against materials packing list. </a:t>
            </a:r>
          </a:p>
          <a:p>
            <a:pPr marL="457200" indent="-457200">
              <a:spcBef>
                <a:spcPts val="0"/>
              </a:spcBef>
              <a:buAutoNum type="arabicPeriod"/>
            </a:pPr>
            <a:r>
              <a:rPr lang="en-US" dirty="0"/>
              <a:t>Prepare student videos:</a:t>
            </a:r>
          </a:p>
          <a:p>
            <a:pPr marL="457200" lvl="1">
              <a:spcBef>
                <a:spcPts val="0"/>
              </a:spcBef>
              <a:buClr>
                <a:srgbClr val="2F5597"/>
              </a:buClr>
            </a:pPr>
            <a:r>
              <a:rPr lang="en-US" sz="2100" dirty="0"/>
              <a:t>Ensure all student video files open and play both video and audio.</a:t>
            </a:r>
          </a:p>
          <a:p>
            <a:pPr marL="457200" lvl="1">
              <a:spcBef>
                <a:spcPts val="0"/>
              </a:spcBef>
              <a:buClr>
                <a:srgbClr val="2F5597"/>
              </a:buClr>
            </a:pPr>
            <a:r>
              <a:rPr lang="en-US" sz="2100" dirty="0"/>
              <a:t>Ensure all media storage devices are clearly marked with student’s name and State Student ID in permanent ink.</a:t>
            </a:r>
          </a:p>
          <a:p>
            <a:pPr marL="457200" lvl="1">
              <a:spcBef>
                <a:spcPts val="0"/>
              </a:spcBef>
              <a:buClr>
                <a:srgbClr val="2F5597"/>
              </a:buClr>
            </a:pPr>
            <a:r>
              <a:rPr lang="en-US" sz="2100" dirty="0"/>
              <a:t>Place media storage devices for each student into their respective pre-assigned Student Video Envelope.</a:t>
            </a:r>
          </a:p>
          <a:p>
            <a:pPr marL="457200" lvl="1">
              <a:spcBef>
                <a:spcPts val="0"/>
              </a:spcBef>
              <a:buClr>
                <a:srgbClr val="2F5597"/>
              </a:buClr>
            </a:pPr>
            <a:r>
              <a:rPr lang="en-US" sz="2100" dirty="0"/>
              <a:t>If no Student Video Envelope was received for a student who participated in the NAA, clearly write the student’s information on an Overage Student Video Envelope, and place video media inside.</a:t>
            </a:r>
          </a:p>
        </p:txBody>
      </p:sp>
      <p:pic>
        <p:nvPicPr>
          <p:cNvPr id="5" name="Picture 4">
            <a:extLst>
              <a:ext uri="{FF2B5EF4-FFF2-40B4-BE49-F238E27FC236}">
                <a16:creationId xmlns:a16="http://schemas.microsoft.com/office/drawing/2014/main" id="{FCD2DD8E-C57C-576F-89D7-2C3A8EC883C9}"/>
              </a:ext>
            </a:extLst>
          </p:cNvPr>
          <p:cNvPicPr>
            <a:picLocks noChangeAspect="1"/>
          </p:cNvPicPr>
          <p:nvPr/>
        </p:nvPicPr>
        <p:blipFill>
          <a:blip r:embed="rId3"/>
          <a:stretch>
            <a:fillRect/>
          </a:stretch>
        </p:blipFill>
        <p:spPr>
          <a:xfrm rot="5400000">
            <a:off x="9899650" y="1648247"/>
            <a:ext cx="1912840" cy="1159565"/>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9BDB6F07-6B82-63F4-1A71-897DD195C0BB}"/>
              </a:ext>
            </a:extLst>
          </p:cNvPr>
          <p:cNvSpPr txBox="1"/>
          <p:nvPr/>
        </p:nvSpPr>
        <p:spPr>
          <a:xfrm>
            <a:off x="387626" y="5721945"/>
            <a:ext cx="10966176" cy="430887"/>
          </a:xfrm>
          <a:prstGeom prst="rect">
            <a:avLst/>
          </a:prstGeom>
          <a:noFill/>
        </p:spPr>
        <p:txBody>
          <a:bodyPr wrap="square">
            <a:spAutoFit/>
          </a:bodyPr>
          <a:lstStyle/>
          <a:p>
            <a:pPr algn="ctr"/>
            <a:r>
              <a:rPr lang="en-US" sz="2200" b="1" dirty="0">
                <a:solidFill>
                  <a:srgbClr val="A50021"/>
                </a:solidFill>
              </a:rPr>
              <a:t>DO NOT PLACE MORE THAN ONE STUDENT’S VIDEO MEDIA IN A SINGLE ENVELOPE.</a:t>
            </a:r>
          </a:p>
        </p:txBody>
      </p:sp>
      <p:pic>
        <p:nvPicPr>
          <p:cNvPr id="14" name="Picture 13">
            <a:extLst>
              <a:ext uri="{FF2B5EF4-FFF2-40B4-BE49-F238E27FC236}">
                <a16:creationId xmlns:a16="http://schemas.microsoft.com/office/drawing/2014/main" id="{55EF7FF2-78F9-54E9-B8C6-52A21C134188}"/>
              </a:ext>
            </a:extLst>
          </p:cNvPr>
          <p:cNvPicPr>
            <a:picLocks noChangeAspect="1"/>
          </p:cNvPicPr>
          <p:nvPr/>
        </p:nvPicPr>
        <p:blipFill>
          <a:blip r:embed="rId4"/>
          <a:stretch>
            <a:fillRect/>
          </a:stretch>
        </p:blipFill>
        <p:spPr>
          <a:xfrm>
            <a:off x="10098441" y="3366451"/>
            <a:ext cx="1515260" cy="1054127"/>
          </a:xfrm>
          <a:prstGeom prst="rect">
            <a:avLst/>
          </a:prstGeom>
          <a:ln w="15875">
            <a:solidFill>
              <a:srgbClr val="FF00FF"/>
            </a:solidFill>
          </a:ln>
          <a:effectLst>
            <a:glow rad="63500">
              <a:srgbClr val="FF00FF"/>
            </a:glow>
          </a:effectLst>
        </p:spPr>
      </p:pic>
      <p:pic>
        <p:nvPicPr>
          <p:cNvPr id="15" name="Picture 14">
            <a:extLst>
              <a:ext uri="{FF2B5EF4-FFF2-40B4-BE49-F238E27FC236}">
                <a16:creationId xmlns:a16="http://schemas.microsoft.com/office/drawing/2014/main" id="{A827B5EC-F363-9840-FD5D-B6E6A8F5BA2E}"/>
              </a:ext>
            </a:extLst>
          </p:cNvPr>
          <p:cNvPicPr>
            <a:picLocks noChangeAspect="1"/>
          </p:cNvPicPr>
          <p:nvPr/>
        </p:nvPicPr>
        <p:blipFill>
          <a:blip r:embed="rId5"/>
          <a:stretch>
            <a:fillRect/>
          </a:stretch>
        </p:blipFill>
        <p:spPr>
          <a:xfrm>
            <a:off x="10098442" y="4604842"/>
            <a:ext cx="1515259" cy="966252"/>
          </a:xfrm>
          <a:prstGeom prst="rect">
            <a:avLst/>
          </a:prstGeom>
          <a:ln>
            <a:solidFill>
              <a:schemeClr val="tx1"/>
            </a:solidFill>
          </a:ln>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5116A0FC-1615-3CCE-FCA9-455D7E6F879E}"/>
              </a:ext>
            </a:extLst>
          </p:cNvPr>
          <p:cNvSpPr txBox="1"/>
          <p:nvPr/>
        </p:nvSpPr>
        <p:spPr>
          <a:xfrm>
            <a:off x="10917351" y="499357"/>
            <a:ext cx="903378" cy="584775"/>
          </a:xfrm>
          <a:prstGeom prst="rect">
            <a:avLst/>
          </a:prstGeom>
          <a:noFill/>
        </p:spPr>
        <p:txBody>
          <a:bodyPr wrap="square" rtlCol="0">
            <a:spAutoFit/>
          </a:bodyPr>
          <a:lstStyle/>
          <a:p>
            <a:pPr algn="ctr"/>
            <a:r>
              <a:rPr lang="en-US" sz="3200" b="1" dirty="0">
                <a:solidFill>
                  <a:schemeClr val="accent2"/>
                </a:solidFill>
                <a:effectLst>
                  <a:outerShdw blurRad="38100" dist="38100" dir="2700000" algn="tl">
                    <a:srgbClr val="000000">
                      <a:alpha val="43137"/>
                    </a:srgbClr>
                  </a:outerShdw>
                </a:effectLst>
              </a:rPr>
              <a:t>STC</a:t>
            </a:r>
          </a:p>
        </p:txBody>
      </p:sp>
    </p:spTree>
    <p:extLst>
      <p:ext uri="{BB962C8B-B14F-4D97-AF65-F5344CB8AC3E}">
        <p14:creationId xmlns:p14="http://schemas.microsoft.com/office/powerpoint/2010/main" val="24927290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6DABFB0-EBC7-4EAE-A9A5-B7744D780019}"/>
              </a:ext>
            </a:extLst>
          </p:cNvPr>
          <p:cNvSpPr>
            <a:spLocks noGrp="1"/>
          </p:cNvSpPr>
          <p:nvPr>
            <p:ph type="title"/>
          </p:nvPr>
        </p:nvSpPr>
        <p:spPr/>
        <p:txBody>
          <a:bodyPr/>
          <a:lstStyle/>
          <a:p>
            <a:r>
              <a:rPr lang="en-US" dirty="0"/>
              <a:t>WCSD Support </a:t>
            </a:r>
          </a:p>
        </p:txBody>
      </p:sp>
      <p:sp>
        <p:nvSpPr>
          <p:cNvPr id="12" name="Content Placeholder 2">
            <a:extLst>
              <a:ext uri="{FF2B5EF4-FFF2-40B4-BE49-F238E27FC236}">
                <a16:creationId xmlns:a16="http://schemas.microsoft.com/office/drawing/2014/main" id="{FE84FA25-7F17-7900-228E-BD6BB8B2C7AB}"/>
              </a:ext>
            </a:extLst>
          </p:cNvPr>
          <p:cNvSpPr txBox="1">
            <a:spLocks/>
          </p:cNvSpPr>
          <p:nvPr/>
        </p:nvSpPr>
        <p:spPr bwMode="auto">
          <a:xfrm>
            <a:off x="4356666" y="1463895"/>
            <a:ext cx="7058094" cy="341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lnSpc>
                <a:spcPct val="100000"/>
              </a:lnSpc>
              <a:spcBef>
                <a:spcPts val="1200"/>
              </a:spcBef>
              <a:spcAft>
                <a:spcPts val="1200"/>
              </a:spcAft>
              <a:buFont typeface="Arial" panose="020B0604020202020204" pitchFamily="34" charset="0"/>
              <a:defRPr sz="2400" b="0" i="0" kern="1200">
                <a:solidFill>
                  <a:schemeClr val="tx1"/>
                </a:solidFill>
                <a:latin typeface="Calibri" panose="020F0502020204030204" pitchFamily="34" charset="0"/>
                <a:ea typeface="+mn-ea"/>
                <a:cs typeface="+mn-cs"/>
              </a:defRPr>
            </a:lvl1pPr>
            <a:lvl2pPr marL="685800" indent="-228600" algn="l" rtl="0" eaLnBrk="1" fontAlgn="base" hangingPunct="1">
              <a:lnSpc>
                <a:spcPct val="100000"/>
              </a:lnSpc>
              <a:spcBef>
                <a:spcPts val="600"/>
              </a:spcBef>
              <a:spcAft>
                <a:spcPts val="600"/>
              </a:spcAft>
              <a:buClr>
                <a:srgbClr val="37A7DF"/>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2pPr>
            <a:lvl3pPr marL="1143000" indent="-228600" algn="l" rtl="0" eaLnBrk="1" fontAlgn="base" hangingPunct="1">
              <a:lnSpc>
                <a:spcPct val="100000"/>
              </a:lnSpc>
              <a:spcBef>
                <a:spcPts val="600"/>
              </a:spcBef>
              <a:spcAft>
                <a:spcPts val="600"/>
              </a:spcAft>
              <a:buClr>
                <a:schemeClr val="accent2"/>
              </a:buClr>
              <a:buFont typeface="Arial" panose="020B0604020202020204" pitchFamily="34" charset="0"/>
              <a:buChar char="•"/>
              <a:defRPr sz="1800" b="0" i="0" kern="1200">
                <a:solidFill>
                  <a:schemeClr val="tx1"/>
                </a:solidFill>
                <a:latin typeface="Calibri" panose="020F0502020204030204" pitchFamily="34" charset="0"/>
                <a:ea typeface="+mn-ea"/>
                <a:cs typeface="+mn-cs"/>
              </a:defRPr>
            </a:lvl3pPr>
            <a:lvl4pPr marL="16002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4pPr>
            <a:lvl5pPr marL="2057400" indent="-228600" algn="l" rtl="0" eaLnBrk="1" fontAlgn="base" hangingPunct="1">
              <a:lnSpc>
                <a:spcPct val="100000"/>
              </a:lnSpc>
              <a:spcBef>
                <a:spcPts val="600"/>
              </a:spcBef>
              <a:spcAft>
                <a:spcPts val="600"/>
              </a:spcAft>
              <a:buFont typeface="Arial" panose="020B0604020202020204" pitchFamily="34" charset="0"/>
              <a:buChar char="•"/>
              <a:defRPr sz="16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buClr>
                <a:schemeClr val="accent1"/>
              </a:buClr>
            </a:pPr>
            <a:r>
              <a:rPr lang="en-US" dirty="0">
                <a:solidFill>
                  <a:srgbClr val="000000"/>
                </a:solidFill>
              </a:rPr>
              <a:t>Department of Assessment</a:t>
            </a:r>
          </a:p>
          <a:p>
            <a:pPr marL="1028700" lvl="1" indent="-342900">
              <a:spcBef>
                <a:spcPts val="0"/>
              </a:spcBef>
              <a:buClr>
                <a:schemeClr val="accent6"/>
              </a:buClr>
            </a:pPr>
            <a:r>
              <a:rPr lang="en-US" sz="2400" dirty="0">
                <a:solidFill>
                  <a:srgbClr val="000000"/>
                </a:solidFill>
              </a:rPr>
              <a:t>Dr. Sandra </a:t>
            </a:r>
            <a:r>
              <a:rPr lang="en-US" sz="2400" dirty="0" err="1">
                <a:solidFill>
                  <a:srgbClr val="000000"/>
                </a:solidFill>
              </a:rPr>
              <a:t>Aird</a:t>
            </a:r>
            <a:r>
              <a:rPr lang="en-US" sz="2400" dirty="0">
                <a:solidFill>
                  <a:srgbClr val="000000"/>
                </a:solidFill>
              </a:rPr>
              <a:t>, Director</a:t>
            </a:r>
          </a:p>
          <a:p>
            <a:pPr marL="1028700" lvl="1" indent="-342900">
              <a:spcBef>
                <a:spcPts val="0"/>
              </a:spcBef>
              <a:buClr>
                <a:schemeClr val="accent6"/>
              </a:buClr>
            </a:pPr>
            <a:r>
              <a:rPr lang="en-US" sz="2400" dirty="0">
                <a:solidFill>
                  <a:srgbClr val="000000"/>
                </a:solidFill>
              </a:rPr>
              <a:t>Rebecca Curtright</a:t>
            </a:r>
          </a:p>
          <a:p>
            <a:pPr marL="1028700" lvl="1" indent="-342900">
              <a:spcBef>
                <a:spcPts val="0"/>
              </a:spcBef>
              <a:buClr>
                <a:schemeClr val="accent6"/>
              </a:buClr>
            </a:pPr>
            <a:r>
              <a:rPr lang="en-US" sz="2400" dirty="0">
                <a:solidFill>
                  <a:srgbClr val="000000"/>
                </a:solidFill>
              </a:rPr>
              <a:t>Anna Kanarowski</a:t>
            </a:r>
          </a:p>
          <a:p>
            <a:pPr marL="1028700" lvl="1" indent="-342900">
              <a:spcBef>
                <a:spcPts val="0"/>
              </a:spcBef>
              <a:buClr>
                <a:schemeClr val="accent6"/>
              </a:buClr>
            </a:pPr>
            <a:r>
              <a:rPr lang="en-US" sz="2400" dirty="0">
                <a:solidFill>
                  <a:srgbClr val="000000"/>
                </a:solidFill>
              </a:rPr>
              <a:t>Laney Porter</a:t>
            </a:r>
            <a:endParaRPr lang="en-US" dirty="0">
              <a:solidFill>
                <a:srgbClr val="000000"/>
              </a:solidFill>
            </a:endParaRPr>
          </a:p>
          <a:p>
            <a:pPr>
              <a:spcBef>
                <a:spcPts val="0"/>
              </a:spcBef>
              <a:spcAft>
                <a:spcPts val="600"/>
              </a:spcAft>
              <a:buClr>
                <a:schemeClr val="accent1"/>
              </a:buClr>
            </a:pPr>
            <a:endParaRPr lang="en-US" sz="1200" dirty="0">
              <a:solidFill>
                <a:srgbClr val="000000"/>
              </a:solidFill>
            </a:endParaRPr>
          </a:p>
          <a:p>
            <a:pPr>
              <a:spcBef>
                <a:spcPts val="0"/>
              </a:spcBef>
              <a:spcAft>
                <a:spcPts val="600"/>
              </a:spcAft>
              <a:buClr>
                <a:schemeClr val="accent1"/>
              </a:buClr>
            </a:pPr>
            <a:r>
              <a:rPr lang="en-US" dirty="0">
                <a:solidFill>
                  <a:srgbClr val="000000"/>
                </a:solidFill>
              </a:rPr>
              <a:t>Office of Accountability</a:t>
            </a:r>
          </a:p>
          <a:p>
            <a:pPr marL="1036638" indent="-350838">
              <a:spcBef>
                <a:spcPts val="0"/>
              </a:spcBef>
              <a:spcAft>
                <a:spcPts val="600"/>
              </a:spcAft>
              <a:buClr>
                <a:schemeClr val="accent1"/>
              </a:buClr>
              <a:buFont typeface="Arial" panose="020B0604020202020204" pitchFamily="34" charset="0"/>
              <a:buChar char="•"/>
            </a:pPr>
            <a:r>
              <a:rPr lang="en-US" dirty="0">
                <a:solidFill>
                  <a:srgbClr val="000000"/>
                </a:solidFill>
              </a:rPr>
              <a:t>Kyle Kemp</a:t>
            </a:r>
          </a:p>
        </p:txBody>
      </p:sp>
    </p:spTree>
    <p:extLst>
      <p:ext uri="{BB962C8B-B14F-4D97-AF65-F5344CB8AC3E}">
        <p14:creationId xmlns:p14="http://schemas.microsoft.com/office/powerpoint/2010/main" val="7648681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12E14F8-16EA-43EF-AA00-2AB4C2436DC3}"/>
              </a:ext>
            </a:extLst>
          </p:cNvPr>
          <p:cNvSpPr>
            <a:spLocks noGrp="1"/>
          </p:cNvSpPr>
          <p:nvPr>
            <p:ph type="body" idx="1"/>
          </p:nvPr>
        </p:nvSpPr>
        <p:spPr>
          <a:xfrm>
            <a:off x="840319" y="1418637"/>
            <a:ext cx="5158316" cy="619733"/>
          </a:xfrm>
        </p:spPr>
        <p:txBody>
          <a:bodyPr/>
          <a:lstStyle/>
          <a:p>
            <a:pPr>
              <a:spcBef>
                <a:spcPts val="0"/>
              </a:spcBef>
            </a:pPr>
            <a:r>
              <a:rPr lang="en-US" dirty="0"/>
              <a:t>DRC Nevada Help Desk</a:t>
            </a:r>
          </a:p>
        </p:txBody>
      </p:sp>
      <p:sp>
        <p:nvSpPr>
          <p:cNvPr id="5" name="Content Placeholder 4">
            <a:extLst>
              <a:ext uri="{FF2B5EF4-FFF2-40B4-BE49-F238E27FC236}">
                <a16:creationId xmlns:a16="http://schemas.microsoft.com/office/drawing/2014/main" id="{9F8E9D5A-57BA-4BFF-843E-DCDFBC699DA1}"/>
              </a:ext>
            </a:extLst>
          </p:cNvPr>
          <p:cNvSpPr>
            <a:spLocks noGrp="1"/>
          </p:cNvSpPr>
          <p:nvPr>
            <p:ph sz="half" idx="2"/>
          </p:nvPr>
        </p:nvSpPr>
        <p:spPr>
          <a:xfrm>
            <a:off x="840319" y="2242549"/>
            <a:ext cx="4597095" cy="3684588"/>
          </a:xfrm>
        </p:spPr>
        <p:txBody>
          <a:bodyPr>
            <a:normAutofit/>
          </a:bodyPr>
          <a:lstStyle/>
          <a:p>
            <a:pPr>
              <a:lnSpc>
                <a:spcPct val="100000"/>
              </a:lnSpc>
              <a:spcBef>
                <a:spcPts val="0"/>
              </a:spcBef>
              <a:spcAft>
                <a:spcPts val="600"/>
              </a:spcAft>
            </a:pPr>
            <a:r>
              <a:rPr lang="en-US" dirty="0"/>
              <a:t>Suspected Issue with Test Item During Testing</a:t>
            </a:r>
          </a:p>
          <a:p>
            <a:pPr>
              <a:lnSpc>
                <a:spcPct val="100000"/>
              </a:lnSpc>
              <a:spcBef>
                <a:spcPts val="0"/>
              </a:spcBef>
              <a:spcAft>
                <a:spcPts val="600"/>
              </a:spcAft>
            </a:pPr>
            <a:r>
              <a:rPr lang="en-US" i="1" dirty="0"/>
              <a:t>1.866.588.4978</a:t>
            </a:r>
          </a:p>
          <a:p>
            <a:pPr marL="0" indent="0">
              <a:spcAft>
                <a:spcPts val="600"/>
              </a:spcAft>
              <a:buNone/>
            </a:pPr>
            <a:r>
              <a:rPr lang="en-US" sz="1800" dirty="0"/>
              <a:t>Be prepared to provide:</a:t>
            </a:r>
          </a:p>
          <a:p>
            <a:pPr>
              <a:lnSpc>
                <a:spcPct val="120000"/>
              </a:lnSpc>
              <a:spcBef>
                <a:spcPts val="0"/>
              </a:spcBef>
              <a:spcAft>
                <a:spcPts val="600"/>
              </a:spcAft>
            </a:pPr>
            <a:endParaRPr lang="en-US" dirty="0"/>
          </a:p>
        </p:txBody>
      </p:sp>
      <p:sp>
        <p:nvSpPr>
          <p:cNvPr id="10" name="Text Placeholder 9">
            <a:extLst>
              <a:ext uri="{FF2B5EF4-FFF2-40B4-BE49-F238E27FC236}">
                <a16:creationId xmlns:a16="http://schemas.microsoft.com/office/drawing/2014/main" id="{39C510CE-7469-4B50-B276-5CC5506763B3}"/>
              </a:ext>
            </a:extLst>
          </p:cNvPr>
          <p:cNvSpPr>
            <a:spLocks noGrp="1"/>
          </p:cNvSpPr>
          <p:nvPr>
            <p:ph type="body" sz="quarter" idx="3"/>
          </p:nvPr>
        </p:nvSpPr>
        <p:spPr>
          <a:xfrm>
            <a:off x="6172200" y="1418637"/>
            <a:ext cx="5183717" cy="619733"/>
          </a:xfrm>
        </p:spPr>
        <p:txBody>
          <a:bodyPr/>
          <a:lstStyle/>
          <a:p>
            <a:r>
              <a:rPr lang="en-US" dirty="0"/>
              <a:t>WCSD Assessment Support </a:t>
            </a:r>
            <a:r>
              <a:rPr lang="en-US" b="0" dirty="0"/>
              <a:t>(district)</a:t>
            </a:r>
          </a:p>
        </p:txBody>
      </p:sp>
      <p:sp>
        <p:nvSpPr>
          <p:cNvPr id="11" name="Content Placeholder 10">
            <a:extLst>
              <a:ext uri="{FF2B5EF4-FFF2-40B4-BE49-F238E27FC236}">
                <a16:creationId xmlns:a16="http://schemas.microsoft.com/office/drawing/2014/main" id="{031D9493-4503-43C9-8A1B-0F8FA40E484E}"/>
              </a:ext>
            </a:extLst>
          </p:cNvPr>
          <p:cNvSpPr>
            <a:spLocks noGrp="1"/>
          </p:cNvSpPr>
          <p:nvPr>
            <p:ph sz="quarter" idx="4"/>
          </p:nvPr>
        </p:nvSpPr>
        <p:spPr/>
        <p:txBody>
          <a:bodyPr>
            <a:normAutofit/>
          </a:bodyPr>
          <a:lstStyle/>
          <a:p>
            <a:pPr>
              <a:spcBef>
                <a:spcPts val="0"/>
              </a:spcBef>
              <a:spcAft>
                <a:spcPts val="600"/>
              </a:spcAft>
            </a:pPr>
            <a:r>
              <a:rPr lang="en-US" dirty="0"/>
              <a:t>Everything else…</a:t>
            </a:r>
          </a:p>
          <a:p>
            <a:pPr marL="342900" indent="-342900">
              <a:spcBef>
                <a:spcPts val="0"/>
              </a:spcBef>
              <a:spcAft>
                <a:spcPts val="600"/>
              </a:spcAft>
              <a:buClr>
                <a:schemeClr val="accent6"/>
              </a:buClr>
              <a:buSzPct val="85000"/>
              <a:buFont typeface="Wingdings" panose="05000000000000000000" pitchFamily="2" charset="2"/>
              <a:buChar char="Ø"/>
            </a:pPr>
            <a:r>
              <a:rPr lang="en-US" sz="2200" dirty="0"/>
              <a:t>Policy Questions</a:t>
            </a:r>
          </a:p>
          <a:p>
            <a:pPr marL="342900" indent="-342900">
              <a:spcBef>
                <a:spcPts val="0"/>
              </a:spcBef>
              <a:spcAft>
                <a:spcPts val="600"/>
              </a:spcAft>
              <a:buClr>
                <a:schemeClr val="accent6"/>
              </a:buClr>
              <a:buSzPct val="85000"/>
              <a:buFont typeface="Wingdings" panose="05000000000000000000" pitchFamily="2" charset="2"/>
              <a:buChar char="Ø"/>
            </a:pPr>
            <a:r>
              <a:rPr lang="en-US" sz="2200" dirty="0"/>
              <a:t>Student Participation</a:t>
            </a:r>
          </a:p>
          <a:p>
            <a:pPr marL="342900" indent="-342900">
              <a:spcBef>
                <a:spcPts val="0"/>
              </a:spcBef>
              <a:spcAft>
                <a:spcPts val="600"/>
              </a:spcAft>
              <a:buClr>
                <a:schemeClr val="accent6"/>
              </a:buClr>
              <a:buSzPct val="85000"/>
              <a:buFont typeface="Wingdings" panose="05000000000000000000" pitchFamily="2" charset="2"/>
              <a:buChar char="Ø"/>
            </a:pPr>
            <a:r>
              <a:rPr lang="en-US" sz="2200" dirty="0"/>
              <a:t>Testing Staff</a:t>
            </a:r>
          </a:p>
          <a:p>
            <a:pPr marL="342900" indent="-342900">
              <a:spcBef>
                <a:spcPts val="0"/>
              </a:spcBef>
              <a:spcAft>
                <a:spcPts val="600"/>
              </a:spcAft>
              <a:buClr>
                <a:schemeClr val="accent6"/>
              </a:buClr>
              <a:buSzPct val="85000"/>
              <a:buFont typeface="Wingdings" panose="05000000000000000000" pitchFamily="2" charset="2"/>
              <a:buChar char="Ø"/>
            </a:pPr>
            <a:r>
              <a:rPr lang="en-US" sz="2200" dirty="0"/>
              <a:t>Manuals, Training, Procedures</a:t>
            </a:r>
          </a:p>
          <a:p>
            <a:pPr marL="342900" indent="-342900">
              <a:spcBef>
                <a:spcPts val="0"/>
              </a:spcBef>
              <a:spcAft>
                <a:spcPts val="600"/>
              </a:spcAft>
              <a:buClr>
                <a:schemeClr val="accent6"/>
              </a:buClr>
              <a:buSzPct val="85000"/>
              <a:buFont typeface="Wingdings" panose="05000000000000000000" pitchFamily="2" charset="2"/>
              <a:buChar char="Ø"/>
            </a:pPr>
            <a:r>
              <a:rPr lang="en-US" sz="2200" dirty="0"/>
              <a:t>Accommodations, Designated Supports</a:t>
            </a:r>
          </a:p>
          <a:p>
            <a:pPr marL="342900" indent="-342900">
              <a:spcBef>
                <a:spcPts val="0"/>
              </a:spcBef>
              <a:spcAft>
                <a:spcPts val="600"/>
              </a:spcAft>
              <a:buClr>
                <a:schemeClr val="accent6"/>
              </a:buClr>
              <a:buSzPct val="85000"/>
              <a:buFont typeface="Wingdings" panose="05000000000000000000" pitchFamily="2" charset="2"/>
              <a:buChar char="Ø"/>
            </a:pPr>
            <a:r>
              <a:rPr lang="en-US" sz="2200" dirty="0"/>
              <a:t>Permissible Materials</a:t>
            </a:r>
          </a:p>
          <a:p>
            <a:pPr marL="342900" indent="-342900">
              <a:spcBef>
                <a:spcPts val="0"/>
              </a:spcBef>
              <a:spcAft>
                <a:spcPts val="600"/>
              </a:spcAft>
              <a:buClr>
                <a:schemeClr val="accent6"/>
              </a:buClr>
              <a:buSzPct val="85000"/>
              <a:buFont typeface="Wingdings" panose="05000000000000000000" pitchFamily="2" charset="2"/>
              <a:buChar char="Ø"/>
            </a:pPr>
            <a:r>
              <a:rPr lang="en-US" sz="2200" dirty="0"/>
              <a:t>Testing Irregularities</a:t>
            </a:r>
          </a:p>
          <a:p>
            <a:pPr marL="0" indent="0">
              <a:spcAft>
                <a:spcPts val="0"/>
              </a:spcAft>
              <a:buNone/>
            </a:pPr>
            <a:endParaRPr lang="en-US" dirty="0"/>
          </a:p>
        </p:txBody>
      </p:sp>
      <p:sp>
        <p:nvSpPr>
          <p:cNvPr id="3" name="Title 2"/>
          <p:cNvSpPr>
            <a:spLocks noGrp="1"/>
          </p:cNvSpPr>
          <p:nvPr>
            <p:ph type="title"/>
          </p:nvPr>
        </p:nvSpPr>
        <p:spPr/>
        <p:txBody>
          <a:bodyPr/>
          <a:lstStyle/>
          <a:p>
            <a:br>
              <a:rPr lang="en-US" dirty="0"/>
            </a:br>
            <a:r>
              <a:rPr lang="en-US" b="1" dirty="0"/>
              <a:t>Who to call, Assessment Support or DRC Help Desk?</a:t>
            </a:r>
            <a:br>
              <a:rPr lang="en-US" b="1" dirty="0"/>
            </a:br>
            <a:endParaRPr lang="en-US" b="1" dirty="0"/>
          </a:p>
        </p:txBody>
      </p:sp>
      <p:graphicFrame>
        <p:nvGraphicFramePr>
          <p:cNvPr id="12" name="Table 3">
            <a:extLst>
              <a:ext uri="{FF2B5EF4-FFF2-40B4-BE49-F238E27FC236}">
                <a16:creationId xmlns:a16="http://schemas.microsoft.com/office/drawing/2014/main" id="{C4098C0B-2A0D-7230-8AF7-C60038CDFCBD}"/>
              </a:ext>
            </a:extLst>
          </p:cNvPr>
          <p:cNvGraphicFramePr>
            <a:graphicFrameLocks noGrp="1"/>
          </p:cNvGraphicFramePr>
          <p:nvPr/>
        </p:nvGraphicFramePr>
        <p:xfrm>
          <a:off x="928318" y="4192824"/>
          <a:ext cx="4174621" cy="1097280"/>
        </p:xfrm>
        <a:graphic>
          <a:graphicData uri="http://schemas.openxmlformats.org/drawingml/2006/table">
            <a:tbl>
              <a:tblPr firstRow="1" bandRow="1">
                <a:tableStyleId>{2D5ABB26-0587-4C30-8999-92F81FD0307C}</a:tableStyleId>
              </a:tblPr>
              <a:tblGrid>
                <a:gridCol w="2345821">
                  <a:extLst>
                    <a:ext uri="{9D8B030D-6E8A-4147-A177-3AD203B41FA5}">
                      <a16:colId xmlns:a16="http://schemas.microsoft.com/office/drawing/2014/main" val="2645215392"/>
                    </a:ext>
                  </a:extLst>
                </a:gridCol>
                <a:gridCol w="1828800">
                  <a:extLst>
                    <a:ext uri="{9D8B030D-6E8A-4147-A177-3AD203B41FA5}">
                      <a16:colId xmlns:a16="http://schemas.microsoft.com/office/drawing/2014/main" val="156616687"/>
                    </a:ext>
                  </a:extLst>
                </a:gridCol>
              </a:tblGrid>
              <a:tr h="349486">
                <a:tc>
                  <a:txBody>
                    <a:bodyPr/>
                    <a:lstStyle/>
                    <a:p>
                      <a:pPr marL="0" indent="0">
                        <a:buFont typeface="Arial" panose="020B0604020202020204" pitchFamily="34" charset="0"/>
                        <a:buNone/>
                      </a:pPr>
                      <a:r>
                        <a:rPr lang="en-US" dirty="0"/>
                        <a:t>Test, Part, Test Session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buFont typeface="Arial" panose="020B0604020202020204" pitchFamily="34" charset="0"/>
                        <a:buNone/>
                      </a:pPr>
                      <a:r>
                        <a:rPr lang="en-US" dirty="0"/>
                        <a:t>Student 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86304603"/>
                  </a:ext>
                </a:extLst>
              </a:tr>
              <a:tr h="182880">
                <a:tc>
                  <a:txBody>
                    <a:bodyPr/>
                    <a:lstStyle/>
                    <a:p>
                      <a:pPr marL="0" indent="0">
                        <a:buFont typeface="Arial" panose="020B0604020202020204" pitchFamily="34" charset="0"/>
                        <a:buNone/>
                      </a:pPr>
                      <a:r>
                        <a:rPr lang="en-US" dirty="0"/>
                        <a:t>Grade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buFont typeface="Arial" panose="020B0604020202020204" pitchFamily="34" charset="0"/>
                        <a:buNone/>
                      </a:pPr>
                      <a:r>
                        <a:rPr lang="en-US" dirty="0"/>
                        <a:t>Student State 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43200518"/>
                  </a:ext>
                </a:extLst>
              </a:tr>
              <a:tr h="182880">
                <a:tc>
                  <a:txBody>
                    <a:bodyPr/>
                    <a:lstStyle/>
                    <a:p>
                      <a:pPr marL="0" indent="0">
                        <a:buFont typeface="Arial" panose="020B0604020202020204" pitchFamily="34" charset="0"/>
                        <a:buNone/>
                      </a:pPr>
                      <a:r>
                        <a:rPr lang="en-US" dirty="0"/>
                        <a:t>Question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buFont typeface="Arial" panose="020B0604020202020204" pitchFamily="34" charset="0"/>
                        <a:buNone/>
                      </a:pPr>
                      <a:r>
                        <a:rPr lang="en-US" dirty="0"/>
                        <a:t>Issue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41618197"/>
                  </a:ext>
                </a:extLst>
              </a:tr>
            </a:tbl>
          </a:graphicData>
        </a:graphic>
      </p:graphicFrame>
    </p:spTree>
    <p:extLst>
      <p:ext uri="{BB962C8B-B14F-4D97-AF65-F5344CB8AC3E}">
        <p14:creationId xmlns:p14="http://schemas.microsoft.com/office/powerpoint/2010/main" val="24708812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FD70E-E4A0-8144-8BE4-8CE9D38AA2E4}"/>
              </a:ext>
            </a:extLst>
          </p:cNvPr>
          <p:cNvSpPr>
            <a:spLocks noGrp="1"/>
          </p:cNvSpPr>
          <p:nvPr>
            <p:ph type="title"/>
          </p:nvPr>
        </p:nvSpPr>
        <p:spPr/>
        <p:txBody>
          <a:bodyPr/>
          <a:lstStyle/>
          <a:p>
            <a:r>
              <a:rPr lang="en-US" b="1" dirty="0"/>
              <a:t>Support</a:t>
            </a:r>
          </a:p>
        </p:txBody>
      </p:sp>
      <p:sp>
        <p:nvSpPr>
          <p:cNvPr id="3" name="Content Placeholder 2">
            <a:extLst>
              <a:ext uri="{FF2B5EF4-FFF2-40B4-BE49-F238E27FC236}">
                <a16:creationId xmlns:a16="http://schemas.microsoft.com/office/drawing/2014/main" id="{1E6899CA-33E3-834C-A353-EE9847A747B5}"/>
              </a:ext>
            </a:extLst>
          </p:cNvPr>
          <p:cNvSpPr>
            <a:spLocks noGrp="1"/>
          </p:cNvSpPr>
          <p:nvPr>
            <p:ph idx="1"/>
          </p:nvPr>
        </p:nvSpPr>
        <p:spPr>
          <a:xfrm>
            <a:off x="2008094" y="1452282"/>
            <a:ext cx="9345706" cy="4661647"/>
          </a:xfrm>
        </p:spPr>
        <p:txBody>
          <a:bodyPr/>
          <a:lstStyle/>
          <a:p>
            <a:pPr algn="ctr">
              <a:lnSpc>
                <a:spcPct val="100000"/>
              </a:lnSpc>
              <a:spcBef>
                <a:spcPts val="0"/>
              </a:spcBef>
            </a:pPr>
            <a:r>
              <a:rPr lang="en-US" sz="4200" b="1" dirty="0"/>
              <a:t>WCSD Assessment Support</a:t>
            </a:r>
          </a:p>
          <a:p>
            <a:pPr algn="ctr">
              <a:lnSpc>
                <a:spcPct val="100000"/>
              </a:lnSpc>
              <a:spcBef>
                <a:spcPts val="0"/>
              </a:spcBef>
            </a:pPr>
            <a:r>
              <a:rPr lang="en-US" sz="4200" dirty="0"/>
              <a:t>AssessmentSupport@washoeschools.net</a:t>
            </a:r>
          </a:p>
          <a:p>
            <a:pPr algn="ctr">
              <a:spcBef>
                <a:spcPts val="0"/>
              </a:spcBef>
            </a:pPr>
            <a:r>
              <a:rPr lang="en-US" sz="4200" dirty="0"/>
              <a:t>1.775.348.0248</a:t>
            </a:r>
          </a:p>
          <a:p>
            <a:pPr algn="ctr">
              <a:lnSpc>
                <a:spcPct val="100000"/>
              </a:lnSpc>
              <a:spcBef>
                <a:spcPts val="0"/>
              </a:spcBef>
              <a:spcAft>
                <a:spcPts val="600"/>
              </a:spcAft>
            </a:pPr>
            <a:endParaRPr lang="en-US" sz="2800" dirty="0"/>
          </a:p>
          <a:p>
            <a:pPr algn="ctr">
              <a:lnSpc>
                <a:spcPct val="100000"/>
              </a:lnSpc>
              <a:spcBef>
                <a:spcPts val="0"/>
              </a:spcBef>
              <a:spcAft>
                <a:spcPts val="0"/>
              </a:spcAft>
            </a:pPr>
            <a:r>
              <a:rPr lang="en-US" b="1" dirty="0">
                <a:solidFill>
                  <a:schemeClr val="tx1">
                    <a:lumMod val="50000"/>
                    <a:lumOff val="50000"/>
                  </a:schemeClr>
                </a:solidFill>
              </a:rPr>
              <a:t>DRC Nevada Help Desk</a:t>
            </a:r>
          </a:p>
          <a:p>
            <a:pPr algn="ctr">
              <a:spcBef>
                <a:spcPts val="0"/>
              </a:spcBef>
              <a:spcAft>
                <a:spcPts val="0"/>
              </a:spcAft>
            </a:pPr>
            <a:r>
              <a:rPr lang="en-US" dirty="0">
                <a:solidFill>
                  <a:schemeClr val="tx1">
                    <a:lumMod val="50000"/>
                    <a:lumOff val="50000"/>
                  </a:schemeClr>
                </a:solidFill>
              </a:rPr>
              <a:t>7:30 am to 4:30 pm (Pacific) </a:t>
            </a:r>
          </a:p>
          <a:p>
            <a:pPr algn="ctr">
              <a:lnSpc>
                <a:spcPct val="100000"/>
              </a:lnSpc>
              <a:spcBef>
                <a:spcPts val="0"/>
              </a:spcBef>
              <a:spcAft>
                <a:spcPts val="0"/>
              </a:spcAft>
            </a:pPr>
            <a:r>
              <a:rPr lang="en-US" dirty="0">
                <a:solidFill>
                  <a:schemeClr val="tx1">
                    <a:lumMod val="50000"/>
                    <a:lumOff val="50000"/>
                  </a:schemeClr>
                </a:solidFill>
              </a:rPr>
              <a:t>NVHelpDesk@datarecognitioncorp.com</a:t>
            </a:r>
          </a:p>
          <a:p>
            <a:pPr algn="ctr">
              <a:lnSpc>
                <a:spcPct val="100000"/>
              </a:lnSpc>
              <a:spcBef>
                <a:spcPts val="0"/>
              </a:spcBef>
              <a:spcAft>
                <a:spcPts val="0"/>
              </a:spcAft>
            </a:pPr>
            <a:r>
              <a:rPr lang="en-US" dirty="0">
                <a:solidFill>
                  <a:schemeClr val="tx1">
                    <a:lumMod val="50000"/>
                    <a:lumOff val="50000"/>
                  </a:schemeClr>
                </a:solidFill>
              </a:rPr>
              <a:t>1.866.588.4978</a:t>
            </a:r>
          </a:p>
        </p:txBody>
      </p:sp>
      <p:pic>
        <p:nvPicPr>
          <p:cNvPr id="12" name="Picture 11" descr="Icon&#10;&#10;Description automatically generated">
            <a:extLst>
              <a:ext uri="{FF2B5EF4-FFF2-40B4-BE49-F238E27FC236}">
                <a16:creationId xmlns:a16="http://schemas.microsoft.com/office/drawing/2014/main" id="{191A7FA5-E8CB-ECA0-846A-41FA92D50073}"/>
              </a:ext>
            </a:extLst>
          </p:cNvPr>
          <p:cNvPicPr>
            <a:picLocks noChangeAspect="1"/>
          </p:cNvPicPr>
          <p:nvPr/>
        </p:nvPicPr>
        <p:blipFill>
          <a:blip r:embed="rId3"/>
          <a:stretch>
            <a:fillRect/>
          </a:stretch>
        </p:blipFill>
        <p:spPr>
          <a:xfrm>
            <a:off x="838200" y="3280989"/>
            <a:ext cx="2603025" cy="1673373"/>
          </a:xfrm>
          <a:prstGeom prst="rect">
            <a:avLst/>
          </a:prstGeom>
        </p:spPr>
      </p:pic>
    </p:spTree>
    <p:extLst>
      <p:ext uri="{BB962C8B-B14F-4D97-AF65-F5344CB8AC3E}">
        <p14:creationId xmlns:p14="http://schemas.microsoft.com/office/powerpoint/2010/main" val="3446136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975" y="0"/>
            <a:ext cx="10515600" cy="1096963"/>
          </a:xfrm>
        </p:spPr>
        <p:txBody>
          <a:bodyPr/>
          <a:lstStyle/>
          <a:p>
            <a:r>
              <a:rPr lang="en-US" dirty="0"/>
              <a:t>WCSD B.I.G. Report: </a:t>
            </a:r>
            <a:br>
              <a:rPr lang="en-US" dirty="0"/>
            </a:br>
            <a:r>
              <a:rPr lang="en-US" dirty="0"/>
              <a:t>“NSPF Assessment Participation”</a:t>
            </a:r>
          </a:p>
        </p:txBody>
      </p:sp>
      <p:sp>
        <p:nvSpPr>
          <p:cNvPr id="3" name="Content Placeholder 2"/>
          <p:cNvSpPr>
            <a:spLocks noGrp="1"/>
          </p:cNvSpPr>
          <p:nvPr>
            <p:ph idx="1"/>
          </p:nvPr>
        </p:nvSpPr>
        <p:spPr>
          <a:xfrm>
            <a:off x="1084521" y="1445867"/>
            <a:ext cx="10247054" cy="1510693"/>
          </a:xfrm>
        </p:spPr>
        <p:txBody>
          <a:bodyPr>
            <a:noAutofit/>
          </a:bodyPr>
          <a:lstStyle/>
          <a:p>
            <a:pPr marL="233363" indent="-233363">
              <a:lnSpc>
                <a:spcPct val="105000"/>
              </a:lnSpc>
              <a:spcBef>
                <a:spcPts val="0"/>
              </a:spcBef>
              <a:spcAft>
                <a:spcPts val="600"/>
              </a:spcAft>
              <a:buFont typeface="Arial" panose="020B0604020202020204" pitchFamily="34" charset="0"/>
              <a:buChar char="•"/>
            </a:pPr>
            <a:r>
              <a:rPr lang="en-US" sz="2100" dirty="0">
                <a:cs typeface="Calibri" panose="020F0502020204030204" pitchFamily="34" charset="0"/>
              </a:rPr>
              <a:t>Assessment participation report tool for Elementary &amp; Middle grades 3-8</a:t>
            </a:r>
          </a:p>
          <a:p>
            <a:pPr marL="233363" indent="-233363">
              <a:lnSpc>
                <a:spcPct val="105000"/>
              </a:lnSpc>
              <a:spcBef>
                <a:spcPts val="0"/>
              </a:spcBef>
              <a:spcAft>
                <a:spcPts val="600"/>
              </a:spcAft>
              <a:buFont typeface="Arial" panose="020B0604020202020204" pitchFamily="34" charset="0"/>
              <a:buChar char="•"/>
            </a:pPr>
            <a:r>
              <a:rPr lang="en-US" sz="2100" dirty="0">
                <a:cs typeface="Calibri" panose="020F0502020204030204" pitchFamily="34" charset="0"/>
              </a:rPr>
              <a:t>Monitor participation status of currently enrolled students by content area assessment</a:t>
            </a:r>
          </a:p>
          <a:p>
            <a:pPr marL="233363" indent="-233363">
              <a:lnSpc>
                <a:spcPct val="105000"/>
              </a:lnSpc>
              <a:spcBef>
                <a:spcPts val="0"/>
              </a:spcBef>
              <a:spcAft>
                <a:spcPts val="600"/>
              </a:spcAft>
              <a:buFont typeface="Arial" panose="020B0604020202020204" pitchFamily="34" charset="0"/>
              <a:buChar char="•"/>
            </a:pPr>
            <a:r>
              <a:rPr lang="en-US" sz="2100" dirty="0">
                <a:cs typeface="Calibri" panose="020F0502020204030204" pitchFamily="34" charset="0"/>
              </a:rPr>
              <a:t>Disaggregated by the 10 student subgroups reported in the Nevada School Performance Framework (NSPF)</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3246" y="348903"/>
            <a:ext cx="2036203" cy="1099359"/>
          </a:xfrm>
          <a:prstGeom prst="rect">
            <a:avLst/>
          </a:prstGeom>
        </p:spPr>
      </p:pic>
      <p:pic>
        <p:nvPicPr>
          <p:cNvPr id="10" name="Picture 9">
            <a:extLst>
              <a:ext uri="{FF2B5EF4-FFF2-40B4-BE49-F238E27FC236}">
                <a16:creationId xmlns:a16="http://schemas.microsoft.com/office/drawing/2014/main" id="{469C3E36-5D66-207C-63F4-9321B8E8D3E7}"/>
              </a:ext>
            </a:extLst>
          </p:cNvPr>
          <p:cNvPicPr>
            <a:picLocks noChangeAspect="1"/>
          </p:cNvPicPr>
          <p:nvPr/>
        </p:nvPicPr>
        <p:blipFill>
          <a:blip r:embed="rId4"/>
          <a:stretch>
            <a:fillRect/>
          </a:stretch>
        </p:blipFill>
        <p:spPr>
          <a:xfrm>
            <a:off x="643774" y="3517002"/>
            <a:ext cx="11002420" cy="2921375"/>
          </a:xfrm>
          <a:prstGeom prst="rect">
            <a:avLst/>
          </a:prstGeom>
        </p:spPr>
      </p:pic>
      <p:sp>
        <p:nvSpPr>
          <p:cNvPr id="12" name="TextBox 11">
            <a:extLst>
              <a:ext uri="{FF2B5EF4-FFF2-40B4-BE49-F238E27FC236}">
                <a16:creationId xmlns:a16="http://schemas.microsoft.com/office/drawing/2014/main" id="{E042B448-B447-11E1-1F41-C5795EEAFA78}"/>
              </a:ext>
            </a:extLst>
          </p:cNvPr>
          <p:cNvSpPr txBox="1"/>
          <p:nvPr/>
        </p:nvSpPr>
        <p:spPr>
          <a:xfrm>
            <a:off x="643774" y="3131431"/>
            <a:ext cx="10968246" cy="369332"/>
          </a:xfrm>
          <a:prstGeom prst="rect">
            <a:avLst/>
          </a:prstGeom>
          <a:noFill/>
        </p:spPr>
        <p:txBody>
          <a:bodyPr wrap="square">
            <a:spAutoFit/>
          </a:bodyPr>
          <a:lstStyle/>
          <a:p>
            <a:pPr algn="ctr">
              <a:spcBef>
                <a:spcPts val="0"/>
              </a:spcBef>
              <a:spcAft>
                <a:spcPts val="600"/>
              </a:spcAft>
            </a:pPr>
            <a:r>
              <a:rPr lang="en-US" sz="1800" i="1" kern="1200" dirty="0">
                <a:solidFill>
                  <a:schemeClr val="accent5">
                    <a:lumMod val="50000"/>
                  </a:schemeClr>
                </a:solidFill>
                <a:effectLst/>
                <a:cs typeface="Calibri" panose="020F0502020204030204" pitchFamily="34" charset="0"/>
              </a:rPr>
              <a:t>TIP: B.I.G. report </a:t>
            </a:r>
            <a:r>
              <a:rPr lang="en-US" i="1" dirty="0">
                <a:solidFill>
                  <a:schemeClr val="accent5">
                    <a:lumMod val="50000"/>
                  </a:schemeClr>
                </a:solidFill>
                <a:cs typeface="Calibri" panose="020F0502020204030204" pitchFamily="34" charset="0"/>
              </a:rPr>
              <a:t>shows </a:t>
            </a:r>
            <a:r>
              <a:rPr lang="en-US" sz="1800" i="1" kern="1200" dirty="0">
                <a:solidFill>
                  <a:schemeClr val="accent5">
                    <a:lumMod val="50000"/>
                  </a:schemeClr>
                </a:solidFill>
                <a:effectLst/>
                <a:cs typeface="Calibri" panose="020F0502020204030204" pitchFamily="34" charset="0"/>
              </a:rPr>
              <a:t>participation status defined for NSPF and may not match test completion status in DRC </a:t>
            </a:r>
          </a:p>
        </p:txBody>
      </p:sp>
    </p:spTree>
    <p:extLst>
      <p:ext uri="{BB962C8B-B14F-4D97-AF65-F5344CB8AC3E}">
        <p14:creationId xmlns:p14="http://schemas.microsoft.com/office/powerpoint/2010/main" val="1752986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A9DE9D-5ABF-486C-A7C3-D03988429626}"/>
              </a:ext>
            </a:extLst>
          </p:cNvPr>
          <p:cNvSpPr>
            <a:spLocks noGrp="1"/>
          </p:cNvSpPr>
          <p:nvPr>
            <p:ph type="title"/>
          </p:nvPr>
        </p:nvSpPr>
        <p:spPr/>
        <p:txBody>
          <a:bodyPr wrap="square" anchor="ctr">
            <a:normAutofit/>
          </a:bodyPr>
          <a:lstStyle/>
          <a:p>
            <a:r>
              <a:rPr lang="en-US" dirty="0"/>
              <a:t>Training Notes</a:t>
            </a:r>
          </a:p>
        </p:txBody>
      </p:sp>
      <p:grpSp>
        <p:nvGrpSpPr>
          <p:cNvPr id="16" name="Group 15">
            <a:extLst>
              <a:ext uri="{FF2B5EF4-FFF2-40B4-BE49-F238E27FC236}">
                <a16:creationId xmlns:a16="http://schemas.microsoft.com/office/drawing/2014/main" id="{BF1C1F16-9B2D-37E8-D667-0CFD0911A6FB}"/>
              </a:ext>
            </a:extLst>
          </p:cNvPr>
          <p:cNvGrpSpPr/>
          <p:nvPr/>
        </p:nvGrpSpPr>
        <p:grpSpPr>
          <a:xfrm>
            <a:off x="815975" y="1265819"/>
            <a:ext cx="10709718" cy="4118088"/>
            <a:chOff x="815975" y="1467293"/>
            <a:chExt cx="10709718" cy="4118088"/>
          </a:xfrm>
        </p:grpSpPr>
        <p:sp>
          <p:nvSpPr>
            <p:cNvPr id="9" name="Rectangle: Rounded Corners 8">
              <a:extLst>
                <a:ext uri="{FF2B5EF4-FFF2-40B4-BE49-F238E27FC236}">
                  <a16:creationId xmlns:a16="http://schemas.microsoft.com/office/drawing/2014/main" id="{9478399F-74D9-CA1C-5EFD-B46435544800}"/>
                </a:ext>
              </a:extLst>
            </p:cNvPr>
            <p:cNvSpPr/>
            <p:nvPr/>
          </p:nvSpPr>
          <p:spPr>
            <a:xfrm>
              <a:off x="815975" y="1467293"/>
              <a:ext cx="10709718" cy="2796106"/>
            </a:xfrm>
            <a:prstGeom prst="roundRect">
              <a:avLst/>
            </a:prstGeom>
            <a:solidFill>
              <a:srgbClr val="F0F0F0"/>
            </a:solidFill>
            <a:ln>
              <a:solidFill>
                <a:srgbClr val="5B9B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2BF0302-BA55-D820-CC4A-3028DAE9C15E}"/>
                </a:ext>
              </a:extLst>
            </p:cNvPr>
            <p:cNvSpPr/>
            <p:nvPr/>
          </p:nvSpPr>
          <p:spPr>
            <a:xfrm>
              <a:off x="815975" y="4475012"/>
              <a:ext cx="10709718" cy="1110369"/>
            </a:xfrm>
            <a:prstGeom prst="roundRect">
              <a:avLst/>
            </a:prstGeom>
            <a:solidFill>
              <a:srgbClr val="F0F0F0"/>
            </a:solidFill>
            <a:ln>
              <a:solidFill>
                <a:srgbClr val="5B9B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0FF7F54-6E53-2927-0A1F-12AC027ADE7D}"/>
                </a:ext>
              </a:extLst>
            </p:cNvPr>
            <p:cNvPicPr>
              <a:picLocks noChangeAspect="1"/>
            </p:cNvPicPr>
            <p:nvPr/>
          </p:nvPicPr>
          <p:blipFill>
            <a:blip r:embed="rId3"/>
            <a:stretch>
              <a:fillRect/>
            </a:stretch>
          </p:blipFill>
          <p:spPr>
            <a:xfrm>
              <a:off x="1088317" y="4724875"/>
              <a:ext cx="743776" cy="743776"/>
            </a:xfrm>
            <a:prstGeom prst="rect">
              <a:avLst/>
            </a:prstGeom>
          </p:spPr>
        </p:pic>
        <p:sp>
          <p:nvSpPr>
            <p:cNvPr id="12" name="Rectangle 11" descr="Open Folder">
              <a:extLst>
                <a:ext uri="{FF2B5EF4-FFF2-40B4-BE49-F238E27FC236}">
                  <a16:creationId xmlns:a16="http://schemas.microsoft.com/office/drawing/2014/main" id="{72BB3049-AE64-5AAF-2C2B-74E624D9AD2D}"/>
                </a:ext>
              </a:extLst>
            </p:cNvPr>
            <p:cNvSpPr/>
            <p:nvPr/>
          </p:nvSpPr>
          <p:spPr>
            <a:xfrm>
              <a:off x="1088317" y="2451952"/>
              <a:ext cx="731352" cy="731352"/>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TextBox 12">
              <a:extLst>
                <a:ext uri="{FF2B5EF4-FFF2-40B4-BE49-F238E27FC236}">
                  <a16:creationId xmlns:a16="http://schemas.microsoft.com/office/drawing/2014/main" id="{16900077-BD61-67A1-ECDE-F03E16908758}"/>
                </a:ext>
              </a:extLst>
            </p:cNvPr>
            <p:cNvSpPr txBox="1"/>
            <p:nvPr/>
          </p:nvSpPr>
          <p:spPr>
            <a:xfrm>
              <a:off x="1885938" y="2219015"/>
              <a:ext cx="2063224" cy="1292662"/>
            </a:xfrm>
            <a:prstGeom prst="rect">
              <a:avLst/>
            </a:prstGeom>
            <a:noFill/>
          </p:spPr>
          <p:txBody>
            <a:bodyPr wrap="square" rtlCol="0">
              <a:spAutoFit/>
            </a:bodyPr>
            <a:lstStyle/>
            <a:p>
              <a:r>
                <a:rPr lang="en-US" sz="2600" dirty="0"/>
                <a:t>Resources to prepare for your role(s):</a:t>
              </a:r>
            </a:p>
          </p:txBody>
        </p:sp>
        <p:sp>
          <p:nvSpPr>
            <p:cNvPr id="14" name="TextBox 13">
              <a:extLst>
                <a:ext uri="{FF2B5EF4-FFF2-40B4-BE49-F238E27FC236}">
                  <a16:creationId xmlns:a16="http://schemas.microsoft.com/office/drawing/2014/main" id="{30CEA898-C613-7E91-A9F2-BEC5B5C8DB05}"/>
                </a:ext>
              </a:extLst>
            </p:cNvPr>
            <p:cNvSpPr txBox="1"/>
            <p:nvPr/>
          </p:nvSpPr>
          <p:spPr>
            <a:xfrm>
              <a:off x="1914652" y="4772919"/>
              <a:ext cx="8999247" cy="492443"/>
            </a:xfrm>
            <a:prstGeom prst="rect">
              <a:avLst/>
            </a:prstGeom>
            <a:noFill/>
          </p:spPr>
          <p:txBody>
            <a:bodyPr wrap="square" rtlCol="0">
              <a:spAutoFit/>
            </a:bodyPr>
            <a:lstStyle/>
            <a:p>
              <a:r>
                <a:rPr lang="en-US" sz="2600" dirty="0"/>
                <a:t>Training resources posted to the WCSD website</a:t>
              </a:r>
            </a:p>
          </p:txBody>
        </p:sp>
        <p:sp>
          <p:nvSpPr>
            <p:cNvPr id="15" name="TextBox 14">
              <a:extLst>
                <a:ext uri="{FF2B5EF4-FFF2-40B4-BE49-F238E27FC236}">
                  <a16:creationId xmlns:a16="http://schemas.microsoft.com/office/drawing/2014/main" id="{95F95ACA-AD8B-A4CE-3428-7064F29E5DEF}"/>
                </a:ext>
              </a:extLst>
            </p:cNvPr>
            <p:cNvSpPr txBox="1"/>
            <p:nvPr/>
          </p:nvSpPr>
          <p:spPr>
            <a:xfrm>
              <a:off x="4015432" y="1775304"/>
              <a:ext cx="7360594" cy="2269147"/>
            </a:xfrm>
            <a:prstGeom prst="rect">
              <a:avLst/>
            </a:prstGeom>
            <a:noFill/>
          </p:spPr>
          <p:txBody>
            <a:bodyPr wrap="square" rtlCol="0">
              <a:spAutoFit/>
            </a:bodyPr>
            <a:lstStyle/>
            <a:p>
              <a:pPr>
                <a:lnSpc>
                  <a:spcPct val="108000"/>
                </a:lnSpc>
              </a:pPr>
              <a:r>
                <a:rPr lang="en-US" sz="2200" dirty="0"/>
                <a:t>_NDE Test Security Procedures</a:t>
              </a:r>
            </a:p>
            <a:p>
              <a:pPr>
                <a:lnSpc>
                  <a:spcPct val="108000"/>
                </a:lnSpc>
              </a:pPr>
              <a:r>
                <a:rPr lang="en-US" sz="2200" dirty="0"/>
                <a:t>_WCSD Primer (all testing staff)</a:t>
              </a:r>
            </a:p>
            <a:p>
              <a:pPr>
                <a:lnSpc>
                  <a:spcPct val="108000"/>
                </a:lnSpc>
              </a:pPr>
              <a:r>
                <a:rPr lang="en-US" sz="2200" dirty="0"/>
                <a:t>_Usability, Accessibility, and Accommodations Guide (UAAG)</a:t>
              </a:r>
            </a:p>
            <a:p>
              <a:pPr>
                <a:lnSpc>
                  <a:spcPct val="108000"/>
                </a:lnSpc>
              </a:pPr>
              <a:r>
                <a:rPr lang="en-US" sz="2200" dirty="0"/>
                <a:t>_NDE Test Security &amp; Administration video (all personnel)</a:t>
              </a:r>
            </a:p>
            <a:p>
              <a:pPr>
                <a:lnSpc>
                  <a:spcPct val="108000"/>
                </a:lnSpc>
              </a:pPr>
              <a:r>
                <a:rPr lang="en-US" sz="2200" dirty="0"/>
                <a:t>_</a:t>
              </a:r>
              <a:r>
                <a:rPr lang="en-US" sz="2200" b="1" dirty="0"/>
                <a:t>Test Administrator's Manual (TAM) </a:t>
              </a:r>
              <a:endParaRPr lang="en-US" sz="2200" dirty="0"/>
            </a:p>
            <a:p>
              <a:pPr>
                <a:lnSpc>
                  <a:spcPct val="108000"/>
                </a:lnSpc>
              </a:pPr>
              <a:r>
                <a:rPr lang="en-US" sz="2200" dirty="0"/>
                <a:t>_Test Coordinator’s Manual (TCM) </a:t>
              </a:r>
            </a:p>
          </p:txBody>
        </p:sp>
      </p:grpSp>
      <p:sp>
        <p:nvSpPr>
          <p:cNvPr id="2" name="TextBox 1">
            <a:extLst>
              <a:ext uri="{FF2B5EF4-FFF2-40B4-BE49-F238E27FC236}">
                <a16:creationId xmlns:a16="http://schemas.microsoft.com/office/drawing/2014/main" id="{83F83AA1-F506-0B92-3D5E-9442743524B9}"/>
              </a:ext>
            </a:extLst>
          </p:cNvPr>
          <p:cNvSpPr txBox="1"/>
          <p:nvPr/>
        </p:nvSpPr>
        <p:spPr>
          <a:xfrm>
            <a:off x="1379352" y="5731725"/>
            <a:ext cx="9538353" cy="400110"/>
          </a:xfrm>
          <a:prstGeom prst="rect">
            <a:avLst/>
          </a:prstGeom>
          <a:noFill/>
        </p:spPr>
        <p:txBody>
          <a:bodyPr wrap="square" rtlCol="0">
            <a:spAutoFit/>
          </a:bodyPr>
          <a:lstStyle/>
          <a:p>
            <a:pPr algn="ctr"/>
            <a:r>
              <a:rPr lang="en-US" sz="2000" dirty="0"/>
              <a:t>Assessment Program - Resources: </a:t>
            </a:r>
            <a:r>
              <a:rPr lang="en-US" sz="2000" dirty="0">
                <a:hlinkClick r:id="rId6"/>
              </a:rPr>
              <a:t>https://www.washoeschools.net/Page/1247</a:t>
            </a:r>
            <a:r>
              <a:rPr lang="en-US" sz="2000" dirty="0"/>
              <a:t> </a:t>
            </a:r>
          </a:p>
        </p:txBody>
      </p:sp>
    </p:spTree>
    <p:extLst>
      <p:ext uri="{BB962C8B-B14F-4D97-AF65-F5344CB8AC3E}">
        <p14:creationId xmlns:p14="http://schemas.microsoft.com/office/powerpoint/2010/main" val="3985955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FE55E07-13AB-4A98-9A79-8E862341B12F}"/>
              </a:ext>
            </a:extLst>
          </p:cNvPr>
          <p:cNvSpPr>
            <a:spLocks noGrp="1"/>
          </p:cNvSpPr>
          <p:nvPr>
            <p:ph sz="half" idx="2"/>
          </p:nvPr>
        </p:nvSpPr>
        <p:spPr>
          <a:xfrm>
            <a:off x="840319" y="1382395"/>
            <a:ext cx="4986740" cy="4508884"/>
          </a:xfrm>
          <a:solidFill>
            <a:schemeClr val="accent5">
              <a:lumMod val="40000"/>
              <a:lumOff val="60000"/>
            </a:schemeClr>
          </a:solidFill>
          <a:ln>
            <a:solidFill>
              <a:schemeClr val="accent5"/>
            </a:solidFill>
          </a:ln>
        </p:spPr>
        <p:style>
          <a:lnRef idx="1">
            <a:schemeClr val="accent1"/>
          </a:lnRef>
          <a:fillRef idx="2">
            <a:schemeClr val="accent1"/>
          </a:fillRef>
          <a:effectRef idx="1">
            <a:schemeClr val="accent1"/>
          </a:effectRef>
          <a:fontRef idx="minor">
            <a:schemeClr val="dk1"/>
          </a:fontRef>
        </p:style>
        <p:txBody>
          <a:bodyPr/>
          <a:lstStyle/>
          <a:p>
            <a:r>
              <a:rPr lang="en-US" b="1" dirty="0"/>
              <a:t>DRC INSIGHT (Nevada) Portal</a:t>
            </a:r>
          </a:p>
          <a:p>
            <a:pPr>
              <a:spcBef>
                <a:spcPts val="600"/>
              </a:spcBef>
            </a:pPr>
            <a:r>
              <a:rPr lang="en-US" dirty="0"/>
              <a:t>Used by school and district personnel to manage technology for test administration, manage student information, test sessions and materials, and monitor student and test session progress</a:t>
            </a:r>
          </a:p>
          <a:p>
            <a:endParaRPr lang="en-US" dirty="0"/>
          </a:p>
        </p:txBody>
      </p:sp>
      <p:sp>
        <p:nvSpPr>
          <p:cNvPr id="8" name="Content Placeholder 7">
            <a:extLst>
              <a:ext uri="{FF2B5EF4-FFF2-40B4-BE49-F238E27FC236}">
                <a16:creationId xmlns:a16="http://schemas.microsoft.com/office/drawing/2014/main" id="{116EF3AB-EA6E-416B-A163-D1957F8FD872}"/>
              </a:ext>
            </a:extLst>
          </p:cNvPr>
          <p:cNvSpPr>
            <a:spLocks noGrp="1"/>
          </p:cNvSpPr>
          <p:nvPr>
            <p:ph sz="quarter" idx="4"/>
          </p:nvPr>
        </p:nvSpPr>
        <p:spPr>
          <a:xfrm>
            <a:off x="6372421" y="1382394"/>
            <a:ext cx="4986740" cy="4508883"/>
          </a:xfrm>
          <a:solidFill>
            <a:schemeClr val="accent6">
              <a:lumMod val="40000"/>
              <a:lumOff val="60000"/>
            </a:schemeClr>
          </a:solidFill>
          <a:ln>
            <a:solidFill>
              <a:schemeClr val="accent6"/>
            </a:solidFill>
          </a:ln>
        </p:spPr>
        <p:style>
          <a:lnRef idx="1">
            <a:schemeClr val="accent6"/>
          </a:lnRef>
          <a:fillRef idx="2">
            <a:schemeClr val="accent6"/>
          </a:fillRef>
          <a:effectRef idx="1">
            <a:schemeClr val="accent6"/>
          </a:effectRef>
          <a:fontRef idx="minor">
            <a:schemeClr val="dk1"/>
          </a:fontRef>
        </p:style>
        <p:txBody>
          <a:bodyPr/>
          <a:lstStyle/>
          <a:p>
            <a:r>
              <a:rPr lang="en-US" b="1" dirty="0"/>
              <a:t>DRC INSIGHT Test Engine</a:t>
            </a:r>
          </a:p>
          <a:p>
            <a:pPr>
              <a:spcBef>
                <a:spcPts val="600"/>
              </a:spcBef>
            </a:pPr>
            <a:r>
              <a:rPr lang="en-US" b="1" dirty="0">
                <a:solidFill>
                  <a:srgbClr val="7030A0"/>
                </a:solidFill>
              </a:rPr>
              <a:t>Online test delivery </a:t>
            </a:r>
            <a:r>
              <a:rPr lang="en-US" dirty="0"/>
              <a:t>system with lockdown security features</a:t>
            </a:r>
          </a:p>
          <a:p>
            <a:pPr>
              <a:spcBef>
                <a:spcPts val="600"/>
              </a:spcBef>
            </a:pPr>
            <a:r>
              <a:rPr lang="en-US" dirty="0"/>
              <a:t>Installed on student computers in advance of the testing window</a:t>
            </a:r>
          </a:p>
          <a:p>
            <a:pPr>
              <a:spcBef>
                <a:spcPts val="600"/>
              </a:spcBef>
            </a:pPr>
            <a:r>
              <a:rPr lang="en-US" dirty="0"/>
              <a:t>Accessed using a desktop icon</a:t>
            </a:r>
          </a:p>
        </p:txBody>
      </p:sp>
      <p:sp>
        <p:nvSpPr>
          <p:cNvPr id="2" name="Title 1">
            <a:extLst>
              <a:ext uri="{FF2B5EF4-FFF2-40B4-BE49-F238E27FC236}">
                <a16:creationId xmlns:a16="http://schemas.microsoft.com/office/drawing/2014/main" id="{27144769-97F6-44EE-B58D-85417C1B71FB}"/>
              </a:ext>
            </a:extLst>
          </p:cNvPr>
          <p:cNvSpPr>
            <a:spLocks noGrp="1"/>
          </p:cNvSpPr>
          <p:nvPr>
            <p:ph type="title"/>
          </p:nvPr>
        </p:nvSpPr>
        <p:spPr/>
        <p:txBody>
          <a:bodyPr/>
          <a:lstStyle/>
          <a:p>
            <a:r>
              <a:rPr lang="en-US" b="1" dirty="0"/>
              <a:t>DRC Systems</a:t>
            </a:r>
          </a:p>
        </p:txBody>
      </p:sp>
      <p:sp>
        <p:nvSpPr>
          <p:cNvPr id="3" name="TextBox 2">
            <a:extLst>
              <a:ext uri="{FF2B5EF4-FFF2-40B4-BE49-F238E27FC236}">
                <a16:creationId xmlns:a16="http://schemas.microsoft.com/office/drawing/2014/main" id="{DC3CABB2-B542-2C70-AF0C-D21B50501FE6}"/>
              </a:ext>
            </a:extLst>
          </p:cNvPr>
          <p:cNvSpPr txBox="1"/>
          <p:nvPr/>
        </p:nvSpPr>
        <p:spPr>
          <a:xfrm>
            <a:off x="4917684" y="1293929"/>
            <a:ext cx="903378" cy="584775"/>
          </a:xfrm>
          <a:prstGeom prst="rect">
            <a:avLst/>
          </a:prstGeom>
          <a:noFill/>
        </p:spPr>
        <p:txBody>
          <a:bodyPr wrap="square" rtlCol="0">
            <a:spAutoFit/>
          </a:bodyPr>
          <a:lstStyle/>
          <a:p>
            <a:pPr algn="ctr"/>
            <a:r>
              <a:rPr lang="en-US" sz="3200" b="1" dirty="0">
                <a:solidFill>
                  <a:schemeClr val="accent2"/>
                </a:solidFill>
                <a:effectLst>
                  <a:outerShdw blurRad="38100" dist="38100" dir="2700000" algn="tl">
                    <a:srgbClr val="000000">
                      <a:alpha val="43137"/>
                    </a:srgbClr>
                  </a:outerShdw>
                </a:effectLst>
              </a:rPr>
              <a:t>STC</a:t>
            </a:r>
          </a:p>
        </p:txBody>
      </p:sp>
      <p:sp>
        <p:nvSpPr>
          <p:cNvPr id="4" name="TextBox 3">
            <a:extLst>
              <a:ext uri="{FF2B5EF4-FFF2-40B4-BE49-F238E27FC236}">
                <a16:creationId xmlns:a16="http://schemas.microsoft.com/office/drawing/2014/main" id="{EEB86369-885A-CFB9-7638-9A273489A7CD}"/>
              </a:ext>
            </a:extLst>
          </p:cNvPr>
          <p:cNvSpPr txBox="1"/>
          <p:nvPr/>
        </p:nvSpPr>
        <p:spPr>
          <a:xfrm>
            <a:off x="0" y="6218237"/>
            <a:ext cx="12192000" cy="499326"/>
          </a:xfrm>
          <a:prstGeom prst="rect">
            <a:avLst/>
          </a:prstGeom>
          <a:solidFill>
            <a:srgbClr val="C00000"/>
          </a:solidFill>
        </p:spPr>
        <p:txBody>
          <a:bodyPr wrap="square" rtlCol="0">
            <a:spAutoFit/>
          </a:bodyPr>
          <a:lstStyle/>
          <a:p>
            <a:endParaRPr lang="en-US" dirty="0"/>
          </a:p>
        </p:txBody>
      </p:sp>
      <p:grpSp>
        <p:nvGrpSpPr>
          <p:cNvPr id="5" name="Group 4">
            <a:extLst>
              <a:ext uri="{FF2B5EF4-FFF2-40B4-BE49-F238E27FC236}">
                <a16:creationId xmlns:a16="http://schemas.microsoft.com/office/drawing/2014/main" id="{8AF52852-E575-436B-F01E-0C9170FE46F1}"/>
              </a:ext>
            </a:extLst>
          </p:cNvPr>
          <p:cNvGrpSpPr/>
          <p:nvPr/>
        </p:nvGrpSpPr>
        <p:grpSpPr>
          <a:xfrm>
            <a:off x="7328150" y="4562558"/>
            <a:ext cx="3120821" cy="1624536"/>
            <a:chOff x="8025822" y="4483795"/>
            <a:chExt cx="3120821" cy="1624536"/>
          </a:xfrm>
        </p:grpSpPr>
        <p:pic>
          <p:nvPicPr>
            <p:cNvPr id="13" name="Picture 12">
              <a:extLst>
                <a:ext uri="{FF2B5EF4-FFF2-40B4-BE49-F238E27FC236}">
                  <a16:creationId xmlns:a16="http://schemas.microsoft.com/office/drawing/2014/main" id="{3F4173E2-07A3-9CEF-213B-BC29922AA10C}"/>
                </a:ext>
              </a:extLst>
            </p:cNvPr>
            <p:cNvPicPr>
              <a:picLocks noChangeAspect="1"/>
            </p:cNvPicPr>
            <p:nvPr/>
          </p:nvPicPr>
          <p:blipFill>
            <a:blip r:embed="rId3"/>
            <a:stretch>
              <a:fillRect/>
            </a:stretch>
          </p:blipFill>
          <p:spPr>
            <a:xfrm>
              <a:off x="8888561" y="4483795"/>
              <a:ext cx="2258082" cy="1428750"/>
            </a:xfrm>
            <a:prstGeom prst="rect">
              <a:avLst/>
            </a:prstGeom>
          </p:spPr>
        </p:pic>
        <p:pic>
          <p:nvPicPr>
            <p:cNvPr id="14" name="Picture 13">
              <a:extLst>
                <a:ext uri="{FF2B5EF4-FFF2-40B4-BE49-F238E27FC236}">
                  <a16:creationId xmlns:a16="http://schemas.microsoft.com/office/drawing/2014/main" id="{DBA79AF0-3472-5B60-740D-51F7E4A278A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25822" y="4934211"/>
              <a:ext cx="1174120" cy="1174120"/>
            </a:xfrm>
            <a:prstGeom prst="rect">
              <a:avLst/>
            </a:prstGeom>
          </p:spPr>
        </p:pic>
      </p:grpSp>
      <p:grpSp>
        <p:nvGrpSpPr>
          <p:cNvPr id="16" name="Group 15">
            <a:extLst>
              <a:ext uri="{FF2B5EF4-FFF2-40B4-BE49-F238E27FC236}">
                <a16:creationId xmlns:a16="http://schemas.microsoft.com/office/drawing/2014/main" id="{03120CA5-8064-367B-61E9-66DEAE14A153}"/>
              </a:ext>
            </a:extLst>
          </p:cNvPr>
          <p:cNvGrpSpPr/>
          <p:nvPr/>
        </p:nvGrpSpPr>
        <p:grpSpPr>
          <a:xfrm>
            <a:off x="1134345" y="4642628"/>
            <a:ext cx="4481701" cy="1428750"/>
            <a:chOff x="1134345" y="4384859"/>
            <a:chExt cx="4481701" cy="1428750"/>
          </a:xfrm>
        </p:grpSpPr>
        <p:pic>
          <p:nvPicPr>
            <p:cNvPr id="17" name="Picture 16">
              <a:extLst>
                <a:ext uri="{FF2B5EF4-FFF2-40B4-BE49-F238E27FC236}">
                  <a16:creationId xmlns:a16="http://schemas.microsoft.com/office/drawing/2014/main" id="{B69AD896-790A-EB4F-C633-BE9BAC4B850E}"/>
                </a:ext>
              </a:extLst>
            </p:cNvPr>
            <p:cNvPicPr>
              <a:picLocks noChangeAspect="1"/>
            </p:cNvPicPr>
            <p:nvPr/>
          </p:nvPicPr>
          <p:blipFill>
            <a:blip r:embed="rId5"/>
            <a:stretch>
              <a:fillRect/>
            </a:stretch>
          </p:blipFill>
          <p:spPr>
            <a:xfrm>
              <a:off x="1134345" y="4384859"/>
              <a:ext cx="2438400" cy="1428750"/>
            </a:xfrm>
            <a:prstGeom prst="rect">
              <a:avLst/>
            </a:prstGeom>
          </p:spPr>
        </p:pic>
        <p:sp>
          <p:nvSpPr>
            <p:cNvPr id="18" name="Rectangle: Rounded Corners 17">
              <a:extLst>
                <a:ext uri="{FF2B5EF4-FFF2-40B4-BE49-F238E27FC236}">
                  <a16:creationId xmlns:a16="http://schemas.microsoft.com/office/drawing/2014/main" id="{A9B9CACF-0C3D-9825-2DB3-9F321EECBFBF}"/>
                </a:ext>
              </a:extLst>
            </p:cNvPr>
            <p:cNvSpPr/>
            <p:nvPr/>
          </p:nvSpPr>
          <p:spPr>
            <a:xfrm>
              <a:off x="1757082" y="4878359"/>
              <a:ext cx="3858964" cy="68219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50000"/>
                    </a:schemeClr>
                  </a:solidFill>
                  <a:hlinkClick r:id="rId6">
                    <a:extLst>
                      <a:ext uri="{A12FA001-AC4F-418D-AE19-62706E023703}">
                        <ahyp:hlinkClr xmlns:ahyp="http://schemas.microsoft.com/office/drawing/2018/hyperlinkcolor" val="tx"/>
                      </a:ext>
                    </a:extLst>
                  </a:hlinkClick>
                </a:rPr>
                <a:t>https://nv.drcedirect.com</a:t>
              </a:r>
              <a:endParaRPr lang="en-US" sz="2400" dirty="0">
                <a:solidFill>
                  <a:schemeClr val="accent5">
                    <a:lumMod val="50000"/>
                  </a:schemeClr>
                </a:solidFill>
              </a:endParaRPr>
            </a:p>
          </p:txBody>
        </p:sp>
        <p:pic>
          <p:nvPicPr>
            <p:cNvPr id="19" name="Picture 18">
              <a:extLst>
                <a:ext uri="{FF2B5EF4-FFF2-40B4-BE49-F238E27FC236}">
                  <a16:creationId xmlns:a16="http://schemas.microsoft.com/office/drawing/2014/main" id="{30BE45BF-6F05-4727-5194-AE665019ED6C}"/>
                </a:ext>
              </a:extLst>
            </p:cNvPr>
            <p:cNvPicPr>
              <a:picLocks noChangeAspect="1"/>
            </p:cNvPicPr>
            <p:nvPr/>
          </p:nvPicPr>
          <p:blipFill>
            <a:blip r:embed="rId7"/>
            <a:stretch>
              <a:fillRect/>
            </a:stretch>
          </p:blipFill>
          <p:spPr>
            <a:xfrm>
              <a:off x="4011102" y="4481578"/>
              <a:ext cx="1295400" cy="495300"/>
            </a:xfrm>
            <a:prstGeom prst="rect">
              <a:avLst/>
            </a:prstGeom>
          </p:spPr>
        </p:pic>
      </p:grpSp>
    </p:spTree>
    <p:extLst>
      <p:ext uri="{BB962C8B-B14F-4D97-AF65-F5344CB8AC3E}">
        <p14:creationId xmlns:p14="http://schemas.microsoft.com/office/powerpoint/2010/main" val="5701550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C-Education-PPT-2021-Rev (1)" id="{7D331719-8F3A-49F7-9E84-3F399629D27F}" vid="{1389B9F5-EB83-4543-A3B4-37972B16BA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11912</Words>
  <Application>Microsoft Office PowerPoint</Application>
  <PresentationFormat>Widescreen</PresentationFormat>
  <Paragraphs>1290</Paragraphs>
  <Slides>65</Slides>
  <Notes>65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65</vt:i4>
      </vt:variant>
    </vt:vector>
  </HeadingPairs>
  <TitlesOfParts>
    <vt:vector size="75" baseType="lpstr">
      <vt:lpstr>Courier New</vt:lpstr>
      <vt:lpstr>Century Gothic</vt:lpstr>
      <vt:lpstr>Wingdings</vt:lpstr>
      <vt:lpstr>Arial Black</vt:lpstr>
      <vt:lpstr>Tahoma</vt:lpstr>
      <vt:lpstr>Arial</vt:lpstr>
      <vt:lpstr>Calibri</vt:lpstr>
      <vt:lpstr>Tw Cen MT</vt:lpstr>
      <vt:lpstr>Georgia</vt:lpstr>
      <vt:lpstr>Office Theme</vt:lpstr>
      <vt:lpstr>TESTING STAFF Nevada Administration Training &amp; Security Refresher</vt:lpstr>
      <vt:lpstr>Testing Staff Key Dates – 2025</vt:lpstr>
      <vt:lpstr>Participate in Training Sign Confidentiality Agreement</vt:lpstr>
      <vt:lpstr>Communicate About Testing Policies and Share Test Administration Schedule </vt:lpstr>
      <vt:lpstr>Academic Achievement --Nevada School Performance Framework (NSPF)</vt:lpstr>
      <vt:lpstr>Participation ≥ 95% --All Students Participate in State Assessments</vt:lpstr>
      <vt:lpstr>WCSD B.I.G. Report:  “NSPF Assessment Participation”</vt:lpstr>
      <vt:lpstr>Training Notes</vt:lpstr>
      <vt:lpstr>DRC Systems</vt:lpstr>
      <vt:lpstr>       </vt:lpstr>
      <vt:lpstr>Report Irregularities</vt:lpstr>
      <vt:lpstr>Nevada Test Security</vt:lpstr>
      <vt:lpstr>Testing Environment</vt:lpstr>
      <vt:lpstr>Day of Testing</vt:lpstr>
      <vt:lpstr>Test Status: “Locked”</vt:lpstr>
      <vt:lpstr>Administration Error</vt:lpstr>
      <vt:lpstr>Emergencies</vt:lpstr>
      <vt:lpstr>Science Grades 5, 8, &amp; High School  Smarter Balanced Summative Grades 3-8</vt:lpstr>
      <vt:lpstr>BEFORE  Student Testing Device Check</vt:lpstr>
      <vt:lpstr>How to Access  Practice Opportunities</vt:lpstr>
      <vt:lpstr>Usability, Accessibility, and Accommodations Guide (UAAG)</vt:lpstr>
      <vt:lpstr>Pre-Selected Accommodations/Designated Supports</vt:lpstr>
      <vt:lpstr>Accommodations: Individualized Education Program (IEP) and Section 504 </vt:lpstr>
      <vt:lpstr> Designated Supports  Including supports for English Learners</vt:lpstr>
      <vt:lpstr>Accommodations: Preselected in DRC INSIGHT</vt:lpstr>
      <vt:lpstr>Accommodations: Speech-to-Text/STT</vt:lpstr>
      <vt:lpstr>Designated Support/Accommodation: Text-to-Speech (TTS)</vt:lpstr>
      <vt:lpstr>Designated Supports: Translation (fixed form sessions lock overnight)</vt:lpstr>
      <vt:lpstr>Student Equipment Required for Testing</vt:lpstr>
      <vt:lpstr>Types of Test Questions</vt:lpstr>
      <vt:lpstr>Universal Tools in DRC INSIGHT</vt:lpstr>
      <vt:lpstr>Online Tools for All Students</vt:lpstr>
      <vt:lpstr>DRC INSIGHT Landing Page, Log In Screen and Test Ticket</vt:lpstr>
      <vt:lpstr>DRC INSIGHT: Welcome Screen</vt:lpstr>
      <vt:lpstr>DRC INSIGHT: Test Security and Test Directions</vt:lpstr>
      <vt:lpstr>Navigation: Science, ELA PT and Math PT (Fixed Form)</vt:lpstr>
      <vt:lpstr>Review, End Test, and Submit: “Fixed Form” Performance Task, Science, ASL/VSL &amp; CC, Dual Language Spanish, Glossing</vt:lpstr>
      <vt:lpstr>Pausing the Test</vt:lpstr>
      <vt:lpstr>Exiting the Test (before completing)</vt:lpstr>
      <vt:lpstr>Two Categories of Test Questions</vt:lpstr>
      <vt:lpstr>Grades 5, 8, HS   Science</vt:lpstr>
      <vt:lpstr>Science:  Test Parts and Estimated Testing Time</vt:lpstr>
      <vt:lpstr>PowerPoint Presentation</vt:lpstr>
      <vt:lpstr>DESMOS Calculator</vt:lpstr>
      <vt:lpstr>Grades 3-8   Smarter Balanced Summative for ELA &amp; Math</vt:lpstr>
      <vt:lpstr>ELA and Mathematics Adjusted Form Test Sessions and Estimated Testing Time</vt:lpstr>
      <vt:lpstr>Navigation: ELA and Mathematics CAT Sessions (Adaptive)</vt:lpstr>
      <vt:lpstr>Finishing the CAT (Computer Adaptive Test – ELA, Math)</vt:lpstr>
      <vt:lpstr>PowerPoint Presentation</vt:lpstr>
      <vt:lpstr> Types of Test Questions – Summative ELA</vt:lpstr>
      <vt:lpstr>ELA Listening Questions</vt:lpstr>
      <vt:lpstr>Scratch Paper – Special Instructions for ELA PT</vt:lpstr>
      <vt:lpstr>Writing Prompt Tools</vt:lpstr>
      <vt:lpstr>Spellcheck, Dictionary and  Thesaurus</vt:lpstr>
      <vt:lpstr>Nevada Alternate Assessment (NAA) Grades 3-8 &amp; 11</vt:lpstr>
      <vt:lpstr>NAA: Test Material Kits</vt:lpstr>
      <vt:lpstr>NAA: Test Security</vt:lpstr>
      <vt:lpstr>NAA: Academic Standards, Item Types and Test Administration</vt:lpstr>
      <vt:lpstr>NAA: Transcribing Responses into INSIGHT and Transferring Videos</vt:lpstr>
      <vt:lpstr>NAA: Transcribe Responses into DRC INSIGHT</vt:lpstr>
      <vt:lpstr>NAA  Naming &amp; Organization of Video Files  Test Administrator’s Manual </vt:lpstr>
      <vt:lpstr>NAA: Returning Test Materials to DRC</vt:lpstr>
      <vt:lpstr>WCSD Support </vt:lpstr>
      <vt:lpstr> Who to call, Assessment Support or DRC Help Desk? </vt:lpstr>
      <vt:lpstr>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2023-01-22T21:46:53Z</dcterms:created>
  <dcterms:modified xsi:type="dcterms:W3CDTF">2025-02-26T17:42:39Z</dcterms:modified>
</cp:coreProperties>
</file>