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2" r:id="rId2"/>
    <p:sldId id="283" r:id="rId3"/>
    <p:sldId id="291" r:id="rId4"/>
    <p:sldId id="292" r:id="rId5"/>
    <p:sldId id="293" r:id="rId6"/>
    <p:sldId id="284" r:id="rId7"/>
    <p:sldId id="297" r:id="rId8"/>
    <p:sldId id="29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59" autoAdjust="0"/>
    <p:restoredTop sz="94631" autoAdjust="0"/>
  </p:normalViewPr>
  <p:slideViewPr>
    <p:cSldViewPr snapToGrid="0">
      <p:cViewPr varScale="1">
        <p:scale>
          <a:sx n="66" d="100"/>
          <a:sy n="66" d="100"/>
        </p:scale>
        <p:origin x="8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2018/09/14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2018/09/14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A90A43-BEC4-4B20-96E2-797B03FB82F2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2C2023-6C37-4611-ACAF-5F2060202836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06C51E8-C5C0-4672-B456-F44C69B074D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DE9AE8C-7574-4D45-B521-6B18054DA7C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F240172-5930-4717-A0CD-A151075277D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4A83CE-8643-4697-94A9-C9F587F46E2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0A765A5-BBCE-405E-A4B3-80A660118E8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365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2B8F0DB-CC25-4CE9-A68E-CAA2FD986AF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058973-2DC9-4087-9D57-F1D779F56CC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641062D-3CD4-49D1-A621-331E2933340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F2C1E7C-A088-4772-84B3-15309BEADF7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A52278A-6924-4F97-A196-AE30D3DACB7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312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663BD7B-5136-47ED-BE0A-C6C2F5622BD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ABA22C7-C35B-4EC0-B7CE-54F9EEFCB71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DAE4BC9-9CFF-4522-8216-651498F7A16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E822AA0-FB3E-4051-AA1F-F51204BA02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445288A-D169-4374-BCFD-917DD04B2B1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5709C-84DE-45F3-AE9B-8B6FD713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1250"/>
            <a:ext cx="5460114" cy="4665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BB18B1-3B7F-4B18-A1C5-BB7DA443C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816" y="1511250"/>
            <a:ext cx="5460114" cy="4665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19BDFB-8FC0-4B89-A29A-8EAC95E9A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11250"/>
            <a:ext cx="54849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E6C2CC0-9AB0-46E9-977A-EF923DCE7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334" y="1518287"/>
            <a:ext cx="54206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8DF954C-A51E-4242-B83E-A826008F5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9334" y="2486989"/>
            <a:ext cx="5432666" cy="370267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00E416E-6162-484A-BA4D-640FA8307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486989"/>
            <a:ext cx="5491215" cy="370267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02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8B59DDF-F2BC-491E-92E0-9D2C1398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31999"/>
            <a:ext cx="6544468" cy="55138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2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110E46C-B434-49FA-AA0E-D64E5786D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31999"/>
            <a:ext cx="6544468" cy="5513889"/>
          </a:xfrm>
          <a:prstGeom prst="roundRect">
            <a:avLst>
              <a:gd name="adj" fmla="val 5554"/>
            </a:avLst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34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ZA" dirty="0"/>
              <a:t>Enter your caption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6" r:id="rId11"/>
    <p:sldLayoutId id="2147483657" r:id="rId12"/>
    <p:sldLayoutId id="2147483667" r:id="rId13"/>
    <p:sldLayoutId id="2147483668" r:id="rId14"/>
    <p:sldLayoutId id="2147483650" r:id="rId15"/>
    <p:sldLayoutId id="2147483652" r:id="rId16"/>
    <p:sldLayoutId id="2147483669" r:id="rId17"/>
    <p:sldLayoutId id="2147483671" r:id="rId18"/>
    <p:sldLayoutId id="2147483672" r:id="rId19"/>
    <p:sldLayoutId id="2147483670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qh1MRWZjms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lide image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TextBox 24" descr="Slide accent to title box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3" y="3114635"/>
            <a:ext cx="4459766" cy="251463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ZA" dirty="0" smtClean="0"/>
              <a:t>Critique</a:t>
            </a:r>
            <a:endParaRPr lang="en-Z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926" y="4026576"/>
            <a:ext cx="4000500" cy="690752"/>
          </a:xfrm>
        </p:spPr>
        <p:txBody>
          <a:bodyPr/>
          <a:lstStyle/>
          <a:p>
            <a:r>
              <a:rPr lang="en-ZA" dirty="0" smtClean="0"/>
              <a:t>How to give constructive feedback. How to receive constructive feedback.</a:t>
            </a:r>
          </a:p>
          <a:p>
            <a:r>
              <a:rPr lang="en-ZA" dirty="0" smtClean="0"/>
              <a:t>How to grow from giving and getting constructive feedback.</a:t>
            </a:r>
            <a:endParaRPr lang="en-ZA" dirty="0"/>
          </a:p>
        </p:txBody>
      </p:sp>
      <p:sp>
        <p:nvSpPr>
          <p:cNvPr id="20" name="Isosceles Triangle 19" descr="Slide shadow to title box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Observe and Reflect on this Art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1" y="1512000"/>
            <a:ext cx="5472000" cy="3600000"/>
          </a:xfrm>
        </p:spPr>
        <p:txBody>
          <a:bodyPr/>
          <a:lstStyle/>
          <a:p>
            <a:pPr marL="0" indent="0">
              <a:buNone/>
            </a:pPr>
            <a:r>
              <a:rPr lang="en-ZA" sz="2800" dirty="0" smtClean="0"/>
              <a:t>1. What would you say about it if your crush drew it and gave it to you as a gift?</a:t>
            </a:r>
          </a:p>
          <a:p>
            <a:pPr marL="0" indent="0">
              <a:buNone/>
            </a:pPr>
            <a:endParaRPr lang="en-ZA" sz="2800" dirty="0"/>
          </a:p>
          <a:p>
            <a:pPr marL="0" indent="0">
              <a:buNone/>
            </a:pPr>
            <a:r>
              <a:rPr lang="en-ZA" sz="2800" dirty="0" smtClean="0"/>
              <a:t>2. What would you tweet about it if you saw it for sale on </a:t>
            </a:r>
            <a:r>
              <a:rPr lang="en-ZA" sz="2800" dirty="0" err="1" smtClean="0"/>
              <a:t>Ebay</a:t>
            </a:r>
            <a:r>
              <a:rPr lang="en-ZA" sz="2800" dirty="0" smtClean="0"/>
              <a:t> for $1000?</a:t>
            </a:r>
          </a:p>
          <a:p>
            <a:pPr marL="0" indent="0">
              <a:buNone/>
            </a:pPr>
            <a:endParaRPr lang="en-ZA" sz="2800" dirty="0"/>
          </a:p>
          <a:p>
            <a:pPr marL="0" indent="0">
              <a:buNone/>
            </a:pPr>
            <a:r>
              <a:rPr lang="en-ZA" sz="2800" dirty="0" smtClean="0"/>
              <a:t>3. What would you say if you saw it in a book of famous pieces of art?</a:t>
            </a:r>
          </a:p>
          <a:p>
            <a:pPr marL="0" indent="0">
              <a:buNone/>
            </a:pPr>
            <a:endParaRPr lang="en-ZA" sz="2800" dirty="0"/>
          </a:p>
        </p:txBody>
      </p:sp>
      <p:sp>
        <p:nvSpPr>
          <p:cNvPr id="15" name="Freeform 5" descr="Hollow image accent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6" name="Freeform 5" descr="Solid image accent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 b="5811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Social Norms vs. Critique</a:t>
            </a:r>
            <a:endParaRPr lang="en-ZA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920" y="1000690"/>
            <a:ext cx="5472000" cy="3600000"/>
          </a:xfrm>
        </p:spPr>
        <p:txBody>
          <a:bodyPr/>
          <a:lstStyle/>
          <a:p>
            <a:pPr marL="0" indent="0">
              <a:buNone/>
            </a:pPr>
            <a:r>
              <a:rPr lang="en-ZA" sz="2800" dirty="0" smtClean="0"/>
              <a:t>Tell what you think, with EVIDENCE.</a:t>
            </a:r>
            <a:endParaRPr lang="en-ZA" sz="2800" dirty="0"/>
          </a:p>
          <a:p>
            <a:r>
              <a:rPr lang="en-ZA" dirty="0" smtClean="0"/>
              <a:t>You don’t have street cred in the design world.</a:t>
            </a:r>
            <a:endParaRPr lang="en-ZA" dirty="0"/>
          </a:p>
          <a:p>
            <a:r>
              <a:rPr lang="en-ZA" dirty="0" smtClean="0"/>
              <a:t>Everything you say needs a POV, and to be specific.</a:t>
            </a:r>
            <a:endParaRPr lang="en-ZA" dirty="0"/>
          </a:p>
          <a:p>
            <a:r>
              <a:rPr lang="en-ZA" dirty="0" smtClean="0"/>
              <a:t>Use what you see to determine what you say.</a:t>
            </a:r>
          </a:p>
          <a:p>
            <a:r>
              <a:rPr lang="en-ZA" dirty="0" smtClean="0"/>
              <a:t>Likes, while awesome on IG, Twitter and Facebook, mean nothing in critique, because they don’t help us think, only confirm what we think.</a:t>
            </a:r>
          </a:p>
        </p:txBody>
      </p:sp>
      <p:sp>
        <p:nvSpPr>
          <p:cNvPr id="66" name="Freeform 5" descr="Hollow accent block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7" name="Freeform 5" descr="Solid accent block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75219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26" y="3143866"/>
            <a:ext cx="6218459" cy="34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ivider slide image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4" name="TextBox 23" descr="Accent piece to title box">
            <a:extLst>
              <a:ext uri="{FF2B5EF4-FFF2-40B4-BE49-F238E27FC236}">
                <a16:creationId xmlns:a16="http://schemas.microsoft.com/office/drawing/2014/main" id="{993B1474-02E3-4509-B5C5-84427653BA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87102" y="2928857"/>
            <a:ext cx="804898" cy="3140150"/>
          </a:xfrm>
          <a:custGeom>
            <a:avLst/>
            <a:gdLst>
              <a:gd name="connsiteX0" fmla="*/ 99480 w 804898"/>
              <a:gd name="connsiteY0" fmla="*/ 0 h 3140150"/>
              <a:gd name="connsiteX1" fmla="*/ 804898 w 804898"/>
              <a:gd name="connsiteY1" fmla="*/ 0 h 3140150"/>
              <a:gd name="connsiteX2" fmla="*/ 804898 w 804898"/>
              <a:gd name="connsiteY2" fmla="*/ 357262 h 3140150"/>
              <a:gd name="connsiteX3" fmla="*/ 804898 w 804898"/>
              <a:gd name="connsiteY3" fmla="*/ 2782888 h 3140150"/>
              <a:gd name="connsiteX4" fmla="*/ 804898 w 804898"/>
              <a:gd name="connsiteY4" fmla="*/ 3140150 h 3140150"/>
              <a:gd name="connsiteX5" fmla="*/ 99480 w 804898"/>
              <a:gd name="connsiteY5" fmla="*/ 3140150 h 3140150"/>
              <a:gd name="connsiteX6" fmla="*/ 0 w 804898"/>
              <a:gd name="connsiteY6" fmla="*/ 3013250 h 3140150"/>
              <a:gd name="connsiteX7" fmla="*/ 0 w 804898"/>
              <a:gd name="connsiteY7" fmla="*/ 2655988 h 3140150"/>
              <a:gd name="connsiteX8" fmla="*/ 0 w 804898"/>
              <a:gd name="connsiteY8" fmla="*/ 484162 h 3140150"/>
              <a:gd name="connsiteX9" fmla="*/ 0 w 804898"/>
              <a:gd name="connsiteY9" fmla="*/ 126900 h 3140150"/>
              <a:gd name="connsiteX10" fmla="*/ 99480 w 804898"/>
              <a:gd name="connsiteY10" fmla="*/ 0 h 3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898" h="3140150">
                <a:moveTo>
                  <a:pt x="99480" y="0"/>
                </a:moveTo>
                <a:lnTo>
                  <a:pt x="804898" y="0"/>
                </a:lnTo>
                <a:lnTo>
                  <a:pt x="804898" y="357262"/>
                </a:lnTo>
                <a:lnTo>
                  <a:pt x="804898" y="2782888"/>
                </a:lnTo>
                <a:lnTo>
                  <a:pt x="804898" y="3140150"/>
                </a:lnTo>
                <a:lnTo>
                  <a:pt x="99480" y="3140150"/>
                </a:lnTo>
                <a:cubicBezTo>
                  <a:pt x="44539" y="3140150"/>
                  <a:pt x="0" y="3083334"/>
                  <a:pt x="0" y="3013250"/>
                </a:cubicBezTo>
                <a:lnTo>
                  <a:pt x="0" y="2655988"/>
                </a:lnTo>
                <a:lnTo>
                  <a:pt x="0" y="484162"/>
                </a:lnTo>
                <a:lnTo>
                  <a:pt x="0" y="126900"/>
                </a:lnTo>
                <a:cubicBezTo>
                  <a:pt x="0" y="56816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dirty="0"/>
          </a:p>
        </p:txBody>
      </p:sp>
      <p:sp>
        <p:nvSpPr>
          <p:cNvPr id="18" name="Isosceles Triangle 17" descr="Shadow for title box">
            <a:extLst>
              <a:ext uri="{FF2B5EF4-FFF2-40B4-BE49-F238E27FC236}">
                <a16:creationId xmlns:a16="http://schemas.microsoft.com/office/drawing/2014/main" id="{FAB4748B-F532-4C70-827A-5FEA8C0843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91864" y="5548307"/>
            <a:ext cx="450092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53" y="99297"/>
            <a:ext cx="4459766" cy="3146839"/>
          </a:xfrm>
        </p:spPr>
        <p:txBody>
          <a:bodyPr/>
          <a:lstStyle/>
          <a:p>
            <a:r>
              <a:rPr lang="en-ZA" dirty="0" smtClean="0"/>
              <a:t>What is Constructive Feedback?</a:t>
            </a:r>
            <a:endParaRPr lang="en-Z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5" name="Freeform 5" descr="Accent block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2" name="hqh1MRWZjm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38660" y="1988449"/>
            <a:ext cx="7464242" cy="41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Picture placeholder">
            <a:extLst>
              <a:ext uri="{FF2B5EF4-FFF2-40B4-BE49-F238E27FC236}">
                <a16:creationId xmlns:a16="http://schemas.microsoft.com/office/drawing/2014/main" id="{588C9C3E-7C4B-EA46-9848-A17249AC33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Freeform 5" descr="Hollow accent">
            <a:extLst>
              <a:ext uri="{FF2B5EF4-FFF2-40B4-BE49-F238E27FC236}">
                <a16:creationId xmlns:a16="http://schemas.microsoft.com/office/drawing/2014/main" id="{10117390-DCFE-4FAE-B3FD-DAECFE779A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713227" y="2049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31" name="TextBox 30" descr="Flag accent to title">
            <a:extLst>
              <a:ext uri="{FF2B5EF4-FFF2-40B4-BE49-F238E27FC236}">
                <a16:creationId xmlns:a16="http://schemas.microsoft.com/office/drawing/2014/main" id="{8FC2E368-898A-440B-A15C-4C5FB13C57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1897242" y="2364840"/>
            <a:ext cx="2494930" cy="3139768"/>
          </a:xfrm>
          <a:custGeom>
            <a:avLst/>
            <a:gdLst>
              <a:gd name="connsiteX0" fmla="*/ 2000924 w 2494930"/>
              <a:gd name="connsiteY0" fmla="*/ 1087415 h 3139768"/>
              <a:gd name="connsiteX1" fmla="*/ 2072963 w 2494930"/>
              <a:gd name="connsiteY1" fmla="*/ 1129282 h 3139768"/>
              <a:gd name="connsiteX2" fmla="*/ 2304085 w 2494930"/>
              <a:gd name="connsiteY2" fmla="*/ 1529014 h 3139768"/>
              <a:gd name="connsiteX3" fmla="*/ 2304085 w 2494930"/>
              <a:gd name="connsiteY3" fmla="*/ 1610754 h 3139768"/>
              <a:gd name="connsiteX4" fmla="*/ 2072963 w 2494930"/>
              <a:gd name="connsiteY4" fmla="*/ 2010486 h 3139768"/>
              <a:gd name="connsiteX5" fmla="*/ 2000924 w 2494930"/>
              <a:gd name="connsiteY5" fmla="*/ 2052353 h 3139768"/>
              <a:gd name="connsiteX6" fmla="*/ 1537679 w 2494930"/>
              <a:gd name="connsiteY6" fmla="*/ 2052353 h 3139768"/>
              <a:gd name="connsiteX7" fmla="*/ 1466641 w 2494930"/>
              <a:gd name="connsiteY7" fmla="*/ 2010486 h 3139768"/>
              <a:gd name="connsiteX8" fmla="*/ 1234518 w 2494930"/>
              <a:gd name="connsiteY8" fmla="*/ 1610754 h 3139768"/>
              <a:gd name="connsiteX9" fmla="*/ 1234518 w 2494930"/>
              <a:gd name="connsiteY9" fmla="*/ 1529014 h 3139768"/>
              <a:gd name="connsiteX10" fmla="*/ 1466641 w 2494930"/>
              <a:gd name="connsiteY10" fmla="*/ 1129282 h 3139768"/>
              <a:gd name="connsiteX11" fmla="*/ 1537679 w 2494930"/>
              <a:gd name="connsiteY11" fmla="*/ 1087415 h 3139768"/>
              <a:gd name="connsiteX12" fmla="*/ 2000924 w 2494930"/>
              <a:gd name="connsiteY12" fmla="*/ 1087415 h 3139768"/>
              <a:gd name="connsiteX13" fmla="*/ 1516872 w 2494930"/>
              <a:gd name="connsiteY13" fmla="*/ 0 h 3139768"/>
              <a:gd name="connsiteX14" fmla="*/ 1481849 w 2494930"/>
              <a:gd name="connsiteY14" fmla="*/ 0 h 3139768"/>
              <a:gd name="connsiteX15" fmla="*/ 1237282 w 2494930"/>
              <a:gd name="connsiteY15" fmla="*/ 0 h 3139768"/>
              <a:gd name="connsiteX16" fmla="*/ 99481 w 2494930"/>
              <a:gd name="connsiteY16" fmla="*/ 0 h 3139768"/>
              <a:gd name="connsiteX17" fmla="*/ 0 w 2494930"/>
              <a:gd name="connsiteY17" fmla="*/ 100333 h 3139768"/>
              <a:gd name="connsiteX18" fmla="*/ 0 w 2494930"/>
              <a:gd name="connsiteY18" fmla="*/ 1039826 h 3139768"/>
              <a:gd name="connsiteX19" fmla="*/ 0 w 2494930"/>
              <a:gd name="connsiteY19" fmla="*/ 2099942 h 3139768"/>
              <a:gd name="connsiteX20" fmla="*/ 0 w 2494930"/>
              <a:gd name="connsiteY20" fmla="*/ 3039435 h 3139768"/>
              <a:gd name="connsiteX21" fmla="*/ 99481 w 2494930"/>
              <a:gd name="connsiteY21" fmla="*/ 3139768 h 3139768"/>
              <a:gd name="connsiteX22" fmla="*/ 1237282 w 2494930"/>
              <a:gd name="connsiteY22" fmla="*/ 3139768 h 3139768"/>
              <a:gd name="connsiteX23" fmla="*/ 1481849 w 2494930"/>
              <a:gd name="connsiteY23" fmla="*/ 3139768 h 3139768"/>
              <a:gd name="connsiteX24" fmla="*/ 1556045 w 2494930"/>
              <a:gd name="connsiteY24" fmla="*/ 3139768 h 3139768"/>
              <a:gd name="connsiteX25" fmla="*/ 1600213 w 2494930"/>
              <a:gd name="connsiteY25" fmla="*/ 3121251 h 3139768"/>
              <a:gd name="connsiteX26" fmla="*/ 1699900 w 2494930"/>
              <a:gd name="connsiteY26" fmla="*/ 3020706 h 3139768"/>
              <a:gd name="connsiteX27" fmla="*/ 2458009 w 2494930"/>
              <a:gd name="connsiteY27" fmla="*/ 1709539 h 3139768"/>
              <a:gd name="connsiteX28" fmla="*/ 2458009 w 2494930"/>
              <a:gd name="connsiteY28" fmla="*/ 1441420 h 3139768"/>
              <a:gd name="connsiteX29" fmla="*/ 1699900 w 2494930"/>
              <a:gd name="connsiteY29" fmla="*/ 130253 h 3139768"/>
              <a:gd name="connsiteX30" fmla="*/ 1535140 w 2494930"/>
              <a:gd name="connsiteY30" fmla="*/ 2427 h 313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94930" h="3139768">
                <a:moveTo>
                  <a:pt x="2000924" y="1087415"/>
                </a:moveTo>
                <a:cubicBezTo>
                  <a:pt x="2030940" y="1087415"/>
                  <a:pt x="2057955" y="1103365"/>
                  <a:pt x="2072963" y="1129282"/>
                </a:cubicBezTo>
                <a:cubicBezTo>
                  <a:pt x="2304085" y="1529014"/>
                  <a:pt x="2304085" y="1529014"/>
                  <a:pt x="2304085" y="1529014"/>
                </a:cubicBezTo>
                <a:cubicBezTo>
                  <a:pt x="2319093" y="1553935"/>
                  <a:pt x="2319093" y="1585834"/>
                  <a:pt x="2304085" y="1610754"/>
                </a:cubicBezTo>
                <a:cubicBezTo>
                  <a:pt x="2072963" y="2010486"/>
                  <a:pt x="2072963" y="2010486"/>
                  <a:pt x="2072963" y="2010486"/>
                </a:cubicBezTo>
                <a:cubicBezTo>
                  <a:pt x="2057955" y="2036404"/>
                  <a:pt x="2030940" y="2052353"/>
                  <a:pt x="2000924" y="2052353"/>
                </a:cubicBezTo>
                <a:cubicBezTo>
                  <a:pt x="1537679" y="2052353"/>
                  <a:pt x="1537679" y="2052353"/>
                  <a:pt x="1537679" y="2052353"/>
                </a:cubicBezTo>
                <a:cubicBezTo>
                  <a:pt x="1508663" y="2052353"/>
                  <a:pt x="1480649" y="2036404"/>
                  <a:pt x="1466641" y="2010486"/>
                </a:cubicBezTo>
                <a:cubicBezTo>
                  <a:pt x="1234518" y="1610754"/>
                  <a:pt x="1234518" y="1610754"/>
                  <a:pt x="1234518" y="1610754"/>
                </a:cubicBezTo>
                <a:cubicBezTo>
                  <a:pt x="1219510" y="1585834"/>
                  <a:pt x="1219510" y="1553935"/>
                  <a:pt x="1234518" y="1529014"/>
                </a:cubicBezTo>
                <a:cubicBezTo>
                  <a:pt x="1466641" y="1129282"/>
                  <a:pt x="1466641" y="1129282"/>
                  <a:pt x="1466641" y="1129282"/>
                </a:cubicBezTo>
                <a:cubicBezTo>
                  <a:pt x="1480649" y="1103365"/>
                  <a:pt x="1508663" y="1087415"/>
                  <a:pt x="1537679" y="1087415"/>
                </a:cubicBezTo>
                <a:cubicBezTo>
                  <a:pt x="2000924" y="1087415"/>
                  <a:pt x="2000924" y="1087415"/>
                  <a:pt x="2000924" y="1087415"/>
                </a:cubicBezTo>
                <a:close/>
                <a:moveTo>
                  <a:pt x="1516872" y="0"/>
                </a:moveTo>
                <a:lnTo>
                  <a:pt x="1481849" y="0"/>
                </a:lnTo>
                <a:lnTo>
                  <a:pt x="1237282" y="0"/>
                </a:lnTo>
                <a:lnTo>
                  <a:pt x="99481" y="0"/>
                </a:lnTo>
                <a:cubicBezTo>
                  <a:pt x="44540" y="0"/>
                  <a:pt x="0" y="44921"/>
                  <a:pt x="0" y="100333"/>
                </a:cubicBezTo>
                <a:lnTo>
                  <a:pt x="0" y="1039826"/>
                </a:lnTo>
                <a:lnTo>
                  <a:pt x="0" y="2099942"/>
                </a:lnTo>
                <a:lnTo>
                  <a:pt x="0" y="3039435"/>
                </a:lnTo>
                <a:cubicBezTo>
                  <a:pt x="0" y="3094847"/>
                  <a:pt x="44540" y="3139768"/>
                  <a:pt x="99481" y="3139768"/>
                </a:cubicBezTo>
                <a:lnTo>
                  <a:pt x="1237282" y="3139768"/>
                </a:lnTo>
                <a:lnTo>
                  <a:pt x="1481849" y="3139768"/>
                </a:lnTo>
                <a:lnTo>
                  <a:pt x="1556045" y="3139768"/>
                </a:lnTo>
                <a:lnTo>
                  <a:pt x="1600213" y="3121251"/>
                </a:lnTo>
                <a:cubicBezTo>
                  <a:pt x="1640826" y="3097545"/>
                  <a:pt x="1675286" y="3063213"/>
                  <a:pt x="1699900" y="3020706"/>
                </a:cubicBezTo>
                <a:cubicBezTo>
                  <a:pt x="1699900" y="3020706"/>
                  <a:pt x="1699900" y="3020706"/>
                  <a:pt x="2458009" y="1709539"/>
                </a:cubicBezTo>
                <a:cubicBezTo>
                  <a:pt x="2507237" y="1627796"/>
                  <a:pt x="2507237" y="1523164"/>
                  <a:pt x="2458009" y="1441420"/>
                </a:cubicBezTo>
                <a:cubicBezTo>
                  <a:pt x="2458009" y="1441420"/>
                  <a:pt x="2458009" y="1441420"/>
                  <a:pt x="1699900" y="130253"/>
                </a:cubicBezTo>
                <a:cubicBezTo>
                  <a:pt x="1662979" y="66493"/>
                  <a:pt x="1603905" y="21126"/>
                  <a:pt x="1535140" y="2427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dirty="0"/>
          </a:p>
        </p:txBody>
      </p:sp>
      <p:sp>
        <p:nvSpPr>
          <p:cNvPr id="21" name="Isosceles Triangle 20" descr="Shadow accent to title">
            <a:extLst>
              <a:ext uri="{FF2B5EF4-FFF2-40B4-BE49-F238E27FC236}">
                <a16:creationId xmlns:a16="http://schemas.microsoft.com/office/drawing/2014/main" id="{59A98ED3-718C-409B-BC1D-07842F9F58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3915924" y="496252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984" y="1815681"/>
            <a:ext cx="4660663" cy="3146839"/>
          </a:xfrm>
        </p:spPr>
        <p:txBody>
          <a:bodyPr/>
          <a:lstStyle/>
          <a:p>
            <a:r>
              <a:rPr lang="en-ZA" dirty="0" smtClean="0"/>
              <a:t>What did we see?</a:t>
            </a:r>
            <a:endParaRPr lang="en-Z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4657" y="2890148"/>
            <a:ext cx="4000500" cy="997905"/>
          </a:xfrm>
        </p:spPr>
        <p:txBody>
          <a:bodyPr/>
          <a:lstStyle/>
          <a:p>
            <a:r>
              <a:rPr lang="en-ZA" dirty="0" smtClean="0"/>
              <a:t>How was the feedback for Austin different than we might be used to?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Examples of Specific Feedback: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560" y="1512000"/>
            <a:ext cx="5472000" cy="360000"/>
          </a:xfrm>
        </p:spPr>
        <p:txBody>
          <a:bodyPr/>
          <a:lstStyle/>
          <a:p>
            <a:r>
              <a:rPr lang="en-ZA" dirty="0" smtClean="0"/>
              <a:t>Examples show us what you think and why:</a:t>
            </a:r>
          </a:p>
          <a:p>
            <a:endParaRPr lang="en-Z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560" y="2019834"/>
            <a:ext cx="5472000" cy="1882828"/>
          </a:xfrm>
        </p:spPr>
        <p:txBody>
          <a:bodyPr/>
          <a:lstStyle/>
          <a:p>
            <a:r>
              <a:rPr lang="en-ZA" dirty="0" smtClean="0"/>
              <a:t>I think………because I see…</a:t>
            </a:r>
          </a:p>
          <a:p>
            <a:r>
              <a:rPr lang="en-ZA" dirty="0" smtClean="0"/>
              <a:t>You did……. well…. because…..</a:t>
            </a:r>
          </a:p>
          <a:p>
            <a:r>
              <a:rPr lang="en-ZA" dirty="0" smtClean="0"/>
              <a:t>I observe…. that shows………..</a:t>
            </a:r>
          </a:p>
          <a:p>
            <a:r>
              <a:rPr lang="en-ZA" dirty="0" smtClean="0"/>
              <a:t>You might think about….because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3056" y="1995354"/>
            <a:ext cx="5472000" cy="358775"/>
          </a:xfrm>
        </p:spPr>
        <p:txBody>
          <a:bodyPr/>
          <a:lstStyle/>
          <a:p>
            <a:r>
              <a:rPr lang="en-ZA" dirty="0" smtClean="0"/>
              <a:t>It’s NOT about LIKES.</a:t>
            </a:r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1556" y="2398166"/>
            <a:ext cx="5472113" cy="1883984"/>
          </a:xfrm>
        </p:spPr>
        <p:txBody>
          <a:bodyPr/>
          <a:lstStyle/>
          <a:p>
            <a:r>
              <a:rPr lang="en-ZA" dirty="0" smtClean="0"/>
              <a:t>Likes are for </a:t>
            </a:r>
            <a:r>
              <a:rPr lang="en-ZA" dirty="0" err="1" smtClean="0"/>
              <a:t>facebook</a:t>
            </a:r>
            <a:r>
              <a:rPr lang="en-ZA" dirty="0" smtClean="0"/>
              <a:t>.</a:t>
            </a:r>
          </a:p>
          <a:p>
            <a:r>
              <a:rPr lang="en-ZA" dirty="0" smtClean="0"/>
              <a:t>Instagram.</a:t>
            </a:r>
          </a:p>
          <a:p>
            <a:r>
              <a:rPr lang="en-ZA" dirty="0" err="1" smtClean="0"/>
              <a:t>Twittter</a:t>
            </a:r>
            <a:r>
              <a:rPr lang="en-ZA" dirty="0" smtClean="0"/>
              <a:t>.</a:t>
            </a:r>
          </a:p>
          <a:p>
            <a:r>
              <a:rPr lang="en-ZA" dirty="0" smtClean="0"/>
              <a:t>Your grandma’s cookies.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340360" y="3900510"/>
            <a:ext cx="56326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Receiving Feedback:</a:t>
            </a:r>
          </a:p>
          <a:p>
            <a:r>
              <a:rPr lang="en-US" dirty="0" smtClean="0"/>
              <a:t>Clarify, rephrase, thank them, do not defend, or get snippy.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60" y="3842543"/>
            <a:ext cx="5867400" cy="440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Let’s Practice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25" y="993380"/>
            <a:ext cx="4291871" cy="5669346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974286"/>
            <a:ext cx="4277359" cy="5703146"/>
          </a:xfrm>
        </p:spPr>
      </p:pic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Feedback would give your group for orientation?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How could you say what your group did a good job at?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12" name="Content Placeholder 11"/>
          <p:cNvSpPr>
            <a:spLocks noGrp="1"/>
          </p:cNvSpPr>
          <p:nvPr>
            <p:ph idx="33"/>
          </p:nvPr>
        </p:nvSpPr>
        <p:spPr/>
        <p:txBody>
          <a:bodyPr/>
          <a:lstStyle/>
          <a:p>
            <a:r>
              <a:rPr lang="en-US" sz="4000" dirty="0" smtClean="0"/>
              <a:t>How could you say what your group could do better at?</a:t>
            </a:r>
            <a:endParaRPr lang="en-US" sz="40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34"/>
          </p:nvPr>
        </p:nvSpPr>
        <p:spPr/>
        <p:txBody>
          <a:bodyPr/>
          <a:lstStyle/>
          <a:p>
            <a:r>
              <a:rPr lang="en-US" sz="3600" dirty="0" smtClean="0"/>
              <a:t>How could you connect what your group did back to what Frank </a:t>
            </a:r>
            <a:r>
              <a:rPr lang="en-US" sz="3600" dirty="0" err="1" smtClean="0"/>
              <a:t>Gehry</a:t>
            </a:r>
            <a:r>
              <a:rPr lang="en-US" sz="3600" dirty="0" smtClean="0"/>
              <a:t> does?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6781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ometric Presentation Layout_SB - v5.potx" id="{D23EA009-1275-445B-9B7F-C601617D2B1D}" vid="{30A9F54A-813B-40F2-AB5B-755CECE9C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tf16411253</Template>
  <TotalTime>0</TotalTime>
  <Words>322</Words>
  <Application>Microsoft Office PowerPoint</Application>
  <PresentationFormat>Widescreen</PresentationFormat>
  <Paragraphs>43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Times New Roman</vt:lpstr>
      <vt:lpstr>Office Theme</vt:lpstr>
      <vt:lpstr>Critique</vt:lpstr>
      <vt:lpstr>Observe and Reflect on this Art</vt:lpstr>
      <vt:lpstr>Social Norms vs. Critique</vt:lpstr>
      <vt:lpstr>What is Constructive Feedback?</vt:lpstr>
      <vt:lpstr>What did we see?</vt:lpstr>
      <vt:lpstr>Examples of Specific Feedback:</vt:lpstr>
      <vt:lpstr>Let’s Practice</vt:lpstr>
      <vt:lpstr>What Feedback would give your group for orientation?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2018-09-11T15:39:54Z</dcterms:created>
  <dcterms:modified xsi:type="dcterms:W3CDTF">2018-09-14T19:10:30Z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2018-08-01T18:28:11.6786671Z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