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316" r:id="rId3"/>
    <p:sldId id="349" r:id="rId4"/>
    <p:sldId id="350" r:id="rId5"/>
    <p:sldId id="344" r:id="rId6"/>
    <p:sldId id="351" r:id="rId7"/>
    <p:sldId id="312" r:id="rId8"/>
    <p:sldId id="338" r:id="rId9"/>
    <p:sldId id="320" r:id="rId10"/>
    <p:sldId id="336" r:id="rId11"/>
    <p:sldId id="343" r:id="rId12"/>
    <p:sldId id="342" r:id="rId13"/>
    <p:sldId id="341" r:id="rId14"/>
    <p:sldId id="315" r:id="rId15"/>
    <p:sldId id="346" r:id="rId16"/>
    <p:sldId id="348" r:id="rId17"/>
    <p:sldId id="345" r:id="rId18"/>
    <p:sldId id="352" r:id="rId19"/>
    <p:sldId id="353" r:id="rId20"/>
  </p:sldIdLst>
  <p:sldSz cx="9144000" cy="6858000" type="screen4x3"/>
  <p:notesSz cx="7010400" cy="120396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81602" autoAdjust="0"/>
  </p:normalViewPr>
  <p:slideViewPr>
    <p:cSldViewPr snapToGrid="0" snapToObjects="1" showGuides="1">
      <p:cViewPr varScale="1">
        <p:scale>
          <a:sx n="71" d="100"/>
          <a:sy n="71"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dirty="0" smtClean="0">
              <a:effectLst>
                <a:outerShdw blurRad="38100" dist="38100" dir="2700000" algn="tl">
                  <a:srgbClr val="000000">
                    <a:alpha val="43137"/>
                  </a:srgbClr>
                </a:outerShdw>
              </a:effectLst>
            </a:rPr>
            <a:t>Decompose the data to find trends </a:t>
          </a:r>
          <a:endParaRPr lang="en-US" sz="28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a:solidFill>
          <a:schemeClr val="accent3"/>
        </a:solidFill>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800" dirty="0" smtClean="0">
              <a:effectLst>
                <a:outerShdw blurRad="38100" dist="38100" dir="2700000" algn="tl">
                  <a:srgbClr val="000000">
                    <a:alpha val="43137"/>
                  </a:srgbClr>
                </a:outerShdw>
              </a:effectLst>
            </a:rPr>
            <a:t>Discuss how we can support the students and school to enhance school climate</a:t>
          </a:r>
          <a:endParaRPr lang="en-US" sz="28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dirty="0" smtClean="0">
              <a:effectLst>
                <a:outerShdw blurRad="38100" dist="38100" dir="2700000" algn="tl">
                  <a:srgbClr val="000000">
                    <a:alpha val="43137"/>
                  </a:srgbClr>
                </a:outerShdw>
              </a:effectLst>
            </a:rPr>
            <a:t>Build our understanding of the purpose and intention of the Climate Survey</a:t>
          </a:r>
          <a:endParaRPr lang="en-US" sz="28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B6CE921A-51B2-4BA3-B629-E3173E86427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B8AF1086-D7BE-446F-9133-738B599E9A7D}" srcId="{F6FEADD9-F67D-41F5-BA4C-3C84956E7F46}" destId="{AA046201-5C4D-445E-BF0B-5C6D2B0A1945}" srcOrd="1" destOrd="0" parTransId="{FE92FC33-5E0F-4302-9E80-A69E8ACDDE56}" sibTransId="{40767EFF-7D52-4469-ACEE-7D28E67337E2}"/>
    <dgm:cxn modelId="{90F408F2-2391-4E79-A9A6-5828F3778434}" type="presOf" srcId="{AA046201-5C4D-445E-BF0B-5C6D2B0A1945}" destId="{C04276DC-EE64-470A-B8BC-09067B8045FA}"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7876196B-DEC6-4A97-81EA-F5A0709A98AC}" type="presOf" srcId="{C59269D0-92A5-481C-BA64-727AFB0DD545}" destId="{B37A5355-225B-4C6F-AED7-6C620F99EECC}" srcOrd="0" destOrd="0" presId="urn:microsoft.com/office/officeart/2005/8/layout/vList5"/>
    <dgm:cxn modelId="{473EAC24-71F2-4D71-96C7-1652A2F5A1D7}" type="presOf" srcId="{6BE4E373-0656-4EDC-821E-BE09C952B1F6}" destId="{C7C3E6FD-D83F-4BDA-907E-B5EE041DA931}" srcOrd="0" destOrd="0" presId="urn:microsoft.com/office/officeart/2005/8/layout/vList5"/>
    <dgm:cxn modelId="{C1C30C7E-2437-43EE-96E7-006E2CC549BE}" type="presOf" srcId="{D1776C8F-2B10-4075-8DF7-7F65AB725ED5}" destId="{F5034101-5B7D-4FE7-B47A-5A48CF39606B}" srcOrd="0" destOrd="0" presId="urn:microsoft.com/office/officeart/2005/8/layout/vList5"/>
    <dgm:cxn modelId="{54D8A430-BAB4-482A-AFE8-C8B8C9288E3F}"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6CE04C9A-68F3-48FB-B688-2552F2E9C9D5}" type="presOf" srcId="{1E4D3931-0DBD-4211-A24A-6AF364284B1E}" destId="{D54B1729-BC98-42C1-9C6C-D65DCBA4358F}"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95B7748D-3909-4C38-8D90-DDE2FE20300D}" type="presParOf" srcId="{AAE7A1E6-6847-453D-B55B-8A82BF138C1D}" destId="{C4407577-18A2-46E0-8805-2838042EB67A}" srcOrd="0" destOrd="0" presId="urn:microsoft.com/office/officeart/2005/8/layout/vList5"/>
    <dgm:cxn modelId="{4701E6CB-6FF2-43FB-977B-F80869E290D7}" type="presParOf" srcId="{C4407577-18A2-46E0-8805-2838042EB67A}" destId="{7E429971-BC57-430F-BB25-C0574E5E39E3}" srcOrd="0" destOrd="0" presId="urn:microsoft.com/office/officeart/2005/8/layout/vList5"/>
    <dgm:cxn modelId="{C42AFB94-41FB-4A5E-9E72-6C676993EF52}" type="presParOf" srcId="{C4407577-18A2-46E0-8805-2838042EB67A}" destId="{D54B1729-BC98-42C1-9C6C-D65DCBA4358F}" srcOrd="1" destOrd="0" presId="urn:microsoft.com/office/officeart/2005/8/layout/vList5"/>
    <dgm:cxn modelId="{F73D2559-07FF-40A3-B00D-33D1F826A269}" type="presParOf" srcId="{AAE7A1E6-6847-453D-B55B-8A82BF138C1D}" destId="{AB8574CC-D4F2-4555-AEE3-F4EE58B11D03}" srcOrd="1" destOrd="0" presId="urn:microsoft.com/office/officeart/2005/8/layout/vList5"/>
    <dgm:cxn modelId="{53EFC48F-3A2E-48D4-A7E8-F0F6EF0EF359}" type="presParOf" srcId="{AAE7A1E6-6847-453D-B55B-8A82BF138C1D}" destId="{85B8F607-FDD8-476A-ADBE-E1250824F294}" srcOrd="2" destOrd="0" presId="urn:microsoft.com/office/officeart/2005/8/layout/vList5"/>
    <dgm:cxn modelId="{FFFF0040-D8B2-4F8D-9212-36EED8368E3D}" type="presParOf" srcId="{85B8F607-FDD8-476A-ADBE-E1250824F294}" destId="{C04276DC-EE64-470A-B8BC-09067B8045FA}" srcOrd="0" destOrd="0" presId="urn:microsoft.com/office/officeart/2005/8/layout/vList5"/>
    <dgm:cxn modelId="{84CA557C-AA41-430D-9FF2-A625170A0268}" type="presParOf" srcId="{85B8F607-FDD8-476A-ADBE-E1250824F294}" destId="{B37A5355-225B-4C6F-AED7-6C620F99EECC}" srcOrd="1" destOrd="0" presId="urn:microsoft.com/office/officeart/2005/8/layout/vList5"/>
    <dgm:cxn modelId="{78B1BA47-AE2C-4885-A9DF-074AA7E2CB1E}" type="presParOf" srcId="{AAE7A1E6-6847-453D-B55B-8A82BF138C1D}" destId="{5ACAA866-A8A8-4183-97B5-CEEAB1525C60}" srcOrd="3" destOrd="0" presId="urn:microsoft.com/office/officeart/2005/8/layout/vList5"/>
    <dgm:cxn modelId="{C105A725-5892-4258-9E48-7AA4A1922F21}" type="presParOf" srcId="{AAE7A1E6-6847-453D-B55B-8A82BF138C1D}" destId="{477213BE-9E91-4950-8451-7F60796F47F4}" srcOrd="4" destOrd="0" presId="urn:microsoft.com/office/officeart/2005/8/layout/vList5"/>
    <dgm:cxn modelId="{993158E8-29D3-4225-A5F2-F81F409862EA}" type="presParOf" srcId="{477213BE-9E91-4950-8451-7F60796F47F4}" destId="{F5034101-5B7D-4FE7-B47A-5A48CF39606B}" srcOrd="0" destOrd="0" presId="urn:microsoft.com/office/officeart/2005/8/layout/vList5"/>
    <dgm:cxn modelId="{FFFB4295-E132-4459-AA48-24766A6BA6CD}"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0B5CC-5B66-4AD6-8A75-921ED6FA8DF7}"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en-US"/>
        </a:p>
      </dgm:t>
    </dgm:pt>
    <dgm:pt modelId="{F5952D38-6BB9-46EE-91DD-80C0C834E83D}">
      <dgm:prSet phldrT="[Text]"/>
      <dgm:spPr/>
      <dgm:t>
        <a:bodyPr/>
        <a:lstStyle/>
        <a:p>
          <a:r>
            <a:rPr lang="en-US" b="1" dirty="0" smtClean="0"/>
            <a:t>STUDENT-STAFF RELATIONSHIPS	</a:t>
          </a:r>
          <a:endParaRPr lang="en-US" b="1" dirty="0"/>
        </a:p>
      </dgm:t>
    </dgm:pt>
    <dgm:pt modelId="{6D2E0ED5-3C0E-4104-A97A-0B4FBAF169B6}" type="parTrans" cxnId="{28EFB834-4ECE-4F65-8F27-23AA4B20FB25}">
      <dgm:prSet/>
      <dgm:spPr/>
      <dgm:t>
        <a:bodyPr/>
        <a:lstStyle/>
        <a:p>
          <a:endParaRPr lang="en-US"/>
        </a:p>
      </dgm:t>
    </dgm:pt>
    <dgm:pt modelId="{9A856928-51EE-4429-B3F8-9D5116FE6A9B}" type="sibTrans" cxnId="{28EFB834-4ECE-4F65-8F27-23AA4B20FB25}">
      <dgm:prSet/>
      <dgm:spPr/>
      <dgm:t>
        <a:bodyPr/>
        <a:lstStyle/>
        <a:p>
          <a:endParaRPr lang="en-US"/>
        </a:p>
      </dgm:t>
    </dgm:pt>
    <dgm:pt modelId="{346585FC-915B-4966-B115-184771C12F6F}">
      <dgm:prSet phldrT="[Text]"/>
      <dgm:spPr/>
      <dgm:t>
        <a:bodyPr/>
        <a:lstStyle/>
        <a:p>
          <a:r>
            <a:rPr lang="en-US" b="1" dirty="0" smtClean="0"/>
            <a:t>CULTURE OF RESPECT</a:t>
          </a:r>
          <a:endParaRPr lang="en-US" b="1" dirty="0"/>
        </a:p>
      </dgm:t>
    </dgm:pt>
    <dgm:pt modelId="{E411080C-5F29-4E81-AE2E-0FCEBB05CF3C}" type="parTrans" cxnId="{0CF8DC9F-B39A-44BC-9BDE-C15056D92FC7}">
      <dgm:prSet/>
      <dgm:spPr/>
      <dgm:t>
        <a:bodyPr/>
        <a:lstStyle/>
        <a:p>
          <a:endParaRPr lang="en-US"/>
        </a:p>
      </dgm:t>
    </dgm:pt>
    <dgm:pt modelId="{6D9248B9-1507-4166-B7FB-DB6A38946B41}" type="sibTrans" cxnId="{0CF8DC9F-B39A-44BC-9BDE-C15056D92FC7}">
      <dgm:prSet/>
      <dgm:spPr/>
      <dgm:t>
        <a:bodyPr/>
        <a:lstStyle/>
        <a:p>
          <a:endParaRPr lang="en-US"/>
        </a:p>
      </dgm:t>
    </dgm:pt>
    <dgm:pt modelId="{A789D239-47A6-459B-AA68-31F6C375D678}">
      <dgm:prSet phldrT="[Text]"/>
      <dgm:spPr/>
      <dgm:t>
        <a:bodyPr/>
        <a:lstStyle/>
        <a:p>
          <a:r>
            <a:rPr lang="en-US" b="1" dirty="0" smtClean="0"/>
            <a:t>SOCIAL AND EMOTIONAL SKILLS</a:t>
          </a:r>
          <a:endParaRPr lang="en-US" b="1" dirty="0"/>
        </a:p>
      </dgm:t>
    </dgm:pt>
    <dgm:pt modelId="{46E96CDD-EACB-4558-9047-63FB2BD116DE}" type="parTrans" cxnId="{00AC97E1-0DAD-4439-B735-23D2597D90B0}">
      <dgm:prSet/>
      <dgm:spPr/>
      <dgm:t>
        <a:bodyPr/>
        <a:lstStyle/>
        <a:p>
          <a:endParaRPr lang="en-US"/>
        </a:p>
      </dgm:t>
    </dgm:pt>
    <dgm:pt modelId="{1F2C5114-0B52-4B5E-9061-306B98F77601}" type="sibTrans" cxnId="{00AC97E1-0DAD-4439-B735-23D2597D90B0}">
      <dgm:prSet/>
      <dgm:spPr/>
      <dgm:t>
        <a:bodyPr/>
        <a:lstStyle/>
        <a:p>
          <a:endParaRPr lang="en-US"/>
        </a:p>
      </dgm:t>
    </dgm:pt>
    <dgm:pt modelId="{EAC6CCDD-92E8-4856-A326-773B4EBD3FE2}">
      <dgm:prSet phldrT="[Text]"/>
      <dgm:spPr/>
      <dgm:t>
        <a:bodyPr/>
        <a:lstStyle/>
        <a:p>
          <a:r>
            <a:rPr lang="en-US" b="1" dirty="0" smtClean="0"/>
            <a:t>EDUCATION ATTITUDES</a:t>
          </a:r>
          <a:endParaRPr lang="en-US" b="1" dirty="0"/>
        </a:p>
      </dgm:t>
    </dgm:pt>
    <dgm:pt modelId="{172B3F6B-2617-444C-AC7E-6F704351C3EE}" type="parTrans" cxnId="{B95530F4-790D-4910-9B59-894FF6E1A693}">
      <dgm:prSet/>
      <dgm:spPr/>
      <dgm:t>
        <a:bodyPr/>
        <a:lstStyle/>
        <a:p>
          <a:endParaRPr lang="en-US"/>
        </a:p>
      </dgm:t>
    </dgm:pt>
    <dgm:pt modelId="{E206FA7D-206A-4EB4-A64A-85E37F3724E9}" type="sibTrans" cxnId="{B95530F4-790D-4910-9B59-894FF6E1A693}">
      <dgm:prSet/>
      <dgm:spPr/>
      <dgm:t>
        <a:bodyPr/>
        <a:lstStyle/>
        <a:p>
          <a:endParaRPr lang="en-US"/>
        </a:p>
      </dgm:t>
    </dgm:pt>
    <dgm:pt modelId="{A327F3AA-1E16-4EE4-8783-5D7E8232089D}" type="pres">
      <dgm:prSet presAssocID="{AA40B5CC-5B66-4AD6-8A75-921ED6FA8DF7}" presName="cycleMatrixDiagram" presStyleCnt="0">
        <dgm:presLayoutVars>
          <dgm:chMax val="1"/>
          <dgm:dir/>
          <dgm:animLvl val="lvl"/>
          <dgm:resizeHandles val="exact"/>
        </dgm:presLayoutVars>
      </dgm:prSet>
      <dgm:spPr/>
      <dgm:t>
        <a:bodyPr/>
        <a:lstStyle/>
        <a:p>
          <a:endParaRPr lang="en-US"/>
        </a:p>
      </dgm:t>
    </dgm:pt>
    <dgm:pt modelId="{EDE88DFC-FBE3-463E-92C7-F314F5D8568E}" type="pres">
      <dgm:prSet presAssocID="{AA40B5CC-5B66-4AD6-8A75-921ED6FA8DF7}" presName="children" presStyleCnt="0"/>
      <dgm:spPr/>
      <dgm:t>
        <a:bodyPr/>
        <a:lstStyle/>
        <a:p>
          <a:endParaRPr lang="en-US"/>
        </a:p>
      </dgm:t>
    </dgm:pt>
    <dgm:pt modelId="{CC9DBFAD-C43F-48C0-A03D-F6C31D1183B4}" type="pres">
      <dgm:prSet presAssocID="{AA40B5CC-5B66-4AD6-8A75-921ED6FA8DF7}" presName="childPlaceholder" presStyleCnt="0"/>
      <dgm:spPr/>
      <dgm:t>
        <a:bodyPr/>
        <a:lstStyle/>
        <a:p>
          <a:endParaRPr lang="en-US"/>
        </a:p>
      </dgm:t>
    </dgm:pt>
    <dgm:pt modelId="{562A883A-2544-41A6-9A82-0F5AA01A5DE8}" type="pres">
      <dgm:prSet presAssocID="{AA40B5CC-5B66-4AD6-8A75-921ED6FA8DF7}" presName="circle" presStyleCnt="0"/>
      <dgm:spPr/>
      <dgm:t>
        <a:bodyPr/>
        <a:lstStyle/>
        <a:p>
          <a:endParaRPr lang="en-US"/>
        </a:p>
      </dgm:t>
    </dgm:pt>
    <dgm:pt modelId="{1B01A2D1-4D46-4FF9-B1D2-4C9DD5C73540}" type="pres">
      <dgm:prSet presAssocID="{AA40B5CC-5B66-4AD6-8A75-921ED6FA8DF7}" presName="quadrant1" presStyleLbl="node1" presStyleIdx="0" presStyleCnt="4">
        <dgm:presLayoutVars>
          <dgm:chMax val="1"/>
          <dgm:bulletEnabled val="1"/>
        </dgm:presLayoutVars>
      </dgm:prSet>
      <dgm:spPr/>
      <dgm:t>
        <a:bodyPr/>
        <a:lstStyle/>
        <a:p>
          <a:endParaRPr lang="en-US"/>
        </a:p>
      </dgm:t>
    </dgm:pt>
    <dgm:pt modelId="{F7DFD843-5A52-40FF-8946-4AA984214925}" type="pres">
      <dgm:prSet presAssocID="{AA40B5CC-5B66-4AD6-8A75-921ED6FA8DF7}" presName="quadrant2" presStyleLbl="node1" presStyleIdx="1" presStyleCnt="4">
        <dgm:presLayoutVars>
          <dgm:chMax val="1"/>
          <dgm:bulletEnabled val="1"/>
        </dgm:presLayoutVars>
      </dgm:prSet>
      <dgm:spPr/>
      <dgm:t>
        <a:bodyPr/>
        <a:lstStyle/>
        <a:p>
          <a:endParaRPr lang="en-US"/>
        </a:p>
      </dgm:t>
    </dgm:pt>
    <dgm:pt modelId="{B5937639-2AB1-423D-88F7-1A5395DC9636}" type="pres">
      <dgm:prSet presAssocID="{AA40B5CC-5B66-4AD6-8A75-921ED6FA8DF7}" presName="quadrant3" presStyleLbl="node1" presStyleIdx="2" presStyleCnt="4">
        <dgm:presLayoutVars>
          <dgm:chMax val="1"/>
          <dgm:bulletEnabled val="1"/>
        </dgm:presLayoutVars>
      </dgm:prSet>
      <dgm:spPr/>
      <dgm:t>
        <a:bodyPr/>
        <a:lstStyle/>
        <a:p>
          <a:endParaRPr lang="en-US"/>
        </a:p>
      </dgm:t>
    </dgm:pt>
    <dgm:pt modelId="{6260B9FE-4965-4237-8D69-FE0F7B180DCC}" type="pres">
      <dgm:prSet presAssocID="{AA40B5CC-5B66-4AD6-8A75-921ED6FA8DF7}" presName="quadrant4" presStyleLbl="node1" presStyleIdx="3" presStyleCnt="4">
        <dgm:presLayoutVars>
          <dgm:chMax val="1"/>
          <dgm:bulletEnabled val="1"/>
        </dgm:presLayoutVars>
      </dgm:prSet>
      <dgm:spPr/>
      <dgm:t>
        <a:bodyPr/>
        <a:lstStyle/>
        <a:p>
          <a:endParaRPr lang="en-US"/>
        </a:p>
      </dgm:t>
    </dgm:pt>
    <dgm:pt modelId="{07826366-E387-4B6B-8118-132AC1F3804D}" type="pres">
      <dgm:prSet presAssocID="{AA40B5CC-5B66-4AD6-8A75-921ED6FA8DF7}" presName="quadrantPlaceholder" presStyleCnt="0"/>
      <dgm:spPr/>
      <dgm:t>
        <a:bodyPr/>
        <a:lstStyle/>
        <a:p>
          <a:endParaRPr lang="en-US"/>
        </a:p>
      </dgm:t>
    </dgm:pt>
    <dgm:pt modelId="{9BFA4F98-BD21-4E33-A701-34B19AAB5E7E}" type="pres">
      <dgm:prSet presAssocID="{AA40B5CC-5B66-4AD6-8A75-921ED6FA8DF7}" presName="center1" presStyleLbl="fgShp" presStyleIdx="0" presStyleCnt="2"/>
      <dgm:spPr/>
      <dgm:t>
        <a:bodyPr/>
        <a:lstStyle/>
        <a:p>
          <a:endParaRPr lang="en-US"/>
        </a:p>
      </dgm:t>
    </dgm:pt>
    <dgm:pt modelId="{6D1C564F-646B-4AC4-AF6B-54DF07F3E245}" type="pres">
      <dgm:prSet presAssocID="{AA40B5CC-5B66-4AD6-8A75-921ED6FA8DF7}" presName="center2" presStyleLbl="fgShp" presStyleIdx="1" presStyleCnt="2"/>
      <dgm:spPr/>
      <dgm:t>
        <a:bodyPr/>
        <a:lstStyle/>
        <a:p>
          <a:endParaRPr lang="en-US"/>
        </a:p>
      </dgm:t>
    </dgm:pt>
  </dgm:ptLst>
  <dgm:cxnLst>
    <dgm:cxn modelId="{B95530F4-790D-4910-9B59-894FF6E1A693}" srcId="{AA40B5CC-5B66-4AD6-8A75-921ED6FA8DF7}" destId="{EAC6CCDD-92E8-4856-A326-773B4EBD3FE2}" srcOrd="3" destOrd="0" parTransId="{172B3F6B-2617-444C-AC7E-6F704351C3EE}" sibTransId="{E206FA7D-206A-4EB4-A64A-85E37F3724E9}"/>
    <dgm:cxn modelId="{00AC97E1-0DAD-4439-B735-23D2597D90B0}" srcId="{AA40B5CC-5B66-4AD6-8A75-921ED6FA8DF7}" destId="{A789D239-47A6-459B-AA68-31F6C375D678}" srcOrd="2" destOrd="0" parTransId="{46E96CDD-EACB-4558-9047-63FB2BD116DE}" sibTransId="{1F2C5114-0B52-4B5E-9061-306B98F77601}"/>
    <dgm:cxn modelId="{B808136B-A892-4D33-BA7A-C284A7DFBEE6}" type="presOf" srcId="{AA40B5CC-5B66-4AD6-8A75-921ED6FA8DF7}" destId="{A327F3AA-1E16-4EE4-8783-5D7E8232089D}" srcOrd="0" destOrd="0" presId="urn:microsoft.com/office/officeart/2005/8/layout/cycle4"/>
    <dgm:cxn modelId="{979B3368-5F6A-4329-B2B7-5BDEF0905367}" type="presOf" srcId="{A789D239-47A6-459B-AA68-31F6C375D678}" destId="{B5937639-2AB1-423D-88F7-1A5395DC9636}" srcOrd="0" destOrd="0" presId="urn:microsoft.com/office/officeart/2005/8/layout/cycle4"/>
    <dgm:cxn modelId="{0CF8DC9F-B39A-44BC-9BDE-C15056D92FC7}" srcId="{AA40B5CC-5B66-4AD6-8A75-921ED6FA8DF7}" destId="{346585FC-915B-4966-B115-184771C12F6F}" srcOrd="1" destOrd="0" parTransId="{E411080C-5F29-4E81-AE2E-0FCEBB05CF3C}" sibTransId="{6D9248B9-1507-4166-B7FB-DB6A38946B41}"/>
    <dgm:cxn modelId="{28EFB834-4ECE-4F65-8F27-23AA4B20FB25}" srcId="{AA40B5CC-5B66-4AD6-8A75-921ED6FA8DF7}" destId="{F5952D38-6BB9-46EE-91DD-80C0C834E83D}" srcOrd="0" destOrd="0" parTransId="{6D2E0ED5-3C0E-4104-A97A-0B4FBAF169B6}" sibTransId="{9A856928-51EE-4429-B3F8-9D5116FE6A9B}"/>
    <dgm:cxn modelId="{5E701B58-AC79-45B8-809C-D2089EF3E318}" type="presOf" srcId="{346585FC-915B-4966-B115-184771C12F6F}" destId="{F7DFD843-5A52-40FF-8946-4AA984214925}" srcOrd="0" destOrd="0" presId="urn:microsoft.com/office/officeart/2005/8/layout/cycle4"/>
    <dgm:cxn modelId="{6F5F843E-CFCA-416D-83BB-616E9978566A}" type="presOf" srcId="{EAC6CCDD-92E8-4856-A326-773B4EBD3FE2}" destId="{6260B9FE-4965-4237-8D69-FE0F7B180DCC}" srcOrd="0" destOrd="0" presId="urn:microsoft.com/office/officeart/2005/8/layout/cycle4"/>
    <dgm:cxn modelId="{36991425-E585-47B0-BF65-6E015A84B9B8}" type="presOf" srcId="{F5952D38-6BB9-46EE-91DD-80C0C834E83D}" destId="{1B01A2D1-4D46-4FF9-B1D2-4C9DD5C73540}" srcOrd="0" destOrd="0" presId="urn:microsoft.com/office/officeart/2005/8/layout/cycle4"/>
    <dgm:cxn modelId="{427B5F37-B2C1-4E92-8602-5EE7111C981D}" type="presParOf" srcId="{A327F3AA-1E16-4EE4-8783-5D7E8232089D}" destId="{EDE88DFC-FBE3-463E-92C7-F314F5D8568E}" srcOrd="0" destOrd="0" presId="urn:microsoft.com/office/officeart/2005/8/layout/cycle4"/>
    <dgm:cxn modelId="{8FA1C3D0-E4FE-4377-9BBA-208218C1B196}" type="presParOf" srcId="{EDE88DFC-FBE3-463E-92C7-F314F5D8568E}" destId="{CC9DBFAD-C43F-48C0-A03D-F6C31D1183B4}" srcOrd="0" destOrd="0" presId="urn:microsoft.com/office/officeart/2005/8/layout/cycle4"/>
    <dgm:cxn modelId="{EEEC2B96-F2F6-4990-83C3-BD4B502BE45C}" type="presParOf" srcId="{A327F3AA-1E16-4EE4-8783-5D7E8232089D}" destId="{562A883A-2544-41A6-9A82-0F5AA01A5DE8}" srcOrd="1" destOrd="0" presId="urn:microsoft.com/office/officeart/2005/8/layout/cycle4"/>
    <dgm:cxn modelId="{FADC0795-C73E-4764-9DFF-41A0FB3C4EC0}" type="presParOf" srcId="{562A883A-2544-41A6-9A82-0F5AA01A5DE8}" destId="{1B01A2D1-4D46-4FF9-B1D2-4C9DD5C73540}" srcOrd="0" destOrd="0" presId="urn:microsoft.com/office/officeart/2005/8/layout/cycle4"/>
    <dgm:cxn modelId="{2AB48969-945F-4116-95CF-E617F3491D42}" type="presParOf" srcId="{562A883A-2544-41A6-9A82-0F5AA01A5DE8}" destId="{F7DFD843-5A52-40FF-8946-4AA984214925}" srcOrd="1" destOrd="0" presId="urn:microsoft.com/office/officeart/2005/8/layout/cycle4"/>
    <dgm:cxn modelId="{F57E5E5A-CF7B-4225-838E-8AE6CCC9E6BA}" type="presParOf" srcId="{562A883A-2544-41A6-9A82-0F5AA01A5DE8}" destId="{B5937639-2AB1-423D-88F7-1A5395DC9636}" srcOrd="2" destOrd="0" presId="urn:microsoft.com/office/officeart/2005/8/layout/cycle4"/>
    <dgm:cxn modelId="{2F01DF3B-23AA-4928-ABDC-4D176AF3CE40}" type="presParOf" srcId="{562A883A-2544-41A6-9A82-0F5AA01A5DE8}" destId="{6260B9FE-4965-4237-8D69-FE0F7B180DCC}" srcOrd="3" destOrd="0" presId="urn:microsoft.com/office/officeart/2005/8/layout/cycle4"/>
    <dgm:cxn modelId="{73AFC7D6-727D-4EA5-BB78-38DCA78BD7BC}" type="presParOf" srcId="{562A883A-2544-41A6-9A82-0F5AA01A5DE8}" destId="{07826366-E387-4B6B-8118-132AC1F3804D}" srcOrd="4" destOrd="0" presId="urn:microsoft.com/office/officeart/2005/8/layout/cycle4"/>
    <dgm:cxn modelId="{D7665637-36A7-4F50-8FCB-3718924FE13E}" type="presParOf" srcId="{A327F3AA-1E16-4EE4-8783-5D7E8232089D}" destId="{9BFA4F98-BD21-4E33-A701-34B19AAB5E7E}" srcOrd="2" destOrd="0" presId="urn:microsoft.com/office/officeart/2005/8/layout/cycle4"/>
    <dgm:cxn modelId="{3E8EB1B0-A0C6-41D0-8857-5A34B07277A4}" type="presParOf" srcId="{A327F3AA-1E16-4EE4-8783-5D7E8232089D}" destId="{6D1C564F-646B-4AC4-AF6B-54DF07F3E24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0B5CC-5B66-4AD6-8A75-921ED6FA8DF7}"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n-US"/>
        </a:p>
      </dgm:t>
    </dgm:pt>
    <dgm:pt modelId="{F5952D38-6BB9-46EE-91DD-80C0C834E83D}">
      <dgm:prSet phldrT="[Text]" custT="1"/>
      <dgm:spPr/>
      <dgm:t>
        <a:bodyPr/>
        <a:lstStyle/>
        <a:p>
          <a:r>
            <a:rPr lang="en-US" sz="2000" b="1" dirty="0" smtClean="0"/>
            <a:t>FEELINGS OF SAFETY	</a:t>
          </a:r>
          <a:endParaRPr lang="en-US" sz="2000" b="1" dirty="0"/>
        </a:p>
      </dgm:t>
    </dgm:pt>
    <dgm:pt modelId="{6D2E0ED5-3C0E-4104-A97A-0B4FBAF169B6}" type="parTrans" cxnId="{28EFB834-4ECE-4F65-8F27-23AA4B20FB25}">
      <dgm:prSet/>
      <dgm:spPr/>
      <dgm:t>
        <a:bodyPr/>
        <a:lstStyle/>
        <a:p>
          <a:endParaRPr lang="en-US"/>
        </a:p>
      </dgm:t>
    </dgm:pt>
    <dgm:pt modelId="{9A856928-51EE-4429-B3F8-9D5116FE6A9B}" type="sibTrans" cxnId="{28EFB834-4ECE-4F65-8F27-23AA4B20FB25}">
      <dgm:prSet/>
      <dgm:spPr/>
      <dgm:t>
        <a:bodyPr/>
        <a:lstStyle/>
        <a:p>
          <a:endParaRPr lang="en-US"/>
        </a:p>
      </dgm:t>
    </dgm:pt>
    <dgm:pt modelId="{346585FC-915B-4966-B115-184771C12F6F}">
      <dgm:prSet phldrT="[Text]" custT="1"/>
      <dgm:spPr/>
      <dgm:t>
        <a:bodyPr/>
        <a:lstStyle/>
        <a:p>
          <a:r>
            <a:rPr lang="en-US" sz="2000" b="1" dirty="0" smtClean="0"/>
            <a:t>RISK-TAKING BEHAVIORS</a:t>
          </a:r>
          <a:endParaRPr lang="en-US" sz="2000" b="1" dirty="0"/>
        </a:p>
      </dgm:t>
    </dgm:pt>
    <dgm:pt modelId="{E411080C-5F29-4E81-AE2E-0FCEBB05CF3C}" type="parTrans" cxnId="{0CF8DC9F-B39A-44BC-9BDE-C15056D92FC7}">
      <dgm:prSet/>
      <dgm:spPr/>
      <dgm:t>
        <a:bodyPr/>
        <a:lstStyle/>
        <a:p>
          <a:endParaRPr lang="en-US"/>
        </a:p>
      </dgm:t>
    </dgm:pt>
    <dgm:pt modelId="{6D9248B9-1507-4166-B7FB-DB6A38946B41}" type="sibTrans" cxnId="{0CF8DC9F-B39A-44BC-9BDE-C15056D92FC7}">
      <dgm:prSet/>
      <dgm:spPr/>
      <dgm:t>
        <a:bodyPr/>
        <a:lstStyle/>
        <a:p>
          <a:endParaRPr lang="en-US"/>
        </a:p>
      </dgm:t>
    </dgm:pt>
    <dgm:pt modelId="{A789D239-47A6-459B-AA68-31F6C375D678}">
      <dgm:prSet phldrT="[Text]" custT="1"/>
      <dgm:spPr>
        <a:solidFill>
          <a:srgbClr val="C00000"/>
        </a:solidFill>
      </dgm:spPr>
      <dgm:t>
        <a:bodyPr/>
        <a:lstStyle/>
        <a:p>
          <a:endParaRPr lang="en-US" sz="2000" b="1" dirty="0" smtClean="0"/>
        </a:p>
        <a:p>
          <a:r>
            <a:rPr lang="en-US" sz="2000" b="1" dirty="0" smtClean="0"/>
            <a:t>VIOLENCE ON SCHOOL PROPERTY</a:t>
          </a:r>
          <a:endParaRPr lang="en-US" sz="2000" b="1" dirty="0"/>
        </a:p>
      </dgm:t>
    </dgm:pt>
    <dgm:pt modelId="{46E96CDD-EACB-4558-9047-63FB2BD116DE}" type="parTrans" cxnId="{00AC97E1-0DAD-4439-B735-23D2597D90B0}">
      <dgm:prSet/>
      <dgm:spPr/>
      <dgm:t>
        <a:bodyPr/>
        <a:lstStyle/>
        <a:p>
          <a:endParaRPr lang="en-US"/>
        </a:p>
      </dgm:t>
    </dgm:pt>
    <dgm:pt modelId="{1F2C5114-0B52-4B5E-9061-306B98F77601}" type="sibTrans" cxnId="{00AC97E1-0DAD-4439-B735-23D2597D90B0}">
      <dgm:prSet/>
      <dgm:spPr/>
      <dgm:t>
        <a:bodyPr/>
        <a:lstStyle/>
        <a:p>
          <a:endParaRPr lang="en-US"/>
        </a:p>
      </dgm:t>
    </dgm:pt>
    <dgm:pt modelId="{EAC6CCDD-92E8-4856-A326-773B4EBD3FE2}">
      <dgm:prSet phldrT="[Text]" custT="1"/>
      <dgm:spPr/>
      <dgm:t>
        <a:bodyPr/>
        <a:lstStyle/>
        <a:p>
          <a:r>
            <a:rPr lang="en-US" sz="2000" b="1" dirty="0" smtClean="0"/>
            <a:t>DRUG/ ALCOHOL ATTITUDES</a:t>
          </a:r>
          <a:endParaRPr lang="en-US" sz="2000" b="1" dirty="0"/>
        </a:p>
      </dgm:t>
    </dgm:pt>
    <dgm:pt modelId="{172B3F6B-2617-444C-AC7E-6F704351C3EE}" type="parTrans" cxnId="{B95530F4-790D-4910-9B59-894FF6E1A693}">
      <dgm:prSet/>
      <dgm:spPr/>
      <dgm:t>
        <a:bodyPr/>
        <a:lstStyle/>
        <a:p>
          <a:endParaRPr lang="en-US"/>
        </a:p>
      </dgm:t>
    </dgm:pt>
    <dgm:pt modelId="{E206FA7D-206A-4EB4-A64A-85E37F3724E9}" type="sibTrans" cxnId="{B95530F4-790D-4910-9B59-894FF6E1A693}">
      <dgm:prSet/>
      <dgm:spPr/>
      <dgm:t>
        <a:bodyPr/>
        <a:lstStyle/>
        <a:p>
          <a:endParaRPr lang="en-US"/>
        </a:p>
      </dgm:t>
    </dgm:pt>
    <dgm:pt modelId="{A327F3AA-1E16-4EE4-8783-5D7E8232089D}" type="pres">
      <dgm:prSet presAssocID="{AA40B5CC-5B66-4AD6-8A75-921ED6FA8DF7}" presName="cycleMatrixDiagram" presStyleCnt="0">
        <dgm:presLayoutVars>
          <dgm:chMax val="1"/>
          <dgm:dir/>
          <dgm:animLvl val="lvl"/>
          <dgm:resizeHandles val="exact"/>
        </dgm:presLayoutVars>
      </dgm:prSet>
      <dgm:spPr/>
      <dgm:t>
        <a:bodyPr/>
        <a:lstStyle/>
        <a:p>
          <a:endParaRPr lang="en-US"/>
        </a:p>
      </dgm:t>
    </dgm:pt>
    <dgm:pt modelId="{EDE88DFC-FBE3-463E-92C7-F314F5D8568E}" type="pres">
      <dgm:prSet presAssocID="{AA40B5CC-5B66-4AD6-8A75-921ED6FA8DF7}" presName="children" presStyleCnt="0"/>
      <dgm:spPr/>
      <dgm:t>
        <a:bodyPr/>
        <a:lstStyle/>
        <a:p>
          <a:endParaRPr lang="en-US"/>
        </a:p>
      </dgm:t>
    </dgm:pt>
    <dgm:pt modelId="{CC9DBFAD-C43F-48C0-A03D-F6C31D1183B4}" type="pres">
      <dgm:prSet presAssocID="{AA40B5CC-5B66-4AD6-8A75-921ED6FA8DF7}" presName="childPlaceholder" presStyleCnt="0"/>
      <dgm:spPr/>
      <dgm:t>
        <a:bodyPr/>
        <a:lstStyle/>
        <a:p>
          <a:endParaRPr lang="en-US"/>
        </a:p>
      </dgm:t>
    </dgm:pt>
    <dgm:pt modelId="{562A883A-2544-41A6-9A82-0F5AA01A5DE8}" type="pres">
      <dgm:prSet presAssocID="{AA40B5CC-5B66-4AD6-8A75-921ED6FA8DF7}" presName="circle" presStyleCnt="0"/>
      <dgm:spPr/>
      <dgm:t>
        <a:bodyPr/>
        <a:lstStyle/>
        <a:p>
          <a:endParaRPr lang="en-US"/>
        </a:p>
      </dgm:t>
    </dgm:pt>
    <dgm:pt modelId="{1B01A2D1-4D46-4FF9-B1D2-4C9DD5C73540}" type="pres">
      <dgm:prSet presAssocID="{AA40B5CC-5B66-4AD6-8A75-921ED6FA8DF7}" presName="quadrant1" presStyleLbl="node1" presStyleIdx="0" presStyleCnt="4">
        <dgm:presLayoutVars>
          <dgm:chMax val="1"/>
          <dgm:bulletEnabled val="1"/>
        </dgm:presLayoutVars>
      </dgm:prSet>
      <dgm:spPr/>
      <dgm:t>
        <a:bodyPr/>
        <a:lstStyle/>
        <a:p>
          <a:endParaRPr lang="en-US"/>
        </a:p>
      </dgm:t>
    </dgm:pt>
    <dgm:pt modelId="{F7DFD843-5A52-40FF-8946-4AA984214925}" type="pres">
      <dgm:prSet presAssocID="{AA40B5CC-5B66-4AD6-8A75-921ED6FA8DF7}" presName="quadrant2" presStyleLbl="node1" presStyleIdx="1" presStyleCnt="4">
        <dgm:presLayoutVars>
          <dgm:chMax val="1"/>
          <dgm:bulletEnabled val="1"/>
        </dgm:presLayoutVars>
      </dgm:prSet>
      <dgm:spPr/>
      <dgm:t>
        <a:bodyPr/>
        <a:lstStyle/>
        <a:p>
          <a:endParaRPr lang="en-US"/>
        </a:p>
      </dgm:t>
    </dgm:pt>
    <dgm:pt modelId="{B5937639-2AB1-423D-88F7-1A5395DC9636}" type="pres">
      <dgm:prSet presAssocID="{AA40B5CC-5B66-4AD6-8A75-921ED6FA8DF7}" presName="quadrant3" presStyleLbl="node1" presStyleIdx="2" presStyleCnt="4">
        <dgm:presLayoutVars>
          <dgm:chMax val="1"/>
          <dgm:bulletEnabled val="1"/>
        </dgm:presLayoutVars>
      </dgm:prSet>
      <dgm:spPr/>
      <dgm:t>
        <a:bodyPr/>
        <a:lstStyle/>
        <a:p>
          <a:endParaRPr lang="en-US"/>
        </a:p>
      </dgm:t>
    </dgm:pt>
    <dgm:pt modelId="{6260B9FE-4965-4237-8D69-FE0F7B180DCC}" type="pres">
      <dgm:prSet presAssocID="{AA40B5CC-5B66-4AD6-8A75-921ED6FA8DF7}" presName="quadrant4" presStyleLbl="node1" presStyleIdx="3" presStyleCnt="4">
        <dgm:presLayoutVars>
          <dgm:chMax val="1"/>
          <dgm:bulletEnabled val="1"/>
        </dgm:presLayoutVars>
      </dgm:prSet>
      <dgm:spPr/>
      <dgm:t>
        <a:bodyPr/>
        <a:lstStyle/>
        <a:p>
          <a:endParaRPr lang="en-US"/>
        </a:p>
      </dgm:t>
    </dgm:pt>
    <dgm:pt modelId="{07826366-E387-4B6B-8118-132AC1F3804D}" type="pres">
      <dgm:prSet presAssocID="{AA40B5CC-5B66-4AD6-8A75-921ED6FA8DF7}" presName="quadrantPlaceholder" presStyleCnt="0"/>
      <dgm:spPr/>
      <dgm:t>
        <a:bodyPr/>
        <a:lstStyle/>
        <a:p>
          <a:endParaRPr lang="en-US"/>
        </a:p>
      </dgm:t>
    </dgm:pt>
    <dgm:pt modelId="{9BFA4F98-BD21-4E33-A701-34B19AAB5E7E}" type="pres">
      <dgm:prSet presAssocID="{AA40B5CC-5B66-4AD6-8A75-921ED6FA8DF7}" presName="center1" presStyleLbl="fgShp" presStyleIdx="0" presStyleCnt="2"/>
      <dgm:spPr/>
      <dgm:t>
        <a:bodyPr/>
        <a:lstStyle/>
        <a:p>
          <a:endParaRPr lang="en-US"/>
        </a:p>
      </dgm:t>
    </dgm:pt>
    <dgm:pt modelId="{6D1C564F-646B-4AC4-AF6B-54DF07F3E245}" type="pres">
      <dgm:prSet presAssocID="{AA40B5CC-5B66-4AD6-8A75-921ED6FA8DF7}" presName="center2" presStyleLbl="fgShp" presStyleIdx="1" presStyleCnt="2"/>
      <dgm:spPr/>
      <dgm:t>
        <a:bodyPr/>
        <a:lstStyle/>
        <a:p>
          <a:endParaRPr lang="en-US"/>
        </a:p>
      </dgm:t>
    </dgm:pt>
  </dgm:ptLst>
  <dgm:cxnLst>
    <dgm:cxn modelId="{00AC97E1-0DAD-4439-B735-23D2597D90B0}" srcId="{AA40B5CC-5B66-4AD6-8A75-921ED6FA8DF7}" destId="{A789D239-47A6-459B-AA68-31F6C375D678}" srcOrd="2" destOrd="0" parTransId="{46E96CDD-EACB-4558-9047-63FB2BD116DE}" sibTransId="{1F2C5114-0B52-4B5E-9061-306B98F77601}"/>
    <dgm:cxn modelId="{85CB4186-7F9B-4070-9521-7483945867BD}" type="presOf" srcId="{346585FC-915B-4966-B115-184771C12F6F}" destId="{F7DFD843-5A52-40FF-8946-4AA984214925}" srcOrd="0" destOrd="0" presId="urn:microsoft.com/office/officeart/2005/8/layout/cycle4"/>
    <dgm:cxn modelId="{0CF8DC9F-B39A-44BC-9BDE-C15056D92FC7}" srcId="{AA40B5CC-5B66-4AD6-8A75-921ED6FA8DF7}" destId="{346585FC-915B-4966-B115-184771C12F6F}" srcOrd="1" destOrd="0" parTransId="{E411080C-5F29-4E81-AE2E-0FCEBB05CF3C}" sibTransId="{6D9248B9-1507-4166-B7FB-DB6A38946B41}"/>
    <dgm:cxn modelId="{28EFB834-4ECE-4F65-8F27-23AA4B20FB25}" srcId="{AA40B5CC-5B66-4AD6-8A75-921ED6FA8DF7}" destId="{F5952D38-6BB9-46EE-91DD-80C0C834E83D}" srcOrd="0" destOrd="0" parTransId="{6D2E0ED5-3C0E-4104-A97A-0B4FBAF169B6}" sibTransId="{9A856928-51EE-4429-B3F8-9D5116FE6A9B}"/>
    <dgm:cxn modelId="{EDD2B191-9AFA-49D8-A53E-ED6E6AA892BA}" type="presOf" srcId="{F5952D38-6BB9-46EE-91DD-80C0C834E83D}" destId="{1B01A2D1-4D46-4FF9-B1D2-4C9DD5C73540}" srcOrd="0" destOrd="0" presId="urn:microsoft.com/office/officeart/2005/8/layout/cycle4"/>
    <dgm:cxn modelId="{FF9F8BA4-E58F-40E8-B471-EE6F0EEFB674}" type="presOf" srcId="{A789D239-47A6-459B-AA68-31F6C375D678}" destId="{B5937639-2AB1-423D-88F7-1A5395DC9636}" srcOrd="0" destOrd="0" presId="urn:microsoft.com/office/officeart/2005/8/layout/cycle4"/>
    <dgm:cxn modelId="{4C6C88DC-C6CF-4C8C-8C49-D80EE3E6A0AB}" type="presOf" srcId="{EAC6CCDD-92E8-4856-A326-773B4EBD3FE2}" destId="{6260B9FE-4965-4237-8D69-FE0F7B180DCC}" srcOrd="0" destOrd="0" presId="urn:microsoft.com/office/officeart/2005/8/layout/cycle4"/>
    <dgm:cxn modelId="{B95530F4-790D-4910-9B59-894FF6E1A693}" srcId="{AA40B5CC-5B66-4AD6-8A75-921ED6FA8DF7}" destId="{EAC6CCDD-92E8-4856-A326-773B4EBD3FE2}" srcOrd="3" destOrd="0" parTransId="{172B3F6B-2617-444C-AC7E-6F704351C3EE}" sibTransId="{E206FA7D-206A-4EB4-A64A-85E37F3724E9}"/>
    <dgm:cxn modelId="{AD3704DF-DCA1-49FE-8C27-C75E4565439B}" type="presOf" srcId="{AA40B5CC-5B66-4AD6-8A75-921ED6FA8DF7}" destId="{A327F3AA-1E16-4EE4-8783-5D7E8232089D}" srcOrd="0" destOrd="0" presId="urn:microsoft.com/office/officeart/2005/8/layout/cycle4"/>
    <dgm:cxn modelId="{56098133-C654-48B7-9262-5DC63EA9BBF7}" type="presParOf" srcId="{A327F3AA-1E16-4EE4-8783-5D7E8232089D}" destId="{EDE88DFC-FBE3-463E-92C7-F314F5D8568E}" srcOrd="0" destOrd="0" presId="urn:microsoft.com/office/officeart/2005/8/layout/cycle4"/>
    <dgm:cxn modelId="{12A3A1A2-1D64-42E0-AA35-0361B36FA47C}" type="presParOf" srcId="{EDE88DFC-FBE3-463E-92C7-F314F5D8568E}" destId="{CC9DBFAD-C43F-48C0-A03D-F6C31D1183B4}" srcOrd="0" destOrd="0" presId="urn:microsoft.com/office/officeart/2005/8/layout/cycle4"/>
    <dgm:cxn modelId="{A369F27D-12F9-4CD1-932B-2253F9DB33E1}" type="presParOf" srcId="{A327F3AA-1E16-4EE4-8783-5D7E8232089D}" destId="{562A883A-2544-41A6-9A82-0F5AA01A5DE8}" srcOrd="1" destOrd="0" presId="urn:microsoft.com/office/officeart/2005/8/layout/cycle4"/>
    <dgm:cxn modelId="{837B64CD-3AC9-4AB0-A29A-B0E93F30C9F7}" type="presParOf" srcId="{562A883A-2544-41A6-9A82-0F5AA01A5DE8}" destId="{1B01A2D1-4D46-4FF9-B1D2-4C9DD5C73540}" srcOrd="0" destOrd="0" presId="urn:microsoft.com/office/officeart/2005/8/layout/cycle4"/>
    <dgm:cxn modelId="{E6BF23BF-ACA6-4337-9B8B-FEE178482AB1}" type="presParOf" srcId="{562A883A-2544-41A6-9A82-0F5AA01A5DE8}" destId="{F7DFD843-5A52-40FF-8946-4AA984214925}" srcOrd="1" destOrd="0" presId="urn:microsoft.com/office/officeart/2005/8/layout/cycle4"/>
    <dgm:cxn modelId="{1E99E466-D294-42A3-B84E-A1BE926526F9}" type="presParOf" srcId="{562A883A-2544-41A6-9A82-0F5AA01A5DE8}" destId="{B5937639-2AB1-423D-88F7-1A5395DC9636}" srcOrd="2" destOrd="0" presId="urn:microsoft.com/office/officeart/2005/8/layout/cycle4"/>
    <dgm:cxn modelId="{7512D75C-A351-4D0E-A7CA-1210DC4E55DB}" type="presParOf" srcId="{562A883A-2544-41A6-9A82-0F5AA01A5DE8}" destId="{6260B9FE-4965-4237-8D69-FE0F7B180DCC}" srcOrd="3" destOrd="0" presId="urn:microsoft.com/office/officeart/2005/8/layout/cycle4"/>
    <dgm:cxn modelId="{20D0A7AA-16C8-4775-AE24-A5C25D2299AE}" type="presParOf" srcId="{562A883A-2544-41A6-9A82-0F5AA01A5DE8}" destId="{07826366-E387-4B6B-8118-132AC1F3804D}" srcOrd="4" destOrd="0" presId="urn:microsoft.com/office/officeart/2005/8/layout/cycle4"/>
    <dgm:cxn modelId="{ED3B1450-A190-4EFA-AAB1-E3DC06F61E92}" type="presParOf" srcId="{A327F3AA-1E16-4EE4-8783-5D7E8232089D}" destId="{9BFA4F98-BD21-4E33-A701-34B19AAB5E7E}" srcOrd="2" destOrd="0" presId="urn:microsoft.com/office/officeart/2005/8/layout/cycle4"/>
    <dgm:cxn modelId="{0778110E-8A58-4DD7-9B94-D53F3E9E6059}" type="presParOf" srcId="{A327F3AA-1E16-4EE4-8783-5D7E8232089D}" destId="{6D1C564F-646B-4AC4-AF6B-54DF07F3E24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198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601980"/>
          </a:xfrm>
          <a:prstGeom prst="rect">
            <a:avLst/>
          </a:prstGeom>
        </p:spPr>
        <p:txBody>
          <a:bodyPr vert="horz" lIns="108850" tIns="54425" rIns="108850" bIns="54425" rtlCol="0"/>
          <a:lstStyle>
            <a:lvl1pPr algn="r">
              <a:defRPr sz="1400"/>
            </a:lvl1pPr>
          </a:lstStyle>
          <a:p>
            <a:fld id="{147C4BC7-2E98-4021-B410-5460509749FC}" type="datetimeFigureOut">
              <a:rPr lang="en-US" smtClean="0"/>
              <a:t>11/25/2015</a:t>
            </a:fld>
            <a:endParaRPr lang="en-US"/>
          </a:p>
        </p:txBody>
      </p:sp>
      <p:sp>
        <p:nvSpPr>
          <p:cNvPr id="4" name="Slide Image Placeholder 3"/>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5718810"/>
            <a:ext cx="5608320" cy="5417820"/>
          </a:xfrm>
          <a:prstGeom prst="rect">
            <a:avLst/>
          </a:prstGeom>
        </p:spPr>
        <p:txBody>
          <a:bodyPr vert="horz" lIns="108850" tIns="54425" rIns="108850" bIns="54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530"/>
            <a:ext cx="3037840" cy="60198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0"/>
            <a:ext cx="3037840" cy="601980"/>
          </a:xfrm>
          <a:prstGeom prst="rect">
            <a:avLst/>
          </a:prstGeom>
        </p:spPr>
        <p:txBody>
          <a:bodyPr vert="horz" lIns="108850" tIns="54425" rIns="108850" bIns="54425" rtlCol="0" anchor="b"/>
          <a:lstStyle>
            <a:lvl1pPr algn="r">
              <a:defRPr sz="1400"/>
            </a:lvl1pPr>
          </a:lstStyle>
          <a:p>
            <a:fld id="{122434C7-5BD9-4804-A42B-5B0CE315960F}" type="slidenum">
              <a:rPr lang="en-US" smtClean="0"/>
              <a:t>‹#›</a:t>
            </a:fld>
            <a:endParaRPr lang="en-US"/>
          </a:p>
        </p:txBody>
      </p:sp>
    </p:spTree>
    <p:extLst>
      <p:ext uri="{BB962C8B-B14F-4D97-AF65-F5344CB8AC3E}">
        <p14:creationId xmlns:p14="http://schemas.microsoft.com/office/powerpoint/2010/main" val="270268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ea typeface="MS PGothic" panose="020B0600070205080204" pitchFamily="34" charset="-128"/>
              </a:defRPr>
            </a:lvl1pPr>
            <a:lvl2pPr marL="884408" indent="-340157">
              <a:defRPr sz="2900">
                <a:solidFill>
                  <a:schemeClr val="tx1"/>
                </a:solidFill>
                <a:latin typeface="Calibri" panose="020F0502020204030204" pitchFamily="34" charset="0"/>
                <a:ea typeface="MS PGothic" panose="020B0600070205080204" pitchFamily="34" charset="-128"/>
              </a:defRPr>
            </a:lvl2pPr>
            <a:lvl3pPr marL="1360627" indent="-272125">
              <a:defRPr sz="2900">
                <a:solidFill>
                  <a:schemeClr val="tx1"/>
                </a:solidFill>
                <a:latin typeface="Calibri" panose="020F0502020204030204" pitchFamily="34" charset="0"/>
                <a:ea typeface="MS PGothic" panose="020B0600070205080204" pitchFamily="34" charset="-128"/>
              </a:defRPr>
            </a:lvl3pPr>
            <a:lvl4pPr marL="1904878" indent="-272125">
              <a:defRPr sz="2900">
                <a:solidFill>
                  <a:schemeClr val="tx1"/>
                </a:solidFill>
                <a:latin typeface="Calibri" panose="020F0502020204030204" pitchFamily="34" charset="0"/>
                <a:ea typeface="MS PGothic" panose="020B0600070205080204" pitchFamily="34" charset="-128"/>
              </a:defRPr>
            </a:lvl4pPr>
            <a:lvl5pPr marL="2449129" indent="-272125">
              <a:defRPr sz="2900">
                <a:solidFill>
                  <a:schemeClr val="tx1"/>
                </a:solidFill>
                <a:latin typeface="Calibri" panose="020F0502020204030204" pitchFamily="34" charset="0"/>
                <a:ea typeface="MS PGothic" panose="020B0600070205080204" pitchFamily="34" charset="-128"/>
              </a:defRPr>
            </a:lvl5pPr>
            <a:lvl6pPr marL="2993380"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6pPr>
            <a:lvl7pPr marL="3537631"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7pPr>
            <a:lvl8pPr marL="408188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8pPr>
            <a:lvl9pPr marL="462613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9pPr>
          </a:lstStyle>
          <a:p>
            <a:fld id="{64A63873-E219-4DD6-BDD5-002DB7BD7470}" type="slidenum">
              <a:rPr lang="en-US" altLang="en-US" sz="1400">
                <a:solidFill>
                  <a:prstClr val="black"/>
                </a:solidFill>
              </a:rPr>
              <a:pPr/>
              <a:t>1</a:t>
            </a:fld>
            <a:endParaRPr lang="en-US" altLang="en-US" sz="1400">
              <a:solidFill>
                <a:prstClr val="black"/>
              </a:solidFill>
            </a:endParaRPr>
          </a:p>
        </p:txBody>
      </p:sp>
    </p:spTree>
    <p:extLst>
      <p:ext uri="{BB962C8B-B14F-4D97-AF65-F5344CB8AC3E}">
        <p14:creationId xmlns:p14="http://schemas.microsoft.com/office/powerpoint/2010/main" val="45872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section will teach you about a great way to debrief data with students in a way that will lead to data-based</a:t>
            </a:r>
            <a:r>
              <a:rPr lang="en-US" altLang="en-US" baseline="0" dirty="0" smtClean="0"/>
              <a:t> action-planning with your students.</a:t>
            </a:r>
            <a:endParaRPr lang="en-US" altLang="en-US" dirty="0"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ea typeface="MS PGothic" panose="020B0600070205080204" pitchFamily="34" charset="-128"/>
              </a:defRPr>
            </a:lvl1pPr>
            <a:lvl2pPr marL="884408" indent="-340157">
              <a:defRPr sz="2900">
                <a:solidFill>
                  <a:schemeClr val="tx1"/>
                </a:solidFill>
                <a:latin typeface="Calibri" panose="020F0502020204030204" pitchFamily="34" charset="0"/>
                <a:ea typeface="MS PGothic" panose="020B0600070205080204" pitchFamily="34" charset="-128"/>
              </a:defRPr>
            </a:lvl2pPr>
            <a:lvl3pPr marL="1360627" indent="-272125">
              <a:defRPr sz="2900">
                <a:solidFill>
                  <a:schemeClr val="tx1"/>
                </a:solidFill>
                <a:latin typeface="Calibri" panose="020F0502020204030204" pitchFamily="34" charset="0"/>
                <a:ea typeface="MS PGothic" panose="020B0600070205080204" pitchFamily="34" charset="-128"/>
              </a:defRPr>
            </a:lvl3pPr>
            <a:lvl4pPr marL="1904878" indent="-272125">
              <a:defRPr sz="2900">
                <a:solidFill>
                  <a:schemeClr val="tx1"/>
                </a:solidFill>
                <a:latin typeface="Calibri" panose="020F0502020204030204" pitchFamily="34" charset="0"/>
                <a:ea typeface="MS PGothic" panose="020B0600070205080204" pitchFamily="34" charset="-128"/>
              </a:defRPr>
            </a:lvl4pPr>
            <a:lvl5pPr marL="2449129" indent="-272125">
              <a:defRPr sz="2900">
                <a:solidFill>
                  <a:schemeClr val="tx1"/>
                </a:solidFill>
                <a:latin typeface="Calibri" panose="020F0502020204030204" pitchFamily="34" charset="0"/>
                <a:ea typeface="MS PGothic" panose="020B0600070205080204" pitchFamily="34" charset="-128"/>
              </a:defRPr>
            </a:lvl5pPr>
            <a:lvl6pPr marL="2993380"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6pPr>
            <a:lvl7pPr marL="3537631"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7pPr>
            <a:lvl8pPr marL="408188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8pPr>
            <a:lvl9pPr marL="462613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9pPr>
          </a:lstStyle>
          <a:p>
            <a:fld id="{64A63873-E219-4DD6-BDD5-002DB7BD7470}" type="slidenum">
              <a:rPr lang="en-US" altLang="en-US" sz="1400">
                <a:solidFill>
                  <a:prstClr val="black"/>
                </a:solidFill>
              </a:rPr>
              <a:pPr/>
              <a:t>10</a:t>
            </a:fld>
            <a:endParaRPr lang="en-US" altLang="en-US" sz="1400">
              <a:solidFill>
                <a:prstClr val="black"/>
              </a:solidFill>
            </a:endParaRPr>
          </a:p>
        </p:txBody>
      </p:sp>
    </p:spTree>
    <p:extLst>
      <p:ext uri="{BB962C8B-B14F-4D97-AF65-F5344CB8AC3E}">
        <p14:creationId xmlns:p14="http://schemas.microsoft.com/office/powerpoint/2010/main" val="250739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replace</a:t>
            </a:r>
            <a:r>
              <a:rPr lang="en-US" baseline="0" dirty="0" smtClean="0"/>
              <a:t> these with your own school’s data. But, it’s nice to show snapshots from your data or print out the reports so everyone can see the same data. Ideally, you want to look at the graphs on the front page of the report, and then dig into the scale more deeply by looking at the corresponding table. The scale is more reliable because the number is based on all the questions, but it’s also nice to look at the actual questions in the scale and what is high or low. Using the snapshot tool in Adobe Acrobat, you can take pictures just like this from the reports that you can then copy and paste into this sample </a:t>
            </a:r>
            <a:r>
              <a:rPr lang="en-US" baseline="0" dirty="0" err="1" smtClean="0"/>
              <a:t>powerpoint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11</a:t>
            </a:fld>
            <a:endParaRPr lang="en-US"/>
          </a:p>
        </p:txBody>
      </p:sp>
    </p:spTree>
    <p:extLst>
      <p:ext uri="{BB962C8B-B14F-4D97-AF65-F5344CB8AC3E}">
        <p14:creationId xmlns:p14="http://schemas.microsoft.com/office/powerpoint/2010/main" val="229706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start action-planning, it’s important</a:t>
            </a:r>
            <a:r>
              <a:rPr lang="en-US" baseline="0" dirty="0" smtClean="0"/>
              <a:t> to make sure all students understand what the data is saying. One way to do this is to have students fill out narrative statements in groups or as a team. For younger students, you might want to give students the sentence roots above and have them fill them in with numbers from the report. For older students, they can write their own narrative statements to summarize the data. You can either pick one or two scales from the report, or give students the whole report to look through. Whatever you have time for.]</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12</a:t>
            </a:fld>
            <a:endParaRPr lang="en-US"/>
          </a:p>
        </p:txBody>
      </p:sp>
    </p:spTree>
    <p:extLst>
      <p:ext uri="{BB962C8B-B14F-4D97-AF65-F5344CB8AC3E}">
        <p14:creationId xmlns:p14="http://schemas.microsoft.com/office/powerpoint/2010/main" val="258353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students</a:t>
            </a:r>
            <a:r>
              <a:rPr lang="en-US" baseline="0" dirty="0" smtClean="0"/>
              <a:t> will pick one statement that they came up with that they want to address. For Adult Caring, you might want students to think of reasons why 20% of students do not believe that adults care about them. Why might students feel uncared for? ]</a:t>
            </a:r>
          </a:p>
          <a:p>
            <a:endParaRPr lang="en-US" baseline="0" dirty="0" smtClean="0"/>
          </a:p>
          <a:p>
            <a:r>
              <a:rPr lang="en-US" baseline="0" dirty="0" smtClean="0"/>
              <a:t>[You want students to spend time thinking about reasons from multiple perspectives, including how students might contribute to this issue, how staff might contribute to this issue, and how schools might contribute to this issue. Some examples that students might come up with could be:</a:t>
            </a:r>
          </a:p>
          <a:p>
            <a:r>
              <a:rPr lang="en-US" baseline="0" dirty="0" smtClean="0"/>
              <a:t>1. Staff: Because in middle school, staff only have students for one hour a day. They have 150 students and it’s hard to get to know everybody.</a:t>
            </a:r>
          </a:p>
          <a:p>
            <a:r>
              <a:rPr lang="en-US" baseline="0" dirty="0" smtClean="0"/>
              <a:t>2. Students: Because students might not feel cared for because they get in trouble in class all the time, so they think teachers don’t like them.</a:t>
            </a:r>
          </a:p>
          <a:p>
            <a:r>
              <a:rPr lang="en-US" baseline="0" dirty="0" smtClean="0"/>
              <a:t>3. Schools: Because middle schools are so much bigger than elementary schools, it’s easy for students to fall through the cracks. Some students’ friends might go to different middle schools than they do after 6</a:t>
            </a:r>
            <a:r>
              <a:rPr lang="en-US" baseline="30000" dirty="0" smtClean="0"/>
              <a:t>th</a:t>
            </a:r>
            <a:r>
              <a:rPr lang="en-US" baseline="0" dirty="0" smtClean="0"/>
              <a:t> grade.</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13</a:t>
            </a:fld>
            <a:endParaRPr lang="en-US"/>
          </a:p>
        </p:txBody>
      </p:sp>
    </p:spTree>
    <p:extLst>
      <p:ext uri="{BB962C8B-B14F-4D97-AF65-F5344CB8AC3E}">
        <p14:creationId xmlns:p14="http://schemas.microsoft.com/office/powerpoint/2010/main" val="16426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ea typeface="MS PGothic" panose="020B0600070205080204" pitchFamily="34" charset="-128"/>
              </a:defRPr>
            </a:lvl1pPr>
            <a:lvl2pPr marL="884408" indent="-340157">
              <a:defRPr sz="2900">
                <a:solidFill>
                  <a:schemeClr val="tx1"/>
                </a:solidFill>
                <a:latin typeface="Calibri" panose="020F0502020204030204" pitchFamily="34" charset="0"/>
                <a:ea typeface="MS PGothic" panose="020B0600070205080204" pitchFamily="34" charset="-128"/>
              </a:defRPr>
            </a:lvl2pPr>
            <a:lvl3pPr marL="1360627" indent="-272125">
              <a:defRPr sz="2900">
                <a:solidFill>
                  <a:schemeClr val="tx1"/>
                </a:solidFill>
                <a:latin typeface="Calibri" panose="020F0502020204030204" pitchFamily="34" charset="0"/>
                <a:ea typeface="MS PGothic" panose="020B0600070205080204" pitchFamily="34" charset="-128"/>
              </a:defRPr>
            </a:lvl3pPr>
            <a:lvl4pPr marL="1904878" indent="-272125">
              <a:defRPr sz="2900">
                <a:solidFill>
                  <a:schemeClr val="tx1"/>
                </a:solidFill>
                <a:latin typeface="Calibri" panose="020F0502020204030204" pitchFamily="34" charset="0"/>
                <a:ea typeface="MS PGothic" panose="020B0600070205080204" pitchFamily="34" charset="-128"/>
              </a:defRPr>
            </a:lvl4pPr>
            <a:lvl5pPr marL="2449129" indent="-272125">
              <a:defRPr sz="2900">
                <a:solidFill>
                  <a:schemeClr val="tx1"/>
                </a:solidFill>
                <a:latin typeface="Calibri" panose="020F0502020204030204" pitchFamily="34" charset="0"/>
                <a:ea typeface="MS PGothic" panose="020B0600070205080204" pitchFamily="34" charset="-128"/>
              </a:defRPr>
            </a:lvl5pPr>
            <a:lvl6pPr marL="2993380"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6pPr>
            <a:lvl7pPr marL="3537631"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7pPr>
            <a:lvl8pPr marL="408188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8pPr>
            <a:lvl9pPr marL="462613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9pPr>
          </a:lstStyle>
          <a:p>
            <a:fld id="{64A63873-E219-4DD6-BDD5-002DB7BD7470}" type="slidenum">
              <a:rPr lang="en-US" altLang="en-US" sz="1400">
                <a:solidFill>
                  <a:prstClr val="black"/>
                </a:solidFill>
              </a:rPr>
              <a:pPr/>
              <a:t>14</a:t>
            </a:fld>
            <a:endParaRPr lang="en-US" altLang="en-US" sz="1400">
              <a:solidFill>
                <a:prstClr val="black"/>
              </a:solidFill>
            </a:endParaRPr>
          </a:p>
        </p:txBody>
      </p:sp>
    </p:spTree>
    <p:extLst>
      <p:ext uri="{BB962C8B-B14F-4D97-AF65-F5344CB8AC3E}">
        <p14:creationId xmlns:p14="http://schemas.microsoft.com/office/powerpoint/2010/main" val="127310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Y activity, have students</a:t>
            </a:r>
            <a:r>
              <a:rPr lang="en-US" baseline="0" dirty="0" smtClean="0"/>
              <a:t> pick one thing that they think they can address at their school. This will be the basis for their action planning]</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15</a:t>
            </a:fld>
            <a:endParaRPr lang="en-US"/>
          </a:p>
        </p:txBody>
      </p:sp>
    </p:spTree>
    <p:extLst>
      <p:ext uri="{BB962C8B-B14F-4D97-AF65-F5344CB8AC3E}">
        <p14:creationId xmlns:p14="http://schemas.microsoft.com/office/powerpoint/2010/main" val="60835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16</a:t>
            </a:fld>
            <a:endParaRPr lang="en-US"/>
          </a:p>
        </p:txBody>
      </p:sp>
    </p:spTree>
    <p:extLst>
      <p:ext uri="{BB962C8B-B14F-4D97-AF65-F5344CB8AC3E}">
        <p14:creationId xmlns:p14="http://schemas.microsoft.com/office/powerpoint/2010/main" val="316422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can either be used as a closing activity discussed verbally with a partner or as a reflection sheet to be turned in to the Climate survey team and site administrator. It is incredibly important that you follow up with your students about their action plan. Student voice only works if students’ feel like their ideas are valued and will lead to change! Make a commitment with your students that you will follow up  on their ideas and give a specific timeline.</a:t>
            </a:r>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17</a:t>
            </a:fld>
            <a:endParaRPr lang="en-US" dirty="0"/>
          </a:p>
        </p:txBody>
      </p:sp>
    </p:spTree>
    <p:extLst>
      <p:ext uri="{BB962C8B-B14F-4D97-AF65-F5344CB8AC3E}">
        <p14:creationId xmlns:p14="http://schemas.microsoft.com/office/powerpoint/2010/main" val="165034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latin typeface="Calibri" charset="0"/>
              </a:rPr>
              <a:t>Opening SEL activity:</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“To begin, we’ll take a look at how a </a:t>
            </a:r>
            <a:r>
              <a:rPr lang="en-US" sz="1200" b="1" dirty="0" smtClean="0">
                <a:latin typeface="Calibri" charset="0"/>
              </a:rPr>
              <a:t>positive climate </a:t>
            </a:r>
            <a:r>
              <a:rPr lang="en-US" sz="1200" dirty="0" smtClean="0">
                <a:latin typeface="Calibri" charset="0"/>
              </a:rPr>
              <a:t>that is safe, respectful, participatory, engaging, and well–managed is established and what its impact is on students’ social and emotional development.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To create a here-and-now feeling of climate, think of a store you really don’t like to shop in. Describe it. How is the lighting, display, directions for finding merchandise, assistance, noise, smell? [Gather several responses.]</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Now think of a store you love to shop in.  What are its characteristics?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Talking points:</a:t>
            </a:r>
          </a:p>
          <a:p>
            <a:pPr eaLnBrk="1" hangingPunct="1">
              <a:spcBef>
                <a:spcPct val="0"/>
              </a:spcBef>
            </a:pPr>
            <a:r>
              <a:rPr lang="en-US" sz="1200" dirty="0" smtClean="0">
                <a:latin typeface="Calibri" charset="0"/>
              </a:rPr>
              <a:t>Schools should have that same feel – orderly, safe, predictable, friendly, full of new things, great treatment by the staff, etc.</a:t>
            </a:r>
          </a:p>
          <a:p>
            <a:pPr eaLnBrk="1" hangingPunct="1">
              <a:spcBef>
                <a:spcPct val="0"/>
              </a:spcBef>
            </a:pPr>
            <a:r>
              <a:rPr lang="en-US" sz="1200" dirty="0" smtClean="0">
                <a:latin typeface="Calibri" charset="0"/>
              </a:rPr>
              <a:t>We as adults get to choose those environments to go to.  Kids don’t have options, they are required to go to school.  We should work to make that school as safe and positive a school environment as possible.  No one wants to go to that uncomfortable store over and over – we wouldn’t engage, we’d shop quickly and get out of there, etc.  The same thing happens to kids in a school – they don’t engage, they want out of there, etc.  There are resources to help with building these school environments, but it starts with the staff at the school all treating each other and the students respectfully.  For example, you can’t yell at a student to stop yelling.  </a:t>
            </a:r>
          </a:p>
          <a:p>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2</a:t>
            </a:fld>
            <a:endParaRPr lang="en-US"/>
          </a:p>
        </p:txBody>
      </p:sp>
    </p:spTree>
    <p:extLst>
      <p:ext uri="{BB962C8B-B14F-4D97-AF65-F5344CB8AC3E}">
        <p14:creationId xmlns:p14="http://schemas.microsoft.com/office/powerpoint/2010/main" val="345347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927E0-F97C-A74E-91C2-817BA7C1FDB7}" type="slidenum">
              <a:rPr lang="en-US" smtClean="0"/>
              <a:t>3</a:t>
            </a:fld>
            <a:endParaRPr lang="en-US" dirty="0"/>
          </a:p>
        </p:txBody>
      </p:sp>
    </p:spTree>
    <p:extLst>
      <p:ext uri="{BB962C8B-B14F-4D97-AF65-F5344CB8AC3E}">
        <p14:creationId xmlns:p14="http://schemas.microsoft.com/office/powerpoint/2010/main" val="24910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ea typeface="MS PGothic" panose="020B0600070205080204" pitchFamily="34" charset="-128"/>
              </a:defRPr>
            </a:lvl1pPr>
            <a:lvl2pPr marL="884408" indent="-340157">
              <a:defRPr sz="2900">
                <a:solidFill>
                  <a:schemeClr val="tx1"/>
                </a:solidFill>
                <a:latin typeface="Calibri" panose="020F0502020204030204" pitchFamily="34" charset="0"/>
                <a:ea typeface="MS PGothic" panose="020B0600070205080204" pitchFamily="34" charset="-128"/>
              </a:defRPr>
            </a:lvl2pPr>
            <a:lvl3pPr marL="1360627" indent="-272125">
              <a:defRPr sz="2900">
                <a:solidFill>
                  <a:schemeClr val="tx1"/>
                </a:solidFill>
                <a:latin typeface="Calibri" panose="020F0502020204030204" pitchFamily="34" charset="0"/>
                <a:ea typeface="MS PGothic" panose="020B0600070205080204" pitchFamily="34" charset="-128"/>
              </a:defRPr>
            </a:lvl3pPr>
            <a:lvl4pPr marL="1904878" indent="-272125">
              <a:defRPr sz="2900">
                <a:solidFill>
                  <a:schemeClr val="tx1"/>
                </a:solidFill>
                <a:latin typeface="Calibri" panose="020F0502020204030204" pitchFamily="34" charset="0"/>
                <a:ea typeface="MS PGothic" panose="020B0600070205080204" pitchFamily="34" charset="-128"/>
              </a:defRPr>
            </a:lvl4pPr>
            <a:lvl5pPr marL="2449129" indent="-272125">
              <a:defRPr sz="2900">
                <a:solidFill>
                  <a:schemeClr val="tx1"/>
                </a:solidFill>
                <a:latin typeface="Calibri" panose="020F0502020204030204" pitchFamily="34" charset="0"/>
                <a:ea typeface="MS PGothic" panose="020B0600070205080204" pitchFamily="34" charset="-128"/>
              </a:defRPr>
            </a:lvl5pPr>
            <a:lvl6pPr marL="2993380"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6pPr>
            <a:lvl7pPr marL="3537631"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7pPr>
            <a:lvl8pPr marL="408188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8pPr>
            <a:lvl9pPr marL="4626132" indent="-272125" defTabSz="544251" eaLnBrk="0" fontAlgn="base" hangingPunct="0">
              <a:spcBef>
                <a:spcPct val="0"/>
              </a:spcBef>
              <a:spcAft>
                <a:spcPct val="0"/>
              </a:spcAft>
              <a:defRPr sz="2900">
                <a:solidFill>
                  <a:schemeClr val="tx1"/>
                </a:solidFill>
                <a:latin typeface="Calibri" panose="020F0502020204030204" pitchFamily="34" charset="0"/>
                <a:ea typeface="MS PGothic" panose="020B0600070205080204" pitchFamily="34" charset="-128"/>
              </a:defRPr>
            </a:lvl9pPr>
          </a:lstStyle>
          <a:p>
            <a:fld id="{64A63873-E219-4DD6-BDD5-002DB7BD7470}" type="slidenum">
              <a:rPr lang="en-US" altLang="en-US" sz="1400">
                <a:solidFill>
                  <a:prstClr val="black"/>
                </a:solidFill>
              </a:rPr>
              <a:pPr/>
              <a:t>4</a:t>
            </a:fld>
            <a:endParaRPr lang="en-US" altLang="en-US" sz="1400">
              <a:solidFill>
                <a:prstClr val="black"/>
              </a:solidFill>
            </a:endParaRPr>
          </a:p>
        </p:txBody>
      </p:sp>
    </p:spTree>
    <p:extLst>
      <p:ext uri="{BB962C8B-B14F-4D97-AF65-F5344CB8AC3E}">
        <p14:creationId xmlns:p14="http://schemas.microsoft.com/office/powerpoint/2010/main" val="239277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 Climate Survey is something that more than 20,000 students in our school district participate in every year since 2011. That means that almost 1/3</a:t>
            </a:r>
            <a:r>
              <a:rPr lang="en-US" baseline="30000" dirty="0" smtClean="0"/>
              <a:t>rd</a:t>
            </a:r>
            <a:r>
              <a:rPr lang="en-US" baseline="0" dirty="0" smtClean="0"/>
              <a:t> of all the students in the district give us their feedback through this survey. </a:t>
            </a:r>
          </a:p>
          <a:p>
            <a:endParaRPr lang="en-US" baseline="0" dirty="0" smtClean="0"/>
          </a:p>
          <a:p>
            <a:r>
              <a:rPr lang="en-US" baseline="0" dirty="0" smtClean="0"/>
              <a:t>In case you can’t remember taking it, this is the survey that you took in March – June last year. Probably in the computer lab. It asked questions about whether you like school or about your drug and alcohol use or how much you like your classes. We do this survey every year so we can figure out what we are doing well </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5</a:t>
            </a:fld>
            <a:endParaRPr lang="en-US"/>
          </a:p>
        </p:txBody>
      </p:sp>
    </p:spTree>
    <p:extLst>
      <p:ext uri="{BB962C8B-B14F-4D97-AF65-F5344CB8AC3E}">
        <p14:creationId xmlns:p14="http://schemas.microsoft.com/office/powerpoint/2010/main" val="87649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types of things we ask students about on</a:t>
            </a:r>
            <a:r>
              <a:rPr lang="en-US" baseline="0" dirty="0" smtClean="0"/>
              <a:t> the Student Climate Survey. These are all things that have been found to strongly relate to whether students come to school and engage and their academic achievement (how well they do on tests and in their classes).</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6</a:t>
            </a:fld>
            <a:endParaRPr lang="en-US"/>
          </a:p>
        </p:txBody>
      </p:sp>
    </p:spTree>
    <p:extLst>
      <p:ext uri="{BB962C8B-B14F-4D97-AF65-F5344CB8AC3E}">
        <p14:creationId xmlns:p14="http://schemas.microsoft.com/office/powerpoint/2010/main" val="1097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types of things we ask about on the Student Safety Survey. Before we can ever expect</a:t>
            </a:r>
            <a:r>
              <a:rPr lang="en-US" baseline="0" dirty="0" smtClean="0"/>
              <a:t> students to focus and do well in school, we have to ensure that they are safe, comfortable, and welcomed at our schools. </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7</a:t>
            </a:fld>
            <a:endParaRPr lang="en-US"/>
          </a:p>
        </p:txBody>
      </p:sp>
    </p:spTree>
    <p:extLst>
      <p:ext uri="{BB962C8B-B14F-4D97-AF65-F5344CB8AC3E}">
        <p14:creationId xmlns:p14="http://schemas.microsoft.com/office/powerpoint/2010/main" val="47319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did 16 focus group with more than 100 students in our district about the Student Climate Survey. Although lots of students said it was kind of cool that they got to provide their feedback about the school, LOTS of students said they’d never seen the reports that come out of it! Some students thought that We think it’s important to see what you and your peers have to say about this school. </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8</a:t>
            </a:fld>
            <a:endParaRPr lang="en-US"/>
          </a:p>
        </p:txBody>
      </p:sp>
    </p:spTree>
    <p:extLst>
      <p:ext uri="{BB962C8B-B14F-4D97-AF65-F5344CB8AC3E}">
        <p14:creationId xmlns:p14="http://schemas.microsoft.com/office/powerpoint/2010/main" val="31122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a:t>
            </a:r>
            <a:r>
              <a:rPr lang="en-US" baseline="0" dirty="0" smtClean="0"/>
              <a:t> YOU can find your school’s survey reports. The link is at the top.</a:t>
            </a:r>
            <a:endParaRPr lang="en-US" dirty="0"/>
          </a:p>
        </p:txBody>
      </p:sp>
      <p:sp>
        <p:nvSpPr>
          <p:cNvPr id="4" name="Slide Number Placeholder 3"/>
          <p:cNvSpPr>
            <a:spLocks noGrp="1"/>
          </p:cNvSpPr>
          <p:nvPr>
            <p:ph type="sldNum" sz="quarter" idx="10"/>
          </p:nvPr>
        </p:nvSpPr>
        <p:spPr/>
        <p:txBody>
          <a:bodyPr/>
          <a:lstStyle/>
          <a:p>
            <a:fld id="{122434C7-5BD9-4804-A42B-5B0CE315960F}" type="slidenum">
              <a:rPr lang="en-US" smtClean="0"/>
              <a:t>9</a:t>
            </a:fld>
            <a:endParaRPr lang="en-US"/>
          </a:p>
        </p:txBody>
      </p:sp>
    </p:spTree>
    <p:extLst>
      <p:ext uri="{BB962C8B-B14F-4D97-AF65-F5344CB8AC3E}">
        <p14:creationId xmlns:p14="http://schemas.microsoft.com/office/powerpoint/2010/main" val="209924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0731B6-AABB-43E0-BA16-7ECD5C0B5E0F}"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10A3EC-9540-46CD-8CF4-CA67D0BD6505}" type="slidenum">
              <a:rPr lang="en-US" altLang="en-US"/>
              <a:pPr/>
              <a:t>‹#›</a:t>
            </a:fld>
            <a:endParaRPr lang="en-US" altLang="en-US"/>
          </a:p>
        </p:txBody>
      </p:sp>
    </p:spTree>
    <p:extLst>
      <p:ext uri="{BB962C8B-B14F-4D97-AF65-F5344CB8AC3E}">
        <p14:creationId xmlns:p14="http://schemas.microsoft.com/office/powerpoint/2010/main" val="32330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B6F9BC-FD89-461A-A29B-492BDF66370C}"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7D7D98-6A69-47DF-9454-867AAEB2F70A}" type="slidenum">
              <a:rPr lang="en-US" altLang="en-US"/>
              <a:pPr/>
              <a:t>‹#›</a:t>
            </a:fld>
            <a:endParaRPr lang="en-US" altLang="en-US"/>
          </a:p>
        </p:txBody>
      </p:sp>
    </p:spTree>
    <p:extLst>
      <p:ext uri="{BB962C8B-B14F-4D97-AF65-F5344CB8AC3E}">
        <p14:creationId xmlns:p14="http://schemas.microsoft.com/office/powerpoint/2010/main" val="270485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56D24-5262-403B-A7AA-AA08DC310CE0}"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21DBA3-D633-49C9-83ED-36474812C909}" type="slidenum">
              <a:rPr lang="en-US" altLang="en-US"/>
              <a:pPr/>
              <a:t>‹#›</a:t>
            </a:fld>
            <a:endParaRPr lang="en-US" altLang="en-US"/>
          </a:p>
        </p:txBody>
      </p:sp>
    </p:spTree>
    <p:extLst>
      <p:ext uri="{BB962C8B-B14F-4D97-AF65-F5344CB8AC3E}">
        <p14:creationId xmlns:p14="http://schemas.microsoft.com/office/powerpoint/2010/main" val="142385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5412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2488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79600"/>
            <a:ext cx="8229600" cy="39522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02317BB0-E05B-4543-A9F5-216AB01D621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93156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EF799A5-0CC9-464A-8131-3B20EFED53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62838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366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6032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366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032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519686E2-D551-43BD-8ABC-A86E1C41C95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4854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EE9A03-6342-46CB-8230-2F01CC4C94A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91305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BF6200-2D0C-4ECE-AD1E-2C822EE2D80A}"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6CA91-91CE-42DE-A7D8-C4B95A45C518}" type="slidenum">
              <a:rPr lang="en-US" altLang="en-US"/>
              <a:pPr/>
              <a:t>‹#›</a:t>
            </a:fld>
            <a:endParaRPr lang="en-US" altLang="en-US"/>
          </a:p>
        </p:txBody>
      </p:sp>
    </p:spTree>
    <p:extLst>
      <p:ext uri="{BB962C8B-B14F-4D97-AF65-F5344CB8AC3E}">
        <p14:creationId xmlns:p14="http://schemas.microsoft.com/office/powerpoint/2010/main" val="5802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7B0A34-79ED-41B7-B491-36976970E0D7}" type="datetimeFigureOut">
              <a:rPr lang="en-US" altLang="en-US"/>
              <a:pPr/>
              <a:t>11/25/2015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EBBE14-FFC0-452A-8E63-490FF2F4E689}" type="slidenum">
              <a:rPr lang="en-US" altLang="en-US"/>
              <a:pPr/>
              <a:t>‹#›</a:t>
            </a:fld>
            <a:endParaRPr lang="en-US" altLang="en-US"/>
          </a:p>
        </p:txBody>
      </p:sp>
    </p:spTree>
    <p:extLst>
      <p:ext uri="{BB962C8B-B14F-4D97-AF65-F5344CB8AC3E}">
        <p14:creationId xmlns:p14="http://schemas.microsoft.com/office/powerpoint/2010/main" val="320137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5241D69-592F-4A8D-804B-DCD2616D1C14}"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119BBA-B2F9-4214-B3EF-85A33CD83A93}" type="slidenum">
              <a:rPr lang="en-US" altLang="en-US"/>
              <a:pPr/>
              <a:t>‹#›</a:t>
            </a:fld>
            <a:endParaRPr lang="en-US" altLang="en-US"/>
          </a:p>
        </p:txBody>
      </p:sp>
    </p:spTree>
    <p:extLst>
      <p:ext uri="{BB962C8B-B14F-4D97-AF65-F5344CB8AC3E}">
        <p14:creationId xmlns:p14="http://schemas.microsoft.com/office/powerpoint/2010/main" val="20479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FD1CAF5-27D2-4615-B06C-4BCA1D3F976D}" type="datetimeFigureOut">
              <a:rPr lang="en-US" altLang="en-US"/>
              <a:pPr/>
              <a:t>11/25/2015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731A90D-0BBF-49C1-B711-DDCAB1807C6C}" type="slidenum">
              <a:rPr lang="en-US" altLang="en-US"/>
              <a:pPr/>
              <a:t>‹#›</a:t>
            </a:fld>
            <a:endParaRPr lang="en-US" altLang="en-US"/>
          </a:p>
        </p:txBody>
      </p:sp>
    </p:spTree>
    <p:extLst>
      <p:ext uri="{BB962C8B-B14F-4D97-AF65-F5344CB8AC3E}">
        <p14:creationId xmlns:p14="http://schemas.microsoft.com/office/powerpoint/2010/main" val="406164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247AF39-B6C9-4D26-BE6D-5B70F2191CD1}" type="datetimeFigureOut">
              <a:rPr lang="en-US" altLang="en-US"/>
              <a:pPr/>
              <a:t>11/25/2015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289D58-ABAD-4E6A-ACC9-6742324E36E0}" type="slidenum">
              <a:rPr lang="en-US" altLang="en-US"/>
              <a:pPr/>
              <a:t>‹#›</a:t>
            </a:fld>
            <a:endParaRPr lang="en-US" altLang="en-US"/>
          </a:p>
        </p:txBody>
      </p:sp>
    </p:spTree>
    <p:extLst>
      <p:ext uri="{BB962C8B-B14F-4D97-AF65-F5344CB8AC3E}">
        <p14:creationId xmlns:p14="http://schemas.microsoft.com/office/powerpoint/2010/main" val="386964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389580-B1EE-477A-8A6D-0BE7501EEAA1}" type="datetimeFigureOut">
              <a:rPr lang="en-US" altLang="en-US"/>
              <a:pPr/>
              <a:t>11/25/2015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EC22A3-10B4-43E5-B528-10CE5D9722FA}" type="slidenum">
              <a:rPr lang="en-US" altLang="en-US"/>
              <a:pPr/>
              <a:t>‹#›</a:t>
            </a:fld>
            <a:endParaRPr lang="en-US" altLang="en-US"/>
          </a:p>
        </p:txBody>
      </p:sp>
    </p:spTree>
    <p:extLst>
      <p:ext uri="{BB962C8B-B14F-4D97-AF65-F5344CB8AC3E}">
        <p14:creationId xmlns:p14="http://schemas.microsoft.com/office/powerpoint/2010/main" val="270992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5D44F1-1FC2-453B-9334-6B221EB9EA6A}"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59ACE3-DA5B-4E11-A2E6-BA4D7B0B17AF}" type="slidenum">
              <a:rPr lang="en-US" altLang="en-US"/>
              <a:pPr/>
              <a:t>‹#›</a:t>
            </a:fld>
            <a:endParaRPr lang="en-US" altLang="en-US"/>
          </a:p>
        </p:txBody>
      </p:sp>
    </p:spTree>
    <p:extLst>
      <p:ext uri="{BB962C8B-B14F-4D97-AF65-F5344CB8AC3E}">
        <p14:creationId xmlns:p14="http://schemas.microsoft.com/office/powerpoint/2010/main" val="390067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BB3328-0304-45D0-A5C0-5AEC64BA04F3}" type="datetimeFigureOut">
              <a:rPr lang="en-US" altLang="en-US"/>
              <a:pPr/>
              <a:t>11/25/2015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AD893E-130F-4589-BCB0-91EBCC2E9874}" type="slidenum">
              <a:rPr lang="en-US" altLang="en-US"/>
              <a:pPr/>
              <a:t>‹#›</a:t>
            </a:fld>
            <a:endParaRPr lang="en-US" altLang="en-US"/>
          </a:p>
        </p:txBody>
      </p:sp>
    </p:spTree>
    <p:extLst>
      <p:ext uri="{BB962C8B-B14F-4D97-AF65-F5344CB8AC3E}">
        <p14:creationId xmlns:p14="http://schemas.microsoft.com/office/powerpoint/2010/main" val="272770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A1DB5C-BE60-4F42-8ADE-33FFFCE60C03}" type="datetimeFigureOut">
              <a:rPr lang="en-US" altLang="en-US"/>
              <a:pPr/>
              <a:t>11/25/2015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C324C8-005F-425B-AFCD-88B2972106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55675"/>
            <a:ext cx="8229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879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A9341A09-2B83-4C56-8EE3-1BB4D8FC487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52429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0" fontAlgn="base" hangingPunct="0">
        <a:spcBef>
          <a:spcPct val="0"/>
        </a:spcBef>
        <a:spcAft>
          <a:spcPct val="0"/>
        </a:spcAft>
        <a:defRPr sz="4400" kern="1200">
          <a:solidFill>
            <a:schemeClr val="tx2"/>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2"/>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2"/>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2"/>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2"/>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2"/>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elwest.wested.org/resources/31"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1347788" y="2168525"/>
            <a:ext cx="6259512" cy="1470025"/>
          </a:xfrm>
        </p:spPr>
        <p:txBody>
          <a:bodyPr/>
          <a:lstStyle/>
          <a:p>
            <a:r>
              <a:rPr lang="en-US" altLang="en-US" b="1" dirty="0" smtClean="0"/>
              <a:t>WCSD Student Climate Survey:</a:t>
            </a:r>
            <a:r>
              <a:rPr lang="en-US" altLang="en-US" sz="4000" dirty="0" smtClean="0"/>
              <a:t/>
            </a:r>
            <a:br>
              <a:rPr lang="en-US" altLang="en-US" sz="4000" dirty="0" smtClean="0"/>
            </a:br>
            <a:r>
              <a:rPr lang="en-US" altLang="en-US" sz="4000" dirty="0" smtClean="0"/>
              <a:t/>
            </a:r>
            <a:br>
              <a:rPr lang="en-US" altLang="en-US" sz="4000" dirty="0" smtClean="0"/>
            </a:br>
            <a:endParaRPr lang="en-US" altLang="en-US" dirty="0" smtClean="0">
              <a:solidFill>
                <a:srgbClr val="FFC000"/>
              </a:solidFill>
            </a:endParaRPr>
          </a:p>
        </p:txBody>
      </p:sp>
      <p:sp>
        <p:nvSpPr>
          <p:cNvPr id="7170" name="TextBox 1"/>
          <p:cNvSpPr txBox="1">
            <a:spLocks noChangeArrowheads="1"/>
          </p:cNvSpPr>
          <p:nvPr/>
        </p:nvSpPr>
        <p:spPr bwMode="auto">
          <a:xfrm>
            <a:off x="849261" y="3565257"/>
            <a:ext cx="7512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0" hangingPunct="0"/>
            <a:r>
              <a:rPr lang="en-US" altLang="en-US" sz="4000" dirty="0" smtClean="0">
                <a:solidFill>
                  <a:srgbClr val="D9D9D9"/>
                </a:solidFill>
              </a:rPr>
              <a:t>What do YOU have to say about your school?</a:t>
            </a:r>
            <a:endParaRPr lang="en-US" altLang="en-US" sz="4000" dirty="0">
              <a:solidFill>
                <a:srgbClr val="D9D9D9"/>
              </a:solidFill>
            </a:endParaRPr>
          </a:p>
        </p:txBody>
      </p:sp>
    </p:spTree>
    <p:extLst>
      <p:ext uri="{BB962C8B-B14F-4D97-AF65-F5344CB8AC3E}">
        <p14:creationId xmlns:p14="http://schemas.microsoft.com/office/powerpoint/2010/main" val="3631941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1347788" y="2168525"/>
            <a:ext cx="6259512" cy="1470025"/>
          </a:xfrm>
        </p:spPr>
        <p:txBody>
          <a:bodyPr/>
          <a:lstStyle/>
          <a:p>
            <a:r>
              <a:rPr lang="en-US" altLang="en-US" b="1" dirty="0" smtClean="0"/>
              <a:t>Understanding the Data Using the Y Activity</a:t>
            </a:r>
            <a:endParaRPr lang="en-US" altLang="en-US" dirty="0" smtClean="0">
              <a:solidFill>
                <a:srgbClr val="FFC000"/>
              </a:solidFill>
            </a:endParaRPr>
          </a:p>
        </p:txBody>
      </p:sp>
    </p:spTree>
    <p:extLst>
      <p:ext uri="{BB962C8B-B14F-4D97-AF65-F5344CB8AC3E}">
        <p14:creationId xmlns:p14="http://schemas.microsoft.com/office/powerpoint/2010/main" val="427699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341232" y="123695"/>
            <a:ext cx="6461536" cy="3663560"/>
          </a:xfrm>
          <a:prstGeom prst="rect">
            <a:avLst/>
          </a:prstGeom>
        </p:spPr>
      </p:pic>
      <p:pic>
        <p:nvPicPr>
          <p:cNvPr id="5" name="Picture 4"/>
          <p:cNvPicPr>
            <a:picLocks noChangeAspect="1"/>
          </p:cNvPicPr>
          <p:nvPr/>
        </p:nvPicPr>
        <p:blipFill>
          <a:blip r:embed="rId4"/>
          <a:stretch>
            <a:fillRect/>
          </a:stretch>
        </p:blipFill>
        <p:spPr>
          <a:xfrm>
            <a:off x="0" y="3400723"/>
            <a:ext cx="9144000" cy="3457277"/>
          </a:xfrm>
          <a:prstGeom prst="rect">
            <a:avLst/>
          </a:prstGeom>
        </p:spPr>
      </p:pic>
      <p:cxnSp>
        <p:nvCxnSpPr>
          <p:cNvPr id="8" name="Elbow Connector 7"/>
          <p:cNvCxnSpPr/>
          <p:nvPr/>
        </p:nvCxnSpPr>
        <p:spPr>
          <a:xfrm rot="16200000" flipH="1">
            <a:off x="7441446" y="2043754"/>
            <a:ext cx="1433011" cy="105769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31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Data: Writing Narrative Statements</a:t>
            </a:r>
            <a:endParaRPr lang="en-US" dirty="0"/>
          </a:p>
        </p:txBody>
      </p:sp>
      <p:sp>
        <p:nvSpPr>
          <p:cNvPr id="3" name="Content Placeholder 2"/>
          <p:cNvSpPr>
            <a:spLocks noGrp="1"/>
          </p:cNvSpPr>
          <p:nvPr>
            <p:ph idx="1"/>
          </p:nvPr>
        </p:nvSpPr>
        <p:spPr>
          <a:xfrm>
            <a:off x="620974" y="1567764"/>
            <a:ext cx="8229600" cy="4525963"/>
          </a:xfrm>
        </p:spPr>
        <p:txBody>
          <a:bodyPr/>
          <a:lstStyle/>
          <a:p>
            <a:r>
              <a:rPr lang="en-US" sz="2800" dirty="0" smtClean="0"/>
              <a:t>Overall, XX% think that adults at this school care about them.</a:t>
            </a:r>
          </a:p>
          <a:p>
            <a:r>
              <a:rPr lang="en-US" sz="2800" dirty="0" smtClean="0"/>
              <a:t>XX% of students believe _______________.</a:t>
            </a:r>
          </a:p>
          <a:p>
            <a:r>
              <a:rPr lang="en-US" sz="2800" dirty="0" smtClean="0"/>
              <a:t>XX% of students do not agree that ___________________________.</a:t>
            </a:r>
          </a:p>
          <a:p>
            <a:r>
              <a:rPr lang="en-US" sz="2800" dirty="0" smtClean="0"/>
              <a:t>Students were most likely to </a:t>
            </a:r>
            <a:r>
              <a:rPr lang="en-US" sz="2800" u="sng" dirty="0" smtClean="0"/>
              <a:t>agree</a:t>
            </a:r>
            <a:r>
              <a:rPr lang="en-US" sz="2800" dirty="0" smtClean="0"/>
              <a:t> that _____________________.</a:t>
            </a:r>
          </a:p>
          <a:p>
            <a:r>
              <a:rPr lang="en-US" sz="2800" dirty="0" smtClean="0"/>
              <a:t>Students were most likely to </a:t>
            </a:r>
            <a:r>
              <a:rPr lang="en-US" sz="2800" u="sng" dirty="0" smtClean="0"/>
              <a:t>disagree</a:t>
            </a:r>
            <a:r>
              <a:rPr lang="en-US" sz="2800" dirty="0" smtClean="0"/>
              <a:t> that _________________________________.</a:t>
            </a:r>
          </a:p>
          <a:p>
            <a:endParaRPr lang="en-US" sz="2800" dirty="0"/>
          </a:p>
        </p:txBody>
      </p:sp>
    </p:spTree>
    <p:extLst>
      <p:ext uri="{BB962C8B-B14F-4D97-AF65-F5344CB8AC3E}">
        <p14:creationId xmlns:p14="http://schemas.microsoft.com/office/powerpoint/2010/main" val="399725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58926"/>
            <a:ext cx="8229600" cy="1143000"/>
          </a:xfrm>
        </p:spPr>
        <p:txBody>
          <a:bodyPr/>
          <a:lstStyle/>
          <a:p>
            <a:r>
              <a:rPr lang="en-US" dirty="0" smtClean="0"/>
              <a:t>Why? Worksheet</a:t>
            </a:r>
            <a:endParaRPr lang="en-US" dirty="0"/>
          </a:p>
        </p:txBody>
      </p:sp>
      <p:sp>
        <p:nvSpPr>
          <p:cNvPr id="13" name="TextBox 12"/>
          <p:cNvSpPr txBox="1"/>
          <p:nvPr/>
        </p:nvSpPr>
        <p:spPr>
          <a:xfrm>
            <a:off x="647700" y="1247507"/>
            <a:ext cx="8039100" cy="1200329"/>
          </a:xfrm>
          <a:prstGeom prst="rect">
            <a:avLst/>
          </a:prstGeom>
          <a:noFill/>
        </p:spPr>
        <p:txBody>
          <a:bodyPr wrap="square" rtlCol="0">
            <a:spAutoFit/>
          </a:bodyPr>
          <a:lstStyle/>
          <a:p>
            <a:r>
              <a:rPr lang="en-US" sz="2400" dirty="0" smtClean="0"/>
              <a:t>Narrative Statement:___% of students at this school disagree that adults at this school care about them. Why do you think that __% of students feel this way?</a:t>
            </a:r>
            <a:endParaRPr lang="en-US" sz="2400" dirty="0"/>
          </a:p>
        </p:txBody>
      </p:sp>
      <p:cxnSp>
        <p:nvCxnSpPr>
          <p:cNvPr id="14" name="Straight Connector 13"/>
          <p:cNvCxnSpPr/>
          <p:nvPr/>
        </p:nvCxnSpPr>
        <p:spPr>
          <a:xfrm>
            <a:off x="2286000" y="2590800"/>
            <a:ext cx="2057400" cy="152400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43400" y="2590800"/>
            <a:ext cx="2209800" cy="152400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4114800"/>
            <a:ext cx="0" cy="1887940"/>
          </a:xfrm>
          <a:prstGeom prst="line">
            <a:avLst/>
          </a:prstGeom>
          <a:ln w="152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3352800"/>
            <a:ext cx="2933700" cy="954107"/>
          </a:xfrm>
          <a:prstGeom prst="rect">
            <a:avLst/>
          </a:prstGeom>
          <a:noFill/>
        </p:spPr>
        <p:txBody>
          <a:bodyPr wrap="square" rtlCol="0">
            <a:spAutoFit/>
          </a:bodyPr>
          <a:lstStyle/>
          <a:p>
            <a:r>
              <a:rPr lang="en-US" sz="2800" dirty="0" smtClean="0"/>
              <a:t>Because students…</a:t>
            </a:r>
            <a:endParaRPr lang="en-US" sz="2800" dirty="0"/>
          </a:p>
        </p:txBody>
      </p:sp>
      <p:sp>
        <p:nvSpPr>
          <p:cNvPr id="18" name="TextBox 17"/>
          <p:cNvSpPr txBox="1"/>
          <p:nvPr/>
        </p:nvSpPr>
        <p:spPr>
          <a:xfrm>
            <a:off x="3200400" y="2758098"/>
            <a:ext cx="2933700" cy="523220"/>
          </a:xfrm>
          <a:prstGeom prst="rect">
            <a:avLst/>
          </a:prstGeom>
          <a:noFill/>
        </p:spPr>
        <p:txBody>
          <a:bodyPr wrap="square" rtlCol="0">
            <a:spAutoFit/>
          </a:bodyPr>
          <a:lstStyle/>
          <a:p>
            <a:r>
              <a:rPr lang="en-US" sz="2800" dirty="0" smtClean="0"/>
              <a:t>Because staff…</a:t>
            </a:r>
            <a:endParaRPr lang="en-US" sz="2800" dirty="0"/>
          </a:p>
        </p:txBody>
      </p:sp>
      <p:sp>
        <p:nvSpPr>
          <p:cNvPr id="19" name="TextBox 18"/>
          <p:cNvSpPr txBox="1"/>
          <p:nvPr/>
        </p:nvSpPr>
        <p:spPr>
          <a:xfrm>
            <a:off x="5415888" y="3536417"/>
            <a:ext cx="2933700" cy="523220"/>
          </a:xfrm>
          <a:prstGeom prst="rect">
            <a:avLst/>
          </a:prstGeom>
          <a:noFill/>
        </p:spPr>
        <p:txBody>
          <a:bodyPr wrap="square" rtlCol="0">
            <a:spAutoFit/>
          </a:bodyPr>
          <a:lstStyle/>
          <a:p>
            <a:r>
              <a:rPr lang="en-US" sz="2800" dirty="0" smtClean="0"/>
              <a:t>Because schools…</a:t>
            </a:r>
            <a:endParaRPr lang="en-US" sz="2800" dirty="0"/>
          </a:p>
        </p:txBody>
      </p:sp>
    </p:spTree>
    <p:extLst>
      <p:ext uri="{BB962C8B-B14F-4D97-AF65-F5344CB8AC3E}">
        <p14:creationId xmlns:p14="http://schemas.microsoft.com/office/powerpoint/2010/main" val="362794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1347788" y="2168525"/>
            <a:ext cx="6259512" cy="1470025"/>
          </a:xfrm>
        </p:spPr>
        <p:txBody>
          <a:bodyPr/>
          <a:lstStyle/>
          <a:p>
            <a:r>
              <a:rPr lang="en-US" altLang="en-US" b="1" dirty="0" smtClean="0"/>
              <a:t>Action Planning with Students</a:t>
            </a:r>
            <a:endParaRPr lang="en-US" altLang="en-US" dirty="0" smtClean="0">
              <a:solidFill>
                <a:srgbClr val="FFC000"/>
              </a:solidFill>
            </a:endParaRPr>
          </a:p>
        </p:txBody>
      </p:sp>
    </p:spTree>
    <p:extLst>
      <p:ext uri="{BB962C8B-B14F-4D97-AF65-F5344CB8AC3E}">
        <p14:creationId xmlns:p14="http://schemas.microsoft.com/office/powerpoint/2010/main" val="255012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issue do we want to address?</a:t>
            </a:r>
            <a:endParaRPr lang="en-US" dirty="0"/>
          </a:p>
        </p:txBody>
      </p:sp>
      <p:sp>
        <p:nvSpPr>
          <p:cNvPr id="3" name="Content Placeholder 2"/>
          <p:cNvSpPr>
            <a:spLocks noGrp="1"/>
          </p:cNvSpPr>
          <p:nvPr>
            <p:ph idx="1"/>
          </p:nvPr>
        </p:nvSpPr>
        <p:spPr/>
        <p:txBody>
          <a:bodyPr/>
          <a:lstStyle/>
          <a:p>
            <a:r>
              <a:rPr lang="en-US" dirty="0" smtClean="0"/>
              <a:t>[fill in issue students want to tackle]</a:t>
            </a:r>
            <a:endParaRPr lang="en-US" dirty="0"/>
          </a:p>
        </p:txBody>
      </p:sp>
    </p:spTree>
    <p:extLst>
      <p:ext uri="{BB962C8B-B14F-4D97-AF65-F5344CB8AC3E}">
        <p14:creationId xmlns:p14="http://schemas.microsoft.com/office/powerpoint/2010/main" val="49627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or Less Activity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5442463"/>
              </p:ext>
            </p:extLst>
          </p:nvPr>
        </p:nvGraphicFramePr>
        <p:xfrm>
          <a:off x="593678" y="1417638"/>
          <a:ext cx="7731457" cy="2240883"/>
        </p:xfrm>
        <a:graphic>
          <a:graphicData uri="http://schemas.openxmlformats.org/drawingml/2006/table">
            <a:tbl>
              <a:tblPr firstRow="1" bandRow="1">
                <a:tableStyleId>{F5AB1C69-6EDB-4FF4-983F-18BD219EF322}</a:tableStyleId>
              </a:tblPr>
              <a:tblGrid>
                <a:gridCol w="4360459"/>
                <a:gridCol w="1201003"/>
                <a:gridCol w="2169995"/>
              </a:tblGrid>
              <a:tr h="826445">
                <a:tc>
                  <a:txBody>
                    <a:bodyPr/>
                    <a:lstStyle/>
                    <a:p>
                      <a:r>
                        <a:rPr lang="en-US" dirty="0" smtClean="0"/>
                        <a:t>Schools/Staff/Students</a:t>
                      </a:r>
                      <a:r>
                        <a:rPr lang="en-US" baseline="0" dirty="0" smtClean="0"/>
                        <a:t> should do MORE of this…</a:t>
                      </a:r>
                      <a:endParaRPr lang="en-US" dirty="0"/>
                    </a:p>
                  </a:txBody>
                  <a:tcPr/>
                </a:tc>
                <a:tc>
                  <a:txBody>
                    <a:bodyPr/>
                    <a:lstStyle/>
                    <a:p>
                      <a:r>
                        <a:rPr lang="en-US" dirty="0" smtClean="0"/>
                        <a:t>Timeline</a:t>
                      </a:r>
                      <a:endParaRPr lang="en-US" dirty="0"/>
                    </a:p>
                  </a:txBody>
                  <a:tcPr/>
                </a:tc>
                <a:tc>
                  <a:txBody>
                    <a:bodyPr/>
                    <a:lstStyle/>
                    <a:p>
                      <a:r>
                        <a:rPr lang="en-US" dirty="0" smtClean="0"/>
                        <a:t>Who will make sure this happens</a:t>
                      </a:r>
                      <a:endParaRPr lang="en-US" dirty="0"/>
                    </a:p>
                  </a:txBody>
                  <a:tcPr/>
                </a:tc>
              </a:tr>
              <a:tr h="587993">
                <a:tc>
                  <a:txBody>
                    <a:bodyPr/>
                    <a:lstStyle/>
                    <a:p>
                      <a:endParaRPr lang="en-US" dirty="0"/>
                    </a:p>
                  </a:txBody>
                  <a:tcPr/>
                </a:tc>
                <a:tc>
                  <a:txBody>
                    <a:bodyPr/>
                    <a:lstStyle/>
                    <a:p>
                      <a:endParaRPr lang="en-US"/>
                    </a:p>
                  </a:txBody>
                  <a:tcPr/>
                </a:tc>
                <a:tc>
                  <a:txBody>
                    <a:bodyPr/>
                    <a:lstStyle/>
                    <a:p>
                      <a:endParaRPr lang="en-US" dirty="0"/>
                    </a:p>
                  </a:txBody>
                  <a:tcPr/>
                </a:tc>
              </a:tr>
              <a:tr h="826445">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85044498"/>
              </p:ext>
            </p:extLst>
          </p:nvPr>
        </p:nvGraphicFramePr>
        <p:xfrm>
          <a:off x="593677" y="3681079"/>
          <a:ext cx="7731457" cy="2240883"/>
        </p:xfrm>
        <a:graphic>
          <a:graphicData uri="http://schemas.openxmlformats.org/drawingml/2006/table">
            <a:tbl>
              <a:tblPr firstRow="1" bandRow="1">
                <a:tableStyleId>{93296810-A885-4BE3-A3E7-6D5BEEA58F35}</a:tableStyleId>
              </a:tblPr>
              <a:tblGrid>
                <a:gridCol w="4360460"/>
                <a:gridCol w="1214651"/>
                <a:gridCol w="2156346"/>
              </a:tblGrid>
              <a:tr h="826445">
                <a:tc>
                  <a:txBody>
                    <a:bodyPr/>
                    <a:lstStyle/>
                    <a:p>
                      <a:r>
                        <a:rPr lang="en-US" dirty="0" smtClean="0"/>
                        <a:t>Schools/Staff/Students</a:t>
                      </a:r>
                      <a:r>
                        <a:rPr lang="en-US" baseline="0" dirty="0" smtClean="0"/>
                        <a:t> should do LESS of this…</a:t>
                      </a:r>
                      <a:endParaRPr lang="en-US" dirty="0"/>
                    </a:p>
                  </a:txBody>
                  <a:tcPr/>
                </a:tc>
                <a:tc>
                  <a:txBody>
                    <a:bodyPr/>
                    <a:lstStyle/>
                    <a:p>
                      <a:r>
                        <a:rPr lang="en-US" dirty="0" smtClean="0"/>
                        <a:t>Timeline</a:t>
                      </a:r>
                      <a:endParaRPr lang="en-US" dirty="0"/>
                    </a:p>
                  </a:txBody>
                  <a:tcPr/>
                </a:tc>
                <a:tc>
                  <a:txBody>
                    <a:bodyPr/>
                    <a:lstStyle/>
                    <a:p>
                      <a:r>
                        <a:rPr lang="en-US" dirty="0" smtClean="0"/>
                        <a:t>Who will make sure this happens</a:t>
                      </a:r>
                      <a:endParaRPr lang="en-US" dirty="0"/>
                    </a:p>
                  </a:txBody>
                  <a:tcPr/>
                </a:tc>
              </a:tr>
              <a:tr h="587993">
                <a:tc>
                  <a:txBody>
                    <a:bodyPr/>
                    <a:lstStyle/>
                    <a:p>
                      <a:endParaRPr lang="en-US" dirty="0"/>
                    </a:p>
                  </a:txBody>
                  <a:tcPr/>
                </a:tc>
                <a:tc>
                  <a:txBody>
                    <a:bodyPr/>
                    <a:lstStyle/>
                    <a:p>
                      <a:endParaRPr lang="en-US"/>
                    </a:p>
                  </a:txBody>
                  <a:tcPr/>
                </a:tc>
                <a:tc>
                  <a:txBody>
                    <a:bodyPr/>
                    <a:lstStyle/>
                    <a:p>
                      <a:endParaRPr lang="en-US" dirty="0"/>
                    </a:p>
                  </a:txBody>
                  <a:tcPr/>
                </a:tc>
              </a:tr>
              <a:tr h="826445">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463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3, 2, 1 Activity</a:t>
            </a:r>
          </a:p>
        </p:txBody>
      </p:sp>
      <p:sp>
        <p:nvSpPr>
          <p:cNvPr id="3" name="Content Placeholder 2"/>
          <p:cNvSpPr>
            <a:spLocks noGrp="1"/>
          </p:cNvSpPr>
          <p:nvPr>
            <p:ph idx="1"/>
          </p:nvPr>
        </p:nvSpPr>
        <p:spPr>
          <a:xfrm>
            <a:off x="457200" y="1757363"/>
            <a:ext cx="8229600" cy="3952241"/>
          </a:xfrm>
        </p:spPr>
        <p:txBody>
          <a:bodyPr/>
          <a:lstStyle/>
          <a:p>
            <a:r>
              <a:rPr lang="en-US" sz="4000" b="1" dirty="0" smtClean="0"/>
              <a:t>3</a:t>
            </a:r>
            <a:r>
              <a:rPr lang="en-US" sz="2800" dirty="0" smtClean="0"/>
              <a:t> things you found interesting about the data</a:t>
            </a:r>
          </a:p>
          <a:p>
            <a:r>
              <a:rPr lang="en-US" sz="4000" b="1" dirty="0" smtClean="0"/>
              <a:t>2</a:t>
            </a:r>
            <a:r>
              <a:rPr lang="en-US" sz="2800" dirty="0" smtClean="0"/>
              <a:t> things you want to know more about after looking at the data</a:t>
            </a:r>
          </a:p>
          <a:p>
            <a:r>
              <a:rPr lang="en-US" sz="4000" b="1" dirty="0" smtClean="0"/>
              <a:t>1</a:t>
            </a:r>
            <a:r>
              <a:rPr lang="en-US" sz="2800" dirty="0" smtClean="0"/>
              <a:t> thing you want to do right now as a result of the data</a:t>
            </a:r>
            <a:endParaRPr lang="en-US" sz="2800" dirty="0"/>
          </a:p>
        </p:txBody>
      </p:sp>
    </p:spTree>
    <p:extLst>
      <p:ext uri="{BB962C8B-B14F-4D97-AF65-F5344CB8AC3E}">
        <p14:creationId xmlns:p14="http://schemas.microsoft.com/office/powerpoint/2010/main" val="172838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For more information about student voice…</a:t>
            </a:r>
            <a:endParaRPr lang="en-US" dirty="0"/>
          </a:p>
        </p:txBody>
      </p:sp>
      <p:sp>
        <p:nvSpPr>
          <p:cNvPr id="5" name="Content Placeholder 4"/>
          <p:cNvSpPr>
            <a:spLocks noGrp="1"/>
          </p:cNvSpPr>
          <p:nvPr>
            <p:ph idx="1"/>
          </p:nvPr>
        </p:nvSpPr>
        <p:spPr>
          <a:xfrm>
            <a:off x="457200" y="2729552"/>
            <a:ext cx="8229600" cy="3102289"/>
          </a:xfrm>
        </p:spPr>
        <p:txBody>
          <a:bodyPr/>
          <a:lstStyle/>
          <a:p>
            <a:r>
              <a:rPr lang="en-US" dirty="0" smtClean="0"/>
              <a:t>Student voice toolkit with other strategies:</a:t>
            </a:r>
          </a:p>
          <a:p>
            <a:pPr marL="0" indent="0">
              <a:buNone/>
            </a:pPr>
            <a:r>
              <a:rPr lang="en-US" dirty="0"/>
              <a:t>(</a:t>
            </a:r>
            <a:r>
              <a:rPr lang="en-US" dirty="0" smtClean="0">
                <a:hlinkClick r:id="rId2"/>
              </a:rPr>
              <a:t>https</a:t>
            </a:r>
            <a:r>
              <a:rPr lang="en-US" dirty="0">
                <a:hlinkClick r:id="rId2"/>
              </a:rPr>
              <a:t>://</a:t>
            </a:r>
            <a:r>
              <a:rPr lang="en-US" dirty="0" smtClean="0">
                <a:hlinkClick r:id="rId2"/>
              </a:rPr>
              <a:t>relwest.wested.org/resources/31</a:t>
            </a:r>
            <a:r>
              <a:rPr lang="en-US" dirty="0" smtClean="0"/>
              <a:t>)</a:t>
            </a:r>
          </a:p>
          <a:p>
            <a:r>
              <a:rPr lang="en-US" dirty="0" smtClean="0"/>
              <a:t>Contact Laura Davidson at ldavidson@washoeschools.net</a:t>
            </a:r>
            <a:endParaRPr lang="en-US" dirty="0"/>
          </a:p>
        </p:txBody>
      </p:sp>
    </p:spTree>
    <p:extLst>
      <p:ext uri="{BB962C8B-B14F-4D97-AF65-F5344CB8AC3E}">
        <p14:creationId xmlns:p14="http://schemas.microsoft.com/office/powerpoint/2010/main" val="63994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Envisioning School Climate</a:t>
            </a:r>
            <a:endParaRPr lang="en-US" dirty="0"/>
          </a:p>
        </p:txBody>
      </p:sp>
      <p:sp>
        <p:nvSpPr>
          <p:cNvPr id="3" name="Content Placeholder 2"/>
          <p:cNvSpPr>
            <a:spLocks noGrp="1"/>
          </p:cNvSpPr>
          <p:nvPr>
            <p:ph idx="1"/>
          </p:nvPr>
        </p:nvSpPr>
        <p:spPr/>
        <p:txBody>
          <a:bodyPr/>
          <a:lstStyle/>
          <a:p>
            <a:endParaRPr lang="en-US" dirty="0"/>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19253"/>
            <a:ext cx="410845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94647"/>
            <a:ext cx="44402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6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 </a:t>
            </a:r>
            <a:endParaRPr lang="en-US" dirty="0"/>
          </a:p>
        </p:txBody>
      </p:sp>
      <p:graphicFrame>
        <p:nvGraphicFramePr>
          <p:cNvPr id="5" name="Content Placeholder 4"/>
          <p:cNvGraphicFramePr>
            <a:graphicFrameLocks noGrp="1"/>
          </p:cNvGraphicFramePr>
          <p:nvPr>
            <p:ph idx="1"/>
            <p:extLst/>
          </p:nvPr>
        </p:nvGraphicFramePr>
        <p:xfrm>
          <a:off x="457200" y="1879600"/>
          <a:ext cx="8229600"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5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dgm id="{7E429971-BC57-430F-BB25-C0574E5E39E3}"/>
                                            </p:graphicEl>
                                          </p:spTgt>
                                        </p:tgtEl>
                                        <p:attrNameLst>
                                          <p:attrName>style.visibility</p:attrName>
                                        </p:attrNameLst>
                                      </p:cBhvr>
                                      <p:to>
                                        <p:strVal val="visible"/>
                                      </p:to>
                                    </p:set>
                                    <p:animEffect transition="in" filter="wipe(left)">
                                      <p:cBhvr>
                                        <p:cTn id="7" dur="500"/>
                                        <p:tgtEl>
                                          <p:spTgt spid="5">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D54B1729-BC98-42C1-9C6C-D65DCBA4358F}"/>
                                            </p:graphicEl>
                                          </p:spTgt>
                                        </p:tgtEl>
                                        <p:attrNameLst>
                                          <p:attrName>style.visibility</p:attrName>
                                        </p:attrNameLst>
                                      </p:cBhvr>
                                      <p:to>
                                        <p:strVal val="visible"/>
                                      </p:to>
                                    </p:set>
                                    <p:animEffect transition="in" filter="wipe(left)">
                                      <p:cBhvr>
                                        <p:cTn id="11" dur="500"/>
                                        <p:tgtEl>
                                          <p:spTgt spid="5">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C04276DC-EE64-470A-B8BC-09067B8045FA}"/>
                                            </p:graphicEl>
                                          </p:spTgt>
                                        </p:tgtEl>
                                        <p:attrNameLst>
                                          <p:attrName>style.visibility</p:attrName>
                                        </p:attrNameLst>
                                      </p:cBhvr>
                                      <p:to>
                                        <p:strVal val="visible"/>
                                      </p:to>
                                    </p:set>
                                    <p:animEffect transition="in" filter="wipe(left)">
                                      <p:cBhvr>
                                        <p:cTn id="15" dur="500"/>
                                        <p:tgtEl>
                                          <p:spTgt spid="5">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dgm id="{B37A5355-225B-4C6F-AED7-6C620F99EECC}"/>
                                            </p:graphicEl>
                                          </p:spTgt>
                                        </p:tgtEl>
                                        <p:attrNameLst>
                                          <p:attrName>style.visibility</p:attrName>
                                        </p:attrNameLst>
                                      </p:cBhvr>
                                      <p:to>
                                        <p:strVal val="visible"/>
                                      </p:to>
                                    </p:set>
                                    <p:animEffect transition="in" filter="wipe(left)">
                                      <p:cBhvr>
                                        <p:cTn id="19" dur="500"/>
                                        <p:tgtEl>
                                          <p:spTgt spid="5">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F5034101-5B7D-4FE7-B47A-5A48CF39606B}"/>
                                            </p:graphicEl>
                                          </p:spTgt>
                                        </p:tgtEl>
                                        <p:attrNameLst>
                                          <p:attrName>style.visibility</p:attrName>
                                        </p:attrNameLst>
                                      </p:cBhvr>
                                      <p:to>
                                        <p:strVal val="visible"/>
                                      </p:to>
                                    </p:set>
                                    <p:animEffect transition="in" filter="wipe(left)">
                                      <p:cBhvr>
                                        <p:cTn id="23" dur="500"/>
                                        <p:tgtEl>
                                          <p:spTgt spid="5">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dgm id="{C7C3E6FD-D83F-4BDA-907E-B5EE041DA931}"/>
                                            </p:graphicEl>
                                          </p:spTgt>
                                        </p:tgtEl>
                                        <p:attrNameLst>
                                          <p:attrName>style.visibility</p:attrName>
                                        </p:attrNameLst>
                                      </p:cBhvr>
                                      <p:to>
                                        <p:strVal val="visible"/>
                                      </p:to>
                                    </p:set>
                                    <p:animEffect transition="in" filter="wipe(left)">
                                      <p:cBhvr>
                                        <p:cTn id="27" dur="500"/>
                                        <p:tgtEl>
                                          <p:spTgt spid="5">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1347788" y="2168525"/>
            <a:ext cx="6259512" cy="1470025"/>
          </a:xfrm>
        </p:spPr>
        <p:txBody>
          <a:bodyPr/>
          <a:lstStyle/>
          <a:p>
            <a:r>
              <a:rPr lang="en-US" altLang="en-US" b="1" dirty="0" smtClean="0"/>
              <a:t>What is the Student Climate Survey?</a:t>
            </a:r>
            <a:endParaRPr lang="en-US" altLang="en-US" dirty="0" smtClean="0">
              <a:solidFill>
                <a:srgbClr val="FFC000"/>
              </a:solidFill>
            </a:endParaRPr>
          </a:p>
        </p:txBody>
      </p:sp>
    </p:spTree>
    <p:extLst>
      <p:ext uri="{BB962C8B-B14F-4D97-AF65-F5344CB8AC3E}">
        <p14:creationId xmlns:p14="http://schemas.microsoft.com/office/powerpoint/2010/main" val="4090933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dirty="0" smtClean="0"/>
              <a:t>WCSD Climate Surveys</a:t>
            </a:r>
          </a:p>
        </p:txBody>
      </p:sp>
      <p:sp>
        <p:nvSpPr>
          <p:cNvPr id="4" name="Content Placeholder 2"/>
          <p:cNvSpPr txBox="1">
            <a:spLocks/>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2" name="Content Placeholder 2"/>
          <p:cNvSpPr txBox="1">
            <a:spLocks/>
          </p:cNvSpPr>
          <p:nvPr/>
        </p:nvSpPr>
        <p:spPr bwMode="auto">
          <a:xfrm>
            <a:off x="685800" y="1947667"/>
            <a:ext cx="8153400" cy="4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All </a:t>
            </a:r>
            <a:r>
              <a:rPr lang="en-US" sz="2800" u="sng" dirty="0"/>
              <a:t>students</a:t>
            </a:r>
            <a:r>
              <a:rPr lang="en-US" sz="2800" dirty="0"/>
              <a:t> in grades 5 – 9 and 11</a:t>
            </a:r>
          </a:p>
          <a:p>
            <a:pPr lvl="1"/>
            <a:r>
              <a:rPr lang="en-US" sz="2400" dirty="0"/>
              <a:t>Climate Survey (N = 11,822)</a:t>
            </a:r>
          </a:p>
          <a:p>
            <a:pPr lvl="1"/>
            <a:r>
              <a:rPr lang="en-US" sz="2400" dirty="0"/>
              <a:t>Safety Survey (N  = 12,119)</a:t>
            </a:r>
          </a:p>
          <a:p>
            <a:pPr lvl="1"/>
            <a:r>
              <a:rPr lang="en-US" sz="2400" dirty="0"/>
              <a:t>Online only</a:t>
            </a:r>
          </a:p>
          <a:p>
            <a:r>
              <a:rPr lang="en-US" sz="2800" dirty="0"/>
              <a:t>All </a:t>
            </a:r>
            <a:r>
              <a:rPr lang="en-US" sz="2800" u="sng" dirty="0"/>
              <a:t>parents</a:t>
            </a:r>
            <a:r>
              <a:rPr lang="en-US" sz="2800" dirty="0"/>
              <a:t> in district</a:t>
            </a:r>
          </a:p>
          <a:p>
            <a:pPr lvl="1"/>
            <a:r>
              <a:rPr lang="en-US" sz="2400" dirty="0"/>
              <a:t>Paper or online</a:t>
            </a:r>
          </a:p>
          <a:p>
            <a:pPr lvl="1"/>
            <a:r>
              <a:rPr lang="en-US" sz="2400" dirty="0"/>
              <a:t>N = 12,091</a:t>
            </a:r>
          </a:p>
          <a:p>
            <a:r>
              <a:rPr lang="en-US" sz="2800" dirty="0"/>
              <a:t>All school </a:t>
            </a:r>
            <a:r>
              <a:rPr lang="en-US" sz="2800" u="sng" dirty="0"/>
              <a:t>staff</a:t>
            </a:r>
            <a:r>
              <a:rPr lang="en-US" sz="2800" dirty="0"/>
              <a:t> in district</a:t>
            </a:r>
          </a:p>
          <a:p>
            <a:pPr lvl="1"/>
            <a:r>
              <a:rPr lang="en-US" sz="2400" dirty="0"/>
              <a:t>Online</a:t>
            </a:r>
          </a:p>
          <a:p>
            <a:pPr lvl="1"/>
            <a:r>
              <a:rPr lang="en-US" sz="2400" dirty="0"/>
              <a:t>N = 3,651</a:t>
            </a:r>
          </a:p>
          <a:p>
            <a:endParaRPr lang="en-US" sz="2800" dirty="0"/>
          </a:p>
        </p:txBody>
      </p:sp>
      <p:sp>
        <p:nvSpPr>
          <p:cNvPr id="2" name="Rounded Rectangle 1"/>
          <p:cNvSpPr/>
          <p:nvPr/>
        </p:nvSpPr>
        <p:spPr>
          <a:xfrm>
            <a:off x="6373906" y="2299447"/>
            <a:ext cx="2312894" cy="20439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Gill Sans MT" panose="020B0502020104020203" pitchFamily="34" charset="0"/>
              </a:rPr>
              <a:t>Did you know?</a:t>
            </a:r>
          </a:p>
          <a:p>
            <a:pPr algn="ctr"/>
            <a:endParaRPr lang="en-US" dirty="0">
              <a:latin typeface="Gill Sans MT" panose="020B0502020104020203" pitchFamily="34" charset="0"/>
            </a:endParaRPr>
          </a:p>
          <a:p>
            <a:pPr algn="ctr"/>
            <a:r>
              <a:rPr lang="en-US" dirty="0" smtClean="0">
                <a:latin typeface="Gill Sans MT" panose="020B0502020104020203" pitchFamily="34" charset="0"/>
              </a:rPr>
              <a:t>We have </a:t>
            </a:r>
            <a:r>
              <a:rPr lang="en-US" sz="2800" dirty="0" smtClean="0">
                <a:latin typeface="Gill Sans MT" panose="020B0502020104020203" pitchFamily="34" charset="0"/>
              </a:rPr>
              <a:t>5</a:t>
            </a:r>
            <a:r>
              <a:rPr lang="en-US" dirty="0" smtClean="0">
                <a:latin typeface="Gill Sans MT" panose="020B0502020104020203" pitchFamily="34" charset="0"/>
              </a:rPr>
              <a:t> years of data from the three surveys!</a:t>
            </a:r>
            <a:endParaRPr lang="en-US" dirty="0">
              <a:latin typeface="Gill Sans MT" panose="020B0502020104020203" pitchFamily="34" charset="0"/>
            </a:endParaRPr>
          </a:p>
        </p:txBody>
      </p:sp>
    </p:spTree>
    <p:extLst>
      <p:ext uri="{BB962C8B-B14F-4D97-AF65-F5344CB8AC3E}">
        <p14:creationId xmlns:p14="http://schemas.microsoft.com/office/powerpoint/2010/main" val="97879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862349" y="235578"/>
            <a:ext cx="5172632" cy="5073842"/>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4277524466"/>
              </p:ext>
            </p:extLst>
          </p:nvPr>
        </p:nvGraphicFramePr>
        <p:xfrm>
          <a:off x="0" y="-1"/>
          <a:ext cx="8893277" cy="555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642850" y="2227006"/>
            <a:ext cx="1710813" cy="1120878"/>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Gill Sans MT" panose="020B0502020104020203" pitchFamily="34" charset="0"/>
              </a:rPr>
              <a:t>Student Climate Survey</a:t>
            </a:r>
            <a:endParaRPr lang="en-US" b="1" dirty="0">
              <a:solidFill>
                <a:schemeClr val="tx1"/>
              </a:solidFill>
              <a:latin typeface="Gill Sans MT" panose="020B0502020104020203" pitchFamily="34" charset="0"/>
            </a:endParaRPr>
          </a:p>
        </p:txBody>
      </p:sp>
      <p:sp>
        <p:nvSpPr>
          <p:cNvPr id="8" name="Line Callout 1 (Accent Bar) 7"/>
          <p:cNvSpPr/>
          <p:nvPr/>
        </p:nvSpPr>
        <p:spPr>
          <a:xfrm>
            <a:off x="7034981" y="647931"/>
            <a:ext cx="2109019" cy="421596"/>
          </a:xfrm>
          <a:prstGeom prst="accentCallout1">
            <a:avLst>
              <a:gd name="adj1" fmla="val 45052"/>
              <a:gd name="adj2" fmla="val -8589"/>
              <a:gd name="adj3" fmla="val 143392"/>
              <a:gd name="adj4" fmla="val -29773"/>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Student Respect</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Staff Respect</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9" name="Line Callout 1 (Accent Bar) 8"/>
          <p:cNvSpPr/>
          <p:nvPr/>
        </p:nvSpPr>
        <p:spPr>
          <a:xfrm>
            <a:off x="6799007" y="4598069"/>
            <a:ext cx="2212258" cy="421596"/>
          </a:xfrm>
          <a:prstGeom prst="accentCallout1">
            <a:avLst>
              <a:gd name="adj1" fmla="val 52048"/>
              <a:gd name="adj2" fmla="val -4984"/>
              <a:gd name="adj3" fmla="val -28020"/>
              <a:gd name="adj4" fmla="val -26476"/>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Self-Awareness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Social Awareness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Self-Management</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Relationship Skills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Decision-Making</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11" name="Rectangle 10"/>
          <p:cNvSpPr/>
          <p:nvPr/>
        </p:nvSpPr>
        <p:spPr>
          <a:xfrm>
            <a:off x="184003" y="343082"/>
            <a:ext cx="2330633" cy="923330"/>
          </a:xfrm>
          <a:prstGeom prst="rect">
            <a:avLst/>
          </a:prstGeom>
          <a:effectLst/>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Adult Caring</a:t>
            </a:r>
          </a:p>
          <a:p>
            <a:pPr marL="285750" indent="-285750">
              <a:buFont typeface="Arial" panose="020B0604020202020204" pitchFamily="34" charset="0"/>
              <a:buChar char="•"/>
            </a:pPr>
            <a:r>
              <a:rPr lang="en-US" dirty="0" smtClean="0">
                <a:latin typeface="Gill Sans MT" panose="020B0502020104020203" pitchFamily="34" charset="0"/>
              </a:rPr>
              <a:t>Academic Support</a:t>
            </a:r>
            <a:endParaRPr lang="en-US" dirty="0">
              <a:latin typeface="Gill Sans MT" panose="020B0502020104020203" pitchFamily="34" charset="0"/>
            </a:endParaRPr>
          </a:p>
          <a:p>
            <a:pPr marL="228600"/>
            <a:endParaRPr lang="en-US" dirty="0">
              <a:solidFill>
                <a:schemeClr val="bg1">
                  <a:lumMod val="50000"/>
                </a:schemeClr>
              </a:solidFill>
              <a:latin typeface="Gill Sans MT" panose="020B0502020104020203" pitchFamily="34" charset="0"/>
            </a:endParaRPr>
          </a:p>
        </p:txBody>
      </p:sp>
      <p:sp>
        <p:nvSpPr>
          <p:cNvPr id="12" name="Line Callout 1 (Accent Bar) 11"/>
          <p:cNvSpPr/>
          <p:nvPr/>
        </p:nvSpPr>
        <p:spPr>
          <a:xfrm>
            <a:off x="3917554" y="4394512"/>
            <a:ext cx="2475252" cy="500969"/>
          </a:xfrm>
          <a:prstGeom prst="accentCallout1">
            <a:avLst>
              <a:gd name="adj1" fmla="val 66916"/>
              <a:gd name="adj2" fmla="val -72702"/>
              <a:gd name="adj3" fmla="val 71758"/>
              <a:gd name="adj4" fmla="val -46688"/>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sp>
        <p:nvSpPr>
          <p:cNvPr id="13" name="Rectangle 12"/>
          <p:cNvSpPr/>
          <p:nvPr/>
        </p:nvSpPr>
        <p:spPr>
          <a:xfrm>
            <a:off x="33549" y="4093937"/>
            <a:ext cx="2481087" cy="1200329"/>
          </a:xfrm>
          <a:prstGeom prst="rect">
            <a:avLst/>
          </a:prstGeom>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Utility of Education</a:t>
            </a:r>
          </a:p>
          <a:p>
            <a:pPr marL="285750" indent="-285750">
              <a:buFont typeface="Arial" panose="020B0604020202020204" pitchFamily="34" charset="0"/>
              <a:buChar char="•"/>
            </a:pPr>
            <a:r>
              <a:rPr lang="en-US" dirty="0" smtClean="0">
                <a:latin typeface="Gill Sans MT" panose="020B0502020104020203" pitchFamily="34" charset="0"/>
              </a:rPr>
              <a:t>Self-Efficacy</a:t>
            </a:r>
          </a:p>
          <a:p>
            <a:pPr marL="285750" indent="-285750">
              <a:buFont typeface="Arial" panose="020B0604020202020204" pitchFamily="34" charset="0"/>
              <a:buChar char="•"/>
            </a:pPr>
            <a:r>
              <a:rPr lang="en-US" dirty="0" smtClean="0">
                <a:latin typeface="Gill Sans MT" panose="020B0502020104020203" pitchFamily="34" charset="0"/>
              </a:rPr>
              <a:t>Participation</a:t>
            </a:r>
          </a:p>
          <a:p>
            <a:pPr marL="285750" indent="-285750">
              <a:buFont typeface="Arial" panose="020B0604020202020204" pitchFamily="34" charset="0"/>
              <a:buChar char="•"/>
            </a:pPr>
            <a:r>
              <a:rPr lang="en-US" dirty="0" smtClean="0">
                <a:latin typeface="Gill Sans MT" panose="020B0502020104020203" pitchFamily="34" charset="0"/>
              </a:rPr>
              <a:t>Student Engagement</a:t>
            </a:r>
          </a:p>
        </p:txBody>
      </p:sp>
      <p:sp>
        <p:nvSpPr>
          <p:cNvPr id="14" name="Line Callout 1 (Accent Bar) 13"/>
          <p:cNvSpPr/>
          <p:nvPr/>
        </p:nvSpPr>
        <p:spPr>
          <a:xfrm>
            <a:off x="3642850" y="554263"/>
            <a:ext cx="2475252" cy="500969"/>
          </a:xfrm>
          <a:prstGeom prst="accentCallout1">
            <a:avLst>
              <a:gd name="adj1" fmla="val 66916"/>
              <a:gd name="adj2" fmla="val -53039"/>
              <a:gd name="adj3" fmla="val 118862"/>
              <a:gd name="adj4" fmla="val -45497"/>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155844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862349" y="235578"/>
            <a:ext cx="5172632" cy="5073842"/>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618671649"/>
              </p:ext>
            </p:extLst>
          </p:nvPr>
        </p:nvGraphicFramePr>
        <p:xfrm>
          <a:off x="0" y="-1"/>
          <a:ext cx="8893277" cy="555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642850" y="2227006"/>
            <a:ext cx="1710813" cy="1120878"/>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Gill Sans MT" panose="020B0502020104020203" pitchFamily="34" charset="0"/>
              </a:rPr>
              <a:t>Student Safety Survey</a:t>
            </a:r>
            <a:endParaRPr lang="en-US" b="1" dirty="0">
              <a:solidFill>
                <a:schemeClr val="tx1"/>
              </a:solidFill>
              <a:latin typeface="Gill Sans MT" panose="020B0502020104020203" pitchFamily="34" charset="0"/>
            </a:endParaRPr>
          </a:p>
        </p:txBody>
      </p:sp>
      <p:sp>
        <p:nvSpPr>
          <p:cNvPr id="8" name="Line Callout 1 (Accent Bar) 7"/>
          <p:cNvSpPr/>
          <p:nvPr/>
        </p:nvSpPr>
        <p:spPr>
          <a:xfrm>
            <a:off x="7034981" y="647931"/>
            <a:ext cx="2109019" cy="421596"/>
          </a:xfrm>
          <a:prstGeom prst="accentCallout1">
            <a:avLst>
              <a:gd name="adj1" fmla="val 45052"/>
              <a:gd name="adj2" fmla="val -8589"/>
              <a:gd name="adj3" fmla="val 143392"/>
              <a:gd name="adj4" fmla="val -29773"/>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Drugs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Alcohol</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Skipping Class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Bringing Weapon</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9" name="Line Callout 1 (Accent Bar) 8"/>
          <p:cNvSpPr/>
          <p:nvPr/>
        </p:nvSpPr>
        <p:spPr>
          <a:xfrm>
            <a:off x="6799007" y="4598069"/>
            <a:ext cx="2212258" cy="421596"/>
          </a:xfrm>
          <a:prstGeom prst="accentCallout1">
            <a:avLst>
              <a:gd name="adj1" fmla="val 52048"/>
              <a:gd name="adj2" fmla="val -4984"/>
              <a:gd name="adj3" fmla="val -28020"/>
              <a:gd name="adj4" fmla="val -26476"/>
            </a:avLst>
          </a:prstGeom>
          <a:noFill/>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rot lat="0" lon="0" rev="0"/>
              </a:lightRig>
            </a:scene3d>
          </a:bodyPr>
          <a:lstStyle/>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Fighting</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Teasing/Rumors</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Sexting/Electronic</a:t>
            </a:r>
          </a:p>
          <a:p>
            <a:pPr marL="285750" indent="-285750">
              <a:buFont typeface="Arial" panose="020B0604020202020204" pitchFamily="34" charset="0"/>
              <a:buChar char="•"/>
            </a:pPr>
            <a:r>
              <a:rPr lang="en-US" dirty="0" smtClean="0">
                <a:solidFill>
                  <a:schemeClr val="tx1"/>
                </a:solidFill>
                <a:effectLst>
                  <a:outerShdw blurRad="50800" dist="50800" dir="5400000" algn="ctr" rotWithShape="0">
                    <a:srgbClr val="000000">
                      <a:alpha val="0"/>
                    </a:srgbClr>
                  </a:outerShdw>
                </a:effectLst>
                <a:latin typeface="Gill Sans MT" panose="020B0502020104020203" pitchFamily="34" charset="0"/>
              </a:rPr>
              <a:t>Property Damage</a:t>
            </a:r>
            <a:endParaRPr lang="en-US" dirty="0">
              <a:solidFill>
                <a:schemeClr val="tx1"/>
              </a:solidFill>
              <a:effectLst>
                <a:outerShdw blurRad="50800" dist="50800" dir="5400000" algn="ctr" rotWithShape="0">
                  <a:srgbClr val="000000">
                    <a:alpha val="0"/>
                  </a:srgbClr>
                </a:outerShdw>
              </a:effectLst>
              <a:latin typeface="Gill Sans MT" panose="020B0502020104020203" pitchFamily="34" charset="0"/>
            </a:endParaRPr>
          </a:p>
          <a:p>
            <a:endParaRPr lang="en-US" dirty="0">
              <a:solidFill>
                <a:schemeClr val="tx1"/>
              </a:solidFill>
              <a:latin typeface="Gill Sans MT" panose="020B0502020104020203" pitchFamily="34" charset="0"/>
            </a:endParaRPr>
          </a:p>
        </p:txBody>
      </p:sp>
      <p:sp>
        <p:nvSpPr>
          <p:cNvPr id="11" name="Rectangle 10"/>
          <p:cNvSpPr/>
          <p:nvPr/>
        </p:nvSpPr>
        <p:spPr>
          <a:xfrm>
            <a:off x="280219" y="397064"/>
            <a:ext cx="2330633" cy="1477328"/>
          </a:xfrm>
          <a:prstGeom prst="rect">
            <a:avLst/>
          </a:prstGeom>
          <a:effectLst/>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Safety In/Out of School</a:t>
            </a:r>
          </a:p>
          <a:p>
            <a:pPr marL="285750" indent="-285750">
              <a:buFont typeface="Arial" panose="020B0604020202020204" pitchFamily="34" charset="0"/>
              <a:buChar char="•"/>
            </a:pPr>
            <a:r>
              <a:rPr lang="en-US" dirty="0" smtClean="0">
                <a:latin typeface="Gill Sans MT" panose="020B0502020104020203" pitchFamily="34" charset="0"/>
              </a:rPr>
              <a:t>Safety Procedure Knowledge</a:t>
            </a:r>
            <a:endParaRPr lang="en-US" dirty="0">
              <a:latin typeface="Gill Sans MT" panose="020B0502020104020203" pitchFamily="34" charset="0"/>
            </a:endParaRPr>
          </a:p>
          <a:p>
            <a:pPr marL="228600"/>
            <a:endParaRPr lang="en-US" dirty="0">
              <a:solidFill>
                <a:schemeClr val="bg1">
                  <a:lumMod val="50000"/>
                </a:schemeClr>
              </a:solidFill>
              <a:latin typeface="Gill Sans MT" panose="020B0502020104020203" pitchFamily="34" charset="0"/>
            </a:endParaRPr>
          </a:p>
        </p:txBody>
      </p:sp>
      <p:sp>
        <p:nvSpPr>
          <p:cNvPr id="12" name="Line Callout 1 (Accent Bar) 11"/>
          <p:cNvSpPr/>
          <p:nvPr/>
        </p:nvSpPr>
        <p:spPr>
          <a:xfrm>
            <a:off x="3917554" y="4394512"/>
            <a:ext cx="2475252" cy="500969"/>
          </a:xfrm>
          <a:prstGeom prst="accentCallout1">
            <a:avLst>
              <a:gd name="adj1" fmla="val 66916"/>
              <a:gd name="adj2" fmla="val -72702"/>
              <a:gd name="adj3" fmla="val 71758"/>
              <a:gd name="adj4" fmla="val -46688"/>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sp>
        <p:nvSpPr>
          <p:cNvPr id="13" name="Rectangle 12"/>
          <p:cNvSpPr/>
          <p:nvPr/>
        </p:nvSpPr>
        <p:spPr>
          <a:xfrm>
            <a:off x="33549" y="4093937"/>
            <a:ext cx="2481087" cy="923330"/>
          </a:xfrm>
          <a:prstGeom prst="rect">
            <a:avLst/>
          </a:prstGeom>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Parent Attitudes</a:t>
            </a:r>
          </a:p>
          <a:p>
            <a:pPr marL="285750" indent="-285750">
              <a:buFont typeface="Arial" panose="020B0604020202020204" pitchFamily="34" charset="0"/>
              <a:buChar char="•"/>
            </a:pPr>
            <a:r>
              <a:rPr lang="en-US" dirty="0" smtClean="0">
                <a:latin typeface="Gill Sans MT" panose="020B0502020104020203" pitchFamily="34" charset="0"/>
              </a:rPr>
              <a:t>Peer Attitudes</a:t>
            </a:r>
          </a:p>
          <a:p>
            <a:pPr marL="285750" indent="-285750">
              <a:buFont typeface="Arial" panose="020B0604020202020204" pitchFamily="34" charset="0"/>
              <a:buChar char="•"/>
            </a:pPr>
            <a:r>
              <a:rPr lang="en-US" dirty="0" smtClean="0">
                <a:latin typeface="Gill Sans MT" panose="020B0502020104020203" pitchFamily="34" charset="0"/>
              </a:rPr>
              <a:t>Student Attitudes</a:t>
            </a:r>
          </a:p>
        </p:txBody>
      </p:sp>
      <p:sp>
        <p:nvSpPr>
          <p:cNvPr id="14" name="Line Callout 1 (Accent Bar) 13"/>
          <p:cNvSpPr/>
          <p:nvPr/>
        </p:nvSpPr>
        <p:spPr>
          <a:xfrm>
            <a:off x="3642850" y="554263"/>
            <a:ext cx="2475252" cy="500969"/>
          </a:xfrm>
          <a:prstGeom prst="accentCallout1">
            <a:avLst>
              <a:gd name="adj1" fmla="val 84580"/>
              <a:gd name="adj2" fmla="val -53635"/>
              <a:gd name="adj3" fmla="val 118862"/>
              <a:gd name="adj4" fmla="val -45497"/>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859093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3676" y="392754"/>
            <a:ext cx="7787149" cy="5262979"/>
          </a:xfrm>
          <a:prstGeom prst="rect">
            <a:avLst/>
          </a:prstGeom>
        </p:spPr>
        <p:txBody>
          <a:bodyPr wrap="square">
            <a:spAutoFit/>
          </a:bodyPr>
          <a:lstStyle/>
          <a:p>
            <a:pPr defTabSz="1088502">
              <a:defRPr/>
            </a:pPr>
            <a:r>
              <a:rPr lang="en-US" sz="2800" i="1" dirty="0" smtClean="0">
                <a:latin typeface="Gill Sans MT" panose="020B0502020104020203" pitchFamily="34" charset="0"/>
              </a:rPr>
              <a:t>You </a:t>
            </a:r>
            <a:r>
              <a:rPr lang="en-US" sz="2800" i="1" dirty="0">
                <a:latin typeface="Gill Sans MT" panose="020B0502020104020203" pitchFamily="34" charset="0"/>
              </a:rPr>
              <a:t>guys say that people take </a:t>
            </a:r>
            <a:r>
              <a:rPr lang="en-US" sz="2800" i="1" dirty="0" smtClean="0">
                <a:latin typeface="Gill Sans MT" panose="020B0502020104020203" pitchFamily="34" charset="0"/>
              </a:rPr>
              <a:t>[the Climate Survey] </a:t>
            </a:r>
            <a:r>
              <a:rPr lang="en-US" sz="2800" i="1" dirty="0">
                <a:latin typeface="Gill Sans MT" panose="020B0502020104020203" pitchFamily="34" charset="0"/>
              </a:rPr>
              <a:t>every year, but it doesn’t really make a difference.  Like, when you ask questions about bullying, you think, </a:t>
            </a:r>
            <a:r>
              <a:rPr lang="en-US" sz="2800" i="1" dirty="0" smtClean="0">
                <a:latin typeface="Gill Sans MT" panose="020B0502020104020203" pitchFamily="34" charset="0"/>
              </a:rPr>
              <a:t>‘Okay</a:t>
            </a:r>
            <a:r>
              <a:rPr lang="en-US" sz="2800" i="1" dirty="0">
                <a:latin typeface="Gill Sans MT" panose="020B0502020104020203" pitchFamily="34" charset="0"/>
              </a:rPr>
              <a:t>, then maybe the school’s </a:t>
            </a:r>
            <a:r>
              <a:rPr lang="en-US" sz="2800" i="1" dirty="0" err="1">
                <a:latin typeface="Gill Sans MT" panose="020B0502020104020203" pitchFamily="34" charset="0"/>
              </a:rPr>
              <a:t>gonna</a:t>
            </a:r>
            <a:r>
              <a:rPr lang="en-US" sz="2800" i="1" dirty="0">
                <a:latin typeface="Gill Sans MT" panose="020B0502020104020203" pitchFamily="34" charset="0"/>
              </a:rPr>
              <a:t> do something about the </a:t>
            </a:r>
            <a:r>
              <a:rPr lang="en-US" sz="2800" i="1" dirty="0" smtClean="0">
                <a:latin typeface="Gill Sans MT" panose="020B0502020104020203" pitchFamily="34" charset="0"/>
              </a:rPr>
              <a:t>bullying.’ </a:t>
            </a:r>
          </a:p>
          <a:p>
            <a:pPr defTabSz="1088502">
              <a:defRPr/>
            </a:pPr>
            <a:endParaRPr lang="en-US" sz="2800" i="1" dirty="0">
              <a:latin typeface="Gill Sans MT" panose="020B0502020104020203" pitchFamily="34" charset="0"/>
            </a:endParaRPr>
          </a:p>
          <a:p>
            <a:pPr defTabSz="1088502">
              <a:defRPr/>
            </a:pPr>
            <a:r>
              <a:rPr lang="en-US" sz="2800" i="1" dirty="0" smtClean="0">
                <a:latin typeface="Gill Sans MT" panose="020B0502020104020203" pitchFamily="34" charset="0"/>
              </a:rPr>
              <a:t>But </a:t>
            </a:r>
            <a:r>
              <a:rPr lang="en-US" sz="2800" i="1" dirty="0">
                <a:latin typeface="Gill Sans MT" panose="020B0502020104020203" pitchFamily="34" charset="0"/>
              </a:rPr>
              <a:t>every year you still take the same survey with the same questions, and nothing ever happens.  I feel like just, after a while, people get tired of it, and it’s like, </a:t>
            </a:r>
            <a:r>
              <a:rPr lang="en-US" sz="2800" i="1" dirty="0" smtClean="0">
                <a:latin typeface="Gill Sans MT" panose="020B0502020104020203" pitchFamily="34" charset="0"/>
              </a:rPr>
              <a:t>‘Maybe </a:t>
            </a:r>
            <a:r>
              <a:rPr lang="en-US" sz="2800" i="1" dirty="0">
                <a:latin typeface="Gill Sans MT" panose="020B0502020104020203" pitchFamily="34" charset="0"/>
              </a:rPr>
              <a:t>I saw bullying, maybe I didn't—yeah, I did, it’s not a big deal</a:t>
            </a:r>
            <a:r>
              <a:rPr lang="en-US" sz="2800" i="1" dirty="0" smtClean="0">
                <a:latin typeface="Gill Sans MT" panose="020B0502020104020203" pitchFamily="34" charset="0"/>
              </a:rPr>
              <a:t>.’		</a:t>
            </a:r>
          </a:p>
          <a:p>
            <a:pPr defTabSz="1088502">
              <a:defRPr/>
            </a:pPr>
            <a:r>
              <a:rPr lang="en-US" sz="2800" i="1" dirty="0">
                <a:latin typeface="Gill Sans MT" panose="020B0502020104020203" pitchFamily="34" charset="0"/>
              </a:rPr>
              <a:t>	</a:t>
            </a:r>
            <a:r>
              <a:rPr lang="en-US" sz="2800" i="1" dirty="0" smtClean="0">
                <a:latin typeface="Gill Sans MT" panose="020B0502020104020203" pitchFamily="34" charset="0"/>
              </a:rPr>
              <a:t>		</a:t>
            </a:r>
            <a:r>
              <a:rPr lang="en-US" sz="2400" i="1" dirty="0" smtClean="0">
                <a:latin typeface="Gill Sans MT" panose="020B0502020104020203" pitchFamily="34" charset="0"/>
              </a:rPr>
              <a:t>-</a:t>
            </a:r>
            <a:r>
              <a:rPr lang="en-US" sz="2400" i="1" dirty="0" err="1" smtClean="0">
                <a:latin typeface="Gill Sans MT" panose="020B0502020104020203" pitchFamily="34" charset="0"/>
              </a:rPr>
              <a:t>Damonte</a:t>
            </a:r>
            <a:r>
              <a:rPr lang="en-US" sz="2400" i="1" dirty="0" smtClean="0">
                <a:latin typeface="Gill Sans MT" panose="020B0502020104020203" pitchFamily="34" charset="0"/>
              </a:rPr>
              <a:t> Ranch HS Student</a:t>
            </a:r>
            <a:endParaRPr lang="en-US" sz="2400" i="1" dirty="0">
              <a:latin typeface="Gill Sans MT" panose="020B0502020104020203" pitchFamily="34" charset="0"/>
            </a:endParaRPr>
          </a:p>
        </p:txBody>
      </p:sp>
    </p:spTree>
    <p:extLst>
      <p:ext uri="{BB962C8B-B14F-4D97-AF65-F5344CB8AC3E}">
        <p14:creationId xmlns:p14="http://schemas.microsoft.com/office/powerpoint/2010/main" val="2556698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6675"/>
            <a:ext cx="9058375" cy="6724650"/>
          </a:xfrm>
          <a:prstGeom prst="rect">
            <a:avLst/>
          </a:prstGeom>
        </p:spPr>
      </p:pic>
      <p:sp>
        <p:nvSpPr>
          <p:cNvPr id="6" name="Right Arrow 5"/>
          <p:cNvSpPr/>
          <p:nvPr/>
        </p:nvSpPr>
        <p:spPr>
          <a:xfrm rot="15547248">
            <a:off x="7604976" y="4630994"/>
            <a:ext cx="1297858" cy="156332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840361" y="66675"/>
            <a:ext cx="3303639" cy="10836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http://www.washoeschools.net/Page/866</a:t>
            </a:r>
          </a:p>
        </p:txBody>
      </p:sp>
    </p:spTree>
    <p:extLst>
      <p:ext uri="{BB962C8B-B14F-4D97-AF65-F5344CB8AC3E}">
        <p14:creationId xmlns:p14="http://schemas.microsoft.com/office/powerpoint/2010/main" val="3142745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WCSD Branded Colors">
      <a:dk1>
        <a:sysClr val="windowText" lastClr="000000"/>
      </a:dk1>
      <a:lt1>
        <a:sysClr val="window" lastClr="FFFFFF"/>
      </a:lt1>
      <a:dk2>
        <a:srgbClr val="005288"/>
      </a:dk2>
      <a:lt2>
        <a:srgbClr val="EEECE1"/>
      </a:lt2>
      <a:accent1>
        <a:srgbClr val="DEB408"/>
      </a:accent1>
      <a:accent2>
        <a:srgbClr val="EF3E42"/>
      </a:accent2>
      <a:accent3>
        <a:srgbClr val="C1CD23"/>
      </a:accent3>
      <a:accent4>
        <a:srgbClr val="009FC2"/>
      </a:accent4>
      <a:accent5>
        <a:srgbClr val="332A86"/>
      </a:accent5>
      <a:accent6>
        <a:srgbClr val="F5802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WCSD2015ppttemplate</Template>
  <TotalTime>2443</TotalTime>
  <Words>1703</Words>
  <Application>Microsoft Office PowerPoint</Application>
  <PresentationFormat>On-screen Show (4:3)</PresentationFormat>
  <Paragraphs>143</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MS PGothic</vt:lpstr>
      <vt:lpstr>Arial</vt:lpstr>
      <vt:lpstr>Calibri</vt:lpstr>
      <vt:lpstr>Gill Sans MT</vt:lpstr>
      <vt:lpstr>Office Theme</vt:lpstr>
      <vt:lpstr>1_Office Theme</vt:lpstr>
      <vt:lpstr>WCSD Student Climate Survey:  </vt:lpstr>
      <vt:lpstr>Envisioning School Climate</vt:lpstr>
      <vt:lpstr>Learning Intentions </vt:lpstr>
      <vt:lpstr>What is the Student Climate Survey?</vt:lpstr>
      <vt:lpstr>WCSD Climate Surveys</vt:lpstr>
      <vt:lpstr>PowerPoint Presentation</vt:lpstr>
      <vt:lpstr>PowerPoint Presentation</vt:lpstr>
      <vt:lpstr>PowerPoint Presentation</vt:lpstr>
      <vt:lpstr>PowerPoint Presentation</vt:lpstr>
      <vt:lpstr>Understanding the Data Using the Y Activity</vt:lpstr>
      <vt:lpstr>PowerPoint Presentation</vt:lpstr>
      <vt:lpstr>Understanding Data: Writing Narrative Statements</vt:lpstr>
      <vt:lpstr>Why? Worksheet</vt:lpstr>
      <vt:lpstr>Action Planning with Students</vt:lpstr>
      <vt:lpstr>What issue do we want to address?</vt:lpstr>
      <vt:lpstr>More or Less Activity</vt:lpstr>
      <vt:lpstr>3, 2, 1 Activity</vt:lpstr>
      <vt:lpstr> For more information about student voice…</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Cambria</dc:creator>
  <cp:lastModifiedBy>Crowder, Marisa</cp:lastModifiedBy>
  <cp:revision>227</cp:revision>
  <cp:lastPrinted>2015-08-27T17:19:39Z</cp:lastPrinted>
  <dcterms:created xsi:type="dcterms:W3CDTF">2015-01-27T17:47:48Z</dcterms:created>
  <dcterms:modified xsi:type="dcterms:W3CDTF">2015-11-25T18:16:56Z</dcterms:modified>
</cp:coreProperties>
</file>