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72" autoAdjust="0"/>
  </p:normalViewPr>
  <p:slideViewPr>
    <p:cSldViewPr>
      <p:cViewPr varScale="1">
        <p:scale>
          <a:sx n="52" d="100"/>
          <a:sy n="52" d="100"/>
        </p:scale>
        <p:origin x="163" y="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0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1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08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5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6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9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A62A5-FB6F-46F6-A64B-91F34B7D502F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A21E0-F3BB-4E44-9C90-CF24FA73C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0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india-art/a/lakshmana-temple-indi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china-art/a/neo-confucianism-fan-kuan-travelers-by-streams-and-mountain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india-art/a/shiva-as-lord-of-the-dance-nataraja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india-art/a/shiva-as-lord-of-the-dance-nataraj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china-art/a/the-david-vases-chinese-porcelai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south-east-se-asia/korea-art/a/sin-sukju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china-art/a/forbidden-cit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japan-art/a/ryoanj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south-east-se-asia/india-art/a/bichtir-jahangir-preferring-a-sufi-shaikh-to-king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india-art/a/the-taj-mahal" TargetMode="Externa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south-east-se-asia/india-art/a/the-stup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japan-art/a/ogata-krin-red-and-white-plum-blossom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south-east-se-asia/japan-art/a/hokusai-under-the-wave-off-kanagawa-the-great-wave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humanities/ap-art-history/south-east-se-asia/china-art/a/liu-chunhua-chairman-ma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china-art/a/terracotta-warriors-from-the-mausoleum-of-the-first-qin-emperor-of-china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china-art/a/funeral-banner-of-lady-dai-xin-zhui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china-art/a/longmen-caves-luoyang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korea-art/a/gold-and-jade-crown-silla-kingd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japan-art/a/todai-ji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hanacademy.org/humanities/ap-art-history/south-east-se-asia/indonesia-art/a/borobudur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hanacademy.org/humanities/ap-art-history/south-east-se-asia/cambodia-art/a/angkor-w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South, East, and Southeast Asia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300 B.C.E-1980 C.E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36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19455"/>
            <a:ext cx="3505200" cy="8683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Lakshmana Temple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437135"/>
            <a:ext cx="3352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Khajuraho</a:t>
            </a:r>
            <a:r>
              <a:rPr lang="en-US" sz="2000" dirty="0" smtClean="0"/>
              <a:t>, India</a:t>
            </a:r>
          </a:p>
          <a:p>
            <a:pPr marL="0" indent="0">
              <a:buNone/>
            </a:pPr>
            <a:r>
              <a:rPr lang="en-US" sz="2000" dirty="0" smtClean="0"/>
              <a:t>Hindu, </a:t>
            </a:r>
            <a:r>
              <a:rPr lang="en-US" sz="2000" dirty="0" err="1" smtClean="0"/>
              <a:t>Chandella</a:t>
            </a:r>
            <a:r>
              <a:rPr lang="en-US" sz="2000" dirty="0" smtClean="0"/>
              <a:t> Dynasty</a:t>
            </a:r>
          </a:p>
          <a:p>
            <a:pPr marL="0" indent="0">
              <a:buNone/>
            </a:pPr>
            <a:r>
              <a:rPr lang="en-US" sz="2000" dirty="0" smtClean="0"/>
              <a:t>930-950 C.E. </a:t>
            </a:r>
          </a:p>
          <a:p>
            <a:pPr marL="0" indent="0">
              <a:buNone/>
            </a:pPr>
            <a:r>
              <a:rPr lang="en-US" sz="2000" dirty="0" smtClean="0"/>
              <a:t>Sandstone</a:t>
            </a:r>
            <a:endParaRPr lang="en-US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34" y="685801"/>
            <a:ext cx="4935166" cy="316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47552"/>
            <a:ext cx="4573558" cy="285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62600" y="883320"/>
            <a:ext cx="32331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www.khanacademy.org/humanities/ap-art-history/south-east-se-asia/india-art/a/lakshmana-temple-india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7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70" y="-152400"/>
            <a:ext cx="6934200" cy="101491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Travelers among Mountains and Streams, Fan </a:t>
            </a:r>
            <a:r>
              <a:rPr lang="en-US" sz="2400" dirty="0" err="1" smtClean="0"/>
              <a:t>Kuan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068" y="3786907"/>
            <a:ext cx="3352800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100 C.E.</a:t>
            </a:r>
          </a:p>
          <a:p>
            <a:pPr marL="0" indent="0">
              <a:buNone/>
            </a:pPr>
            <a:r>
              <a:rPr lang="en-US" sz="2400" dirty="0" smtClean="0"/>
              <a:t>Ink and colors on silk</a:t>
            </a:r>
            <a:endParaRPr lang="en-US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06" y="609115"/>
            <a:ext cx="3116094" cy="620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0" y="623863"/>
            <a:ext cx="553429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370" y="561049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www.khanacademy.org/humanities/ap-art-history/south-east-se-asia/china-art/a/neo-confucianism-fan-kuan-travelers-by-streams-and-mountains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5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3" y="0"/>
            <a:ext cx="4038600" cy="685800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Shiva as Lord of Dance (Nataraja)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612" y="5058021"/>
            <a:ext cx="2971800" cy="1905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Hindu, India (Tamil Nadu)</a:t>
            </a:r>
          </a:p>
          <a:p>
            <a:pPr marL="0" indent="0">
              <a:buNone/>
            </a:pPr>
            <a:r>
              <a:rPr lang="en-US" sz="2000" dirty="0" err="1" smtClean="0"/>
              <a:t>Chola</a:t>
            </a:r>
            <a:r>
              <a:rPr lang="en-US" sz="2000" dirty="0" smtClean="0"/>
              <a:t> Dynasty</a:t>
            </a:r>
          </a:p>
          <a:p>
            <a:pPr marL="0" indent="0">
              <a:buNone/>
            </a:pPr>
            <a:r>
              <a:rPr lang="en-US" sz="2000" dirty="0" smtClean="0"/>
              <a:t>11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C.E.</a:t>
            </a:r>
          </a:p>
          <a:p>
            <a:pPr marL="0" indent="0">
              <a:buNone/>
            </a:pPr>
            <a:r>
              <a:rPr lang="en-US" sz="2000" dirty="0" smtClean="0"/>
              <a:t>Cast Bronze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69" y="168193"/>
            <a:ext cx="4732834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3" y="685800"/>
            <a:ext cx="3733800" cy="22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84" y="3032207"/>
            <a:ext cx="338165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6010521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www.khanacademy.org/humanities/ap-art-history/south-east-se-asia/india-art/a/shiva-as-lord-of-the-dance-nataraja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07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9" y="0"/>
            <a:ext cx="4419600" cy="80739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Night Attack on the </a:t>
            </a:r>
            <a:r>
              <a:rPr lang="en-US" sz="2400" dirty="0" err="1" smtClean="0"/>
              <a:t>Sanjô</a:t>
            </a:r>
            <a:r>
              <a:rPr lang="en-US" sz="2400" dirty="0" smtClean="0"/>
              <a:t> Palace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42672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Kamakura Period, Japan</a:t>
            </a:r>
          </a:p>
          <a:p>
            <a:pPr marL="0" indent="0">
              <a:buNone/>
            </a:pPr>
            <a:r>
              <a:rPr lang="en-US" sz="2000" dirty="0" smtClean="0"/>
              <a:t>1250-1300 C.E.</a:t>
            </a:r>
          </a:p>
          <a:p>
            <a:pPr marL="0" indent="0">
              <a:buNone/>
            </a:pPr>
            <a:r>
              <a:rPr lang="en-US" sz="2000" dirty="0" smtClean="0"/>
              <a:t>Hand scroll (ink and color on paper)</a:t>
            </a:r>
            <a:endParaRPr lang="en-US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1" y="565826"/>
            <a:ext cx="8839200" cy="261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"/>
          <a:stretch/>
        </p:blipFill>
        <p:spPr bwMode="auto">
          <a:xfrm>
            <a:off x="231943" y="3197157"/>
            <a:ext cx="8696326" cy="23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6269" y="56803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www.khanacademy.org/humanities/ap-art-history/south-east-se-asia/india-art/a/shiva-as-lord-of-the-dance-nataraja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54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6" y="32426"/>
            <a:ext cx="2133600" cy="7159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The David Vases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560" y="5181600"/>
            <a:ext cx="4713051" cy="121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Yuan Dynasty, China</a:t>
            </a:r>
          </a:p>
          <a:p>
            <a:pPr marL="0" indent="0">
              <a:buNone/>
            </a:pPr>
            <a:r>
              <a:rPr lang="en-US" sz="2000" dirty="0" smtClean="0"/>
              <a:t>1351 C.E.</a:t>
            </a:r>
          </a:p>
          <a:p>
            <a:pPr marL="0" indent="0">
              <a:buNone/>
            </a:pPr>
            <a:r>
              <a:rPr lang="en-US" sz="2000" dirty="0" smtClean="0"/>
              <a:t>Whit porcelain with cobalt blue underglaze</a:t>
            </a:r>
            <a:endParaRPr lang="en-US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0" r="12891"/>
          <a:stretch/>
        </p:blipFill>
        <p:spPr bwMode="auto">
          <a:xfrm>
            <a:off x="108721" y="914400"/>
            <a:ext cx="41405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35718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57085" y="3904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www.khanacademy.org/humanities/ap-art-history/south-east-se-asia/china-art/a/the-david-vases-chinese-porcelain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5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34290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Portrait of Sin </a:t>
            </a:r>
            <a:r>
              <a:rPr lang="en-US" sz="2400" dirty="0" err="1" smtClean="0"/>
              <a:t>Sukju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2772"/>
            <a:ext cx="42672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1417-1475 Imperial Bureau</a:t>
            </a:r>
          </a:p>
          <a:p>
            <a:pPr marL="0" indent="0">
              <a:buNone/>
            </a:pPr>
            <a:r>
              <a:rPr lang="en-US" sz="2000" dirty="0" smtClean="0"/>
              <a:t> of Painting</a:t>
            </a:r>
          </a:p>
          <a:p>
            <a:pPr marL="0" indent="0">
              <a:buNone/>
            </a:pPr>
            <a:r>
              <a:rPr lang="en-US" sz="2000" dirty="0" smtClean="0"/>
              <a:t>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C.E.</a:t>
            </a:r>
          </a:p>
          <a:p>
            <a:pPr marL="0" indent="0">
              <a:buNone/>
            </a:pPr>
            <a:r>
              <a:rPr lang="en-US" sz="2000" dirty="0" smtClean="0"/>
              <a:t>Hanging scroll </a:t>
            </a:r>
            <a:endParaRPr lang="en-US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1781"/>
            <a:ext cx="4038600" cy="634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7929" y="5675925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www.khanacademy.org/humanities/ap-art-history/south-east-se-asia/korea-art/a/sin-sukju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4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3321996" cy="609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Forbidden City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250" y="759411"/>
            <a:ext cx="4267200" cy="2328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Beijing, China</a:t>
            </a:r>
          </a:p>
          <a:p>
            <a:pPr marL="0" indent="0">
              <a:buNone/>
            </a:pPr>
            <a:r>
              <a:rPr lang="en-US" sz="2000" dirty="0" smtClean="0"/>
              <a:t>Ming Dynasty</a:t>
            </a:r>
          </a:p>
          <a:p>
            <a:pPr marL="0" indent="0">
              <a:buNone/>
            </a:pPr>
            <a:r>
              <a:rPr lang="en-US" sz="2000" dirty="0" smtClean="0"/>
              <a:t>15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C.E.</a:t>
            </a:r>
          </a:p>
          <a:p>
            <a:pPr marL="0" indent="0">
              <a:buNone/>
            </a:pPr>
            <a:r>
              <a:rPr lang="en-US" sz="2000" dirty="0" smtClean="0"/>
              <a:t>Stone masonry, marble, brick, wood, and ceramic tile</a:t>
            </a:r>
            <a:endParaRPr lang="en-US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50" y="2703289"/>
            <a:ext cx="5954950" cy="40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962400" cy="240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0" y="3025004"/>
            <a:ext cx="205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www.khanacademy.org/humanities/ap-art-history/south-east-se-asia/china-art/a/forbidden-city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78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3" y="152400"/>
            <a:ext cx="1828800" cy="563562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Ryoan-ji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4051338"/>
            <a:ext cx="3962400" cy="2425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Kyoto, Japan</a:t>
            </a:r>
          </a:p>
          <a:p>
            <a:pPr marL="0" indent="0">
              <a:buNone/>
            </a:pPr>
            <a:r>
              <a:rPr lang="en-US" sz="2000" dirty="0" err="1" smtClean="0"/>
              <a:t>Muromachi</a:t>
            </a:r>
            <a:r>
              <a:rPr lang="en-US" sz="2000" dirty="0" smtClean="0"/>
              <a:t> Period 1480 C.E.</a:t>
            </a:r>
          </a:p>
          <a:p>
            <a:pPr marL="0" indent="0">
              <a:buNone/>
            </a:pPr>
            <a:r>
              <a:rPr lang="en-US" sz="2000" dirty="0" smtClean="0"/>
              <a:t>Rock Garden</a:t>
            </a:r>
            <a:endParaRPr lang="en-US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6781800" cy="348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6" y="4038600"/>
            <a:ext cx="4427859" cy="261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307" y="1398489"/>
            <a:ext cx="1905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www.khanacademy.org/humanities/ap-art-history/south-east-se-asia/japan-art/a/ryoanji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57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2940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Jahangir Preferring a Sufi Shaikh to Kings, </a:t>
            </a:r>
            <a:r>
              <a:rPr lang="en-US" sz="2400" dirty="0" err="1" smtClean="0"/>
              <a:t>Bichitr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657" y="2245175"/>
            <a:ext cx="2679970" cy="1140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1620 C.E. </a:t>
            </a:r>
          </a:p>
          <a:p>
            <a:pPr marL="0" indent="0">
              <a:buNone/>
            </a:pPr>
            <a:r>
              <a:rPr lang="en-US" sz="2000" dirty="0" smtClean="0"/>
              <a:t>Watercolor, gold, and ink on paper</a:t>
            </a:r>
            <a:endParaRPr lang="en-US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533400"/>
            <a:ext cx="4191000" cy="609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344" y="5419246"/>
            <a:ext cx="411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www.khanacademy.org/humanities/ap-art-history/south-east-se-asia/india-art/a/bichtir-jahangir-preferring-a-sufi-shaikh-to-kings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37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26"/>
            <a:ext cx="2057400" cy="563562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Taj</a:t>
            </a:r>
            <a:r>
              <a:rPr lang="en-US" sz="2400" dirty="0" smtClean="0"/>
              <a:t> </a:t>
            </a:r>
            <a:r>
              <a:rPr lang="en-US" sz="2400" dirty="0" err="1" smtClean="0"/>
              <a:t>Mahal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551" y="3124200"/>
            <a:ext cx="3511685" cy="1687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Agra, India, 1632-53</a:t>
            </a:r>
          </a:p>
          <a:p>
            <a:pPr marL="0" indent="0">
              <a:buNone/>
            </a:pPr>
            <a:r>
              <a:rPr lang="en-US" sz="2000" dirty="0" smtClean="0"/>
              <a:t>Supervision of </a:t>
            </a:r>
            <a:r>
              <a:rPr lang="en-US" sz="2000" dirty="0" err="1" smtClean="0"/>
              <a:t>Ustad</a:t>
            </a:r>
            <a:r>
              <a:rPr lang="en-US" sz="2000" dirty="0" smtClean="0"/>
              <a:t> Ahmad </a:t>
            </a:r>
            <a:r>
              <a:rPr lang="en-US" sz="2000" dirty="0" err="1" smtClean="0"/>
              <a:t>Lahori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Masons, marble, mosaics, gems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253125"/>
            <a:ext cx="5105401" cy="34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52400"/>
            <a:ext cx="4800600" cy="270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1270"/>
            <a:ext cx="2971800" cy="22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92512" y="5657671"/>
            <a:ext cx="3538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www.khanacademy.org/humanities/ap-art-history/south-east-se-asia/india-art/a/the-taj-mahal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75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077200" cy="944562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Great Stupa at </a:t>
            </a:r>
            <a:r>
              <a:rPr lang="en-US" sz="2400" dirty="0" err="1" smtClean="0"/>
              <a:t>Sanchi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67400"/>
            <a:ext cx="9144000" cy="120623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Madhya Pradesh, India</a:t>
            </a:r>
          </a:p>
          <a:p>
            <a:pPr marL="0" indent="0">
              <a:buNone/>
            </a:pPr>
            <a:r>
              <a:rPr lang="en-US" sz="2000" dirty="0" err="1" smtClean="0"/>
              <a:t>Buddist</a:t>
            </a:r>
            <a:r>
              <a:rPr lang="en-US" sz="2000" dirty="0" smtClean="0"/>
              <a:t>; </a:t>
            </a:r>
            <a:r>
              <a:rPr lang="en-US" sz="2000" dirty="0" err="1" smtClean="0"/>
              <a:t>Maurya</a:t>
            </a:r>
            <a:r>
              <a:rPr lang="en-US" sz="2000" dirty="0" smtClean="0"/>
              <a:t>, Late </a:t>
            </a:r>
            <a:r>
              <a:rPr lang="en-US" sz="2000" dirty="0" err="1" smtClean="0"/>
              <a:t>Sungra</a:t>
            </a:r>
            <a:r>
              <a:rPr lang="en-US" sz="2000" dirty="0" smtClean="0"/>
              <a:t> Dynasty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300 B.C.E.-100 C.E.</a:t>
            </a:r>
          </a:p>
          <a:p>
            <a:pPr marL="0" indent="0">
              <a:buNone/>
            </a:pPr>
            <a:r>
              <a:rPr lang="en-US" sz="2000" dirty="0" smtClean="0"/>
              <a:t>Stone masonry, sandstone on dome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" y="831715"/>
            <a:ext cx="7924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76600" y="205898"/>
            <a:ext cx="5671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www.khanacademy.org/humanities/ap-art-history/south-east-se-asia/india-art/a/the-stupa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816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98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White and Red Plum Blossoms, Ogata </a:t>
            </a:r>
            <a:r>
              <a:rPr lang="en-US" sz="2400" dirty="0" err="1" smtClean="0"/>
              <a:t>Korin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27" y="4419600"/>
            <a:ext cx="2501630" cy="12190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Ogata </a:t>
            </a:r>
            <a:r>
              <a:rPr lang="en-US" sz="2000" dirty="0" err="1" smtClean="0"/>
              <a:t>Korin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1710-1716 C.E.</a:t>
            </a:r>
          </a:p>
          <a:p>
            <a:pPr marL="0" indent="0">
              <a:buNone/>
            </a:pPr>
            <a:r>
              <a:rPr lang="en-US" sz="2000" dirty="0" smtClean="0"/>
              <a:t>Ink Watercolor, and golf leaf on paper</a:t>
            </a:r>
            <a:endParaRPr lang="en-US" sz="20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74" y="3393331"/>
            <a:ext cx="5147255" cy="295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609600"/>
            <a:ext cx="593609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3168" y="788938"/>
            <a:ext cx="236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www.khanacademy.org/humanities/ap-art-history/south-east-se-asia/japan-art/a/ogata-krin-red-and-white-plum-blossoms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9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Under the Wave off Kanagawa (Kanagawa </a:t>
            </a:r>
            <a:r>
              <a:rPr lang="en-US" sz="2400" dirty="0" err="1" smtClean="0"/>
              <a:t>oki</a:t>
            </a:r>
            <a:r>
              <a:rPr lang="en-US" sz="2400" dirty="0" smtClean="0"/>
              <a:t> </a:t>
            </a:r>
            <a:r>
              <a:rPr lang="en-US" sz="2400" dirty="0" err="1" smtClean="0"/>
              <a:t>nami</a:t>
            </a:r>
            <a:r>
              <a:rPr lang="en-US" sz="2400" dirty="0" smtClean="0"/>
              <a:t> </a:t>
            </a:r>
            <a:r>
              <a:rPr lang="en-US" sz="2400" dirty="0" err="1" smtClean="0"/>
              <a:t>ura</a:t>
            </a:r>
            <a:r>
              <a:rPr lang="en-US" sz="2400" dirty="0" smtClean="0"/>
              <a:t>), The Great Wave, series Thirty-six Views of Mount Fuji, Katsushika Hokusai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413" y="5838252"/>
            <a:ext cx="8670587" cy="488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1830-1833 C.E. Polychrome </a:t>
            </a:r>
            <a:r>
              <a:rPr lang="en-US" sz="2000" dirty="0" err="1" smtClean="0"/>
              <a:t>woodclock</a:t>
            </a:r>
            <a:r>
              <a:rPr lang="en-US" sz="2000" dirty="0" smtClean="0"/>
              <a:t> prink; ink and colored paper</a:t>
            </a:r>
            <a:endParaRPr lang="en-US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7898"/>
            <a:ext cx="7620000" cy="47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6273225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www.khanacademy.org/humanities/ap-art-history/south-east-se-asia/japan-art/a/hokusai-under-the-wave-off-kanagawa-the-great-wave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3772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5638800" cy="5635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Chairman Mao en Route to </a:t>
            </a:r>
            <a:r>
              <a:rPr lang="en-US" sz="2400" dirty="0" err="1" smtClean="0"/>
              <a:t>Anyuan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1207" y="2739753"/>
            <a:ext cx="3551903" cy="807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Based on an oil painting by Liu </a:t>
            </a:r>
            <a:r>
              <a:rPr lang="en-US" sz="2000" dirty="0" err="1" smtClean="0"/>
              <a:t>Chunhua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1969 C.E. Colored lithograph</a:t>
            </a:r>
            <a:endParaRPr lang="en-US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4191000" cy="541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6800" y="5410200"/>
            <a:ext cx="403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www.khanacademy.org/humanities/ap-art-history/south-east-se-asia/china-art/a/liu-chunhua-chairman-mao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0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721174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Terra Cotta Warriors from mausoleum of the first Qin Emperor of China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863698"/>
            <a:ext cx="2456234" cy="11655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Qin Dynasty  </a:t>
            </a:r>
          </a:p>
          <a:p>
            <a:pPr marL="0" indent="0">
              <a:buNone/>
            </a:pPr>
            <a:r>
              <a:rPr lang="en-US" sz="1800" dirty="0" smtClean="0"/>
              <a:t>221-209 B.C.E. </a:t>
            </a:r>
          </a:p>
          <a:p>
            <a:pPr marL="0" indent="0">
              <a:buNone/>
            </a:pPr>
            <a:r>
              <a:rPr lang="en-US" sz="1800" dirty="0" smtClean="0"/>
              <a:t>Painted terra cotta</a:t>
            </a:r>
            <a:endParaRPr lang="en-US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3374"/>
            <a:ext cx="449580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96074"/>
            <a:ext cx="3593632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44" y="3863698"/>
            <a:ext cx="4738688" cy="275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5272" y="5678617"/>
            <a:ext cx="34802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www.khanacademy.org/humanities/ap-art-history/south-east-se-asia/china-art/a/terracotta-warriors-from-the-mausoleum-of-the-first-qin-emperor-of-china</a:t>
            </a:r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9800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715962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Funeral banner of Lady Dai (Xin </a:t>
            </a:r>
            <a:r>
              <a:rPr lang="en-US" sz="2400" dirty="0" err="1" smtClean="0"/>
              <a:t>Zhui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300" y="1371600"/>
            <a:ext cx="2474465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Han Dynasty, China</a:t>
            </a:r>
          </a:p>
          <a:p>
            <a:pPr marL="0" indent="0">
              <a:buNone/>
            </a:pPr>
            <a:r>
              <a:rPr lang="en-US" sz="2000" dirty="0" smtClean="0"/>
              <a:t>180 B.C.E. </a:t>
            </a:r>
          </a:p>
          <a:p>
            <a:pPr marL="0" indent="0">
              <a:buNone/>
            </a:pPr>
            <a:r>
              <a:rPr lang="en-US" sz="2000" dirty="0" smtClean="0"/>
              <a:t>Painted silk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"/>
            <a:ext cx="287655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685800"/>
            <a:ext cx="301193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134" y="3169313"/>
            <a:ext cx="2986087" cy="250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1" y="5952343"/>
            <a:ext cx="6439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www.khanacademy.org/humanities/ap-art-history/south-east-se-asia/china-art/a/funeral-banner-of-lady-dai-xin-zhui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37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58366"/>
            <a:ext cx="2971800" cy="639762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Longmen</a:t>
            </a:r>
            <a:r>
              <a:rPr lang="en-US" sz="2400" dirty="0" smtClean="0"/>
              <a:t> Caves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3733800"/>
            <a:ext cx="3617068" cy="117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Luoyang, China </a:t>
            </a:r>
          </a:p>
          <a:p>
            <a:pPr marL="0" indent="0">
              <a:buNone/>
            </a:pPr>
            <a:r>
              <a:rPr lang="en-US" sz="2000" dirty="0" smtClean="0"/>
              <a:t>Tang Dynasty</a:t>
            </a:r>
            <a:r>
              <a:rPr lang="en-US" sz="2000" dirty="0"/>
              <a:t> </a:t>
            </a:r>
            <a:r>
              <a:rPr lang="en-US" sz="2000" dirty="0" smtClean="0"/>
              <a:t> 493-1127 C.E.</a:t>
            </a:r>
          </a:p>
          <a:p>
            <a:pPr marL="0" indent="0">
              <a:buNone/>
            </a:pPr>
            <a:r>
              <a:rPr lang="en-US" sz="2000" dirty="0" smtClean="0"/>
              <a:t>Limestone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12595"/>
            <a:ext cx="4519319" cy="302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60" y="228600"/>
            <a:ext cx="4715589" cy="313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0132"/>
            <a:ext cx="3886200" cy="258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3712" y="5562600"/>
            <a:ext cx="4018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www.khanacademy.org/humanities/ap-art-history/south-east-se-asia/china-art/a/longmen-caves-luoyang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137170" cy="685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Gold and jade crown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70" y="4610100"/>
            <a:ext cx="5105400" cy="1600200"/>
          </a:xfrm>
        </p:spPr>
        <p:txBody>
          <a:bodyPr numCol="2"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Three Kingdoms Period</a:t>
            </a:r>
          </a:p>
          <a:p>
            <a:pPr marL="0" indent="0">
              <a:buNone/>
            </a:pPr>
            <a:r>
              <a:rPr lang="en-US" sz="2000" dirty="0" smtClean="0"/>
              <a:t>Silla Kingdom, </a:t>
            </a:r>
            <a:r>
              <a:rPr lang="en-US" sz="2000" dirty="0" smtClean="0"/>
              <a:t>Korea</a:t>
            </a:r>
          </a:p>
          <a:p>
            <a:pPr marL="0" indent="0">
              <a:buNone/>
            </a:pPr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  <a:r>
              <a:rPr lang="en-US" sz="2000" dirty="0" smtClean="0"/>
              <a:t>to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C.E. </a:t>
            </a:r>
          </a:p>
          <a:p>
            <a:pPr marL="0" indent="0">
              <a:buNone/>
            </a:pPr>
            <a:r>
              <a:rPr lang="en-US" sz="2000" dirty="0" smtClean="0"/>
              <a:t>Metalwork</a:t>
            </a:r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552" y="152400"/>
            <a:ext cx="405434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19600" cy="276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56495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www.khanacademy.org/humanities/ap-art-history/south-east-se-asia/korea-art/a/gold-and-jade-crown-silla-kingdom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70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1905000" cy="715962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Todai-ji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6262"/>
            <a:ext cx="5334000" cy="2390775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Nara, Japan</a:t>
            </a:r>
          </a:p>
          <a:p>
            <a:pPr marL="0" indent="0">
              <a:buNone/>
            </a:pPr>
            <a:r>
              <a:rPr lang="en-US" sz="1800" dirty="0" smtClean="0"/>
              <a:t>Various artists; sculptors: </a:t>
            </a:r>
          </a:p>
          <a:p>
            <a:pPr marL="0" indent="0">
              <a:buNone/>
            </a:pPr>
            <a:r>
              <a:rPr lang="en-US" sz="1800" dirty="0" err="1" smtClean="0"/>
              <a:t>Unkei</a:t>
            </a:r>
            <a:r>
              <a:rPr lang="en-US" sz="1800" dirty="0" smtClean="0"/>
              <a:t> and </a:t>
            </a:r>
            <a:r>
              <a:rPr lang="en-US" sz="1800" dirty="0" err="1" smtClean="0"/>
              <a:t>Keikei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743 C.E. rebuilt in 1700 C.E.</a:t>
            </a:r>
          </a:p>
          <a:p>
            <a:pPr marL="0" indent="0">
              <a:buNone/>
            </a:pPr>
            <a:r>
              <a:rPr lang="en-US" sz="1800" dirty="0" smtClean="0"/>
              <a:t>Bronze and wood; wood with ceramic-tile roofing</a:t>
            </a:r>
            <a:endParaRPr lang="en-US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6191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48898" y="677811"/>
            <a:ext cx="23665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www.khanacademy.org/humanities/ap-art-history/south-east-se-asia/japan-art/a/todai-ji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1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9455"/>
            <a:ext cx="2209800" cy="6397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Borobudur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3505094"/>
            <a:ext cx="29718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Central Java, Indonesia</a:t>
            </a:r>
          </a:p>
          <a:p>
            <a:pPr marL="0" indent="0">
              <a:buNone/>
            </a:pPr>
            <a:r>
              <a:rPr lang="en-US" sz="2000" dirty="0" err="1" smtClean="0"/>
              <a:t>Sailendra</a:t>
            </a:r>
            <a:r>
              <a:rPr lang="en-US" sz="2000" dirty="0" smtClean="0"/>
              <a:t> Dynasty</a:t>
            </a:r>
          </a:p>
          <a:p>
            <a:pPr marL="0" indent="0">
              <a:buNone/>
            </a:pPr>
            <a:r>
              <a:rPr lang="en-US" sz="2000" dirty="0" smtClean="0"/>
              <a:t>750-843 C.E.</a:t>
            </a:r>
          </a:p>
          <a:p>
            <a:pPr marL="0" indent="0">
              <a:buNone/>
            </a:pPr>
            <a:r>
              <a:rPr lang="en-US" sz="2000" dirty="0" smtClean="0"/>
              <a:t>Volcanic-stone masonry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4" y="4191000"/>
            <a:ext cx="5867400" cy="231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36" y="914400"/>
            <a:ext cx="525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25706" b="3745"/>
          <a:stretch/>
        </p:blipFill>
        <p:spPr bwMode="auto">
          <a:xfrm>
            <a:off x="5867400" y="339336"/>
            <a:ext cx="3091774" cy="28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85301" y="5715000"/>
            <a:ext cx="265078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</a:t>
            </a:r>
            <a:r>
              <a:rPr lang="en-US" sz="1400" dirty="0" smtClean="0">
                <a:hlinkClick r:id="rId5"/>
              </a:rPr>
              <a:t>www.khanacademy.org/humanities/ap-art-history/south-east-se-asia/indonesia-art/a/borobudur</a:t>
            </a:r>
            <a:endParaRPr lang="en-US" sz="1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9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Angkor, the temple of Angkor </a:t>
            </a:r>
            <a:r>
              <a:rPr lang="en-US" sz="2400" dirty="0" err="1" smtClean="0"/>
              <a:t>Wat</a:t>
            </a:r>
            <a:r>
              <a:rPr lang="en-US" sz="2400" dirty="0" smtClean="0"/>
              <a:t>, the city of Angkor Thom, Cambodia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7" y="5562600"/>
            <a:ext cx="29718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Hindu, </a:t>
            </a:r>
            <a:r>
              <a:rPr lang="en-US" sz="2000" dirty="0"/>
              <a:t>A</a:t>
            </a:r>
            <a:r>
              <a:rPr lang="en-US" sz="2000" dirty="0" smtClean="0"/>
              <a:t>ngkor Dynasty</a:t>
            </a:r>
          </a:p>
          <a:p>
            <a:pPr marL="0" indent="0">
              <a:buNone/>
            </a:pPr>
            <a:r>
              <a:rPr lang="en-US" sz="2000" dirty="0" smtClean="0"/>
              <a:t>800-1400 C.E. </a:t>
            </a:r>
          </a:p>
          <a:p>
            <a:pPr marL="0" indent="0">
              <a:buNone/>
            </a:pPr>
            <a:r>
              <a:rPr lang="en-US" sz="2000" dirty="0" smtClean="0"/>
              <a:t>Stone masonry, sandstone</a:t>
            </a:r>
            <a:endParaRPr lang="en-US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0" y="762000"/>
            <a:ext cx="4832620" cy="296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29747"/>
            <a:ext cx="5257800" cy="29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78180" y="1507209"/>
            <a:ext cx="32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www.khanacademy.org/humanities/ap-art-history/south-east-se-asia/cambodia-art/a/angkor-wat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31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489</Words>
  <Application>Microsoft Office PowerPoint</Application>
  <PresentationFormat>On-screen Show (4:3)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South, East, and Southeast Asia</vt:lpstr>
      <vt:lpstr>Great Stupa at Sanchi</vt:lpstr>
      <vt:lpstr>Terra Cotta Warriors from mausoleum of the first Qin Emperor of China</vt:lpstr>
      <vt:lpstr>Funeral banner of Lady Dai (Xin Zhui)</vt:lpstr>
      <vt:lpstr>Longmen Caves </vt:lpstr>
      <vt:lpstr>Gold and jade crown</vt:lpstr>
      <vt:lpstr>Todai-ji</vt:lpstr>
      <vt:lpstr>Borobudur</vt:lpstr>
      <vt:lpstr>Angkor, the temple of Angkor Wat, the city of Angkor Thom, Cambodia</vt:lpstr>
      <vt:lpstr> Lakshmana Temple</vt:lpstr>
      <vt:lpstr>Travelers among Mountains and Streams, Fan Kuan</vt:lpstr>
      <vt:lpstr>Shiva as Lord of Dance (Nataraja)</vt:lpstr>
      <vt:lpstr>Night Attack on the Sanjô Palace</vt:lpstr>
      <vt:lpstr>The David Vases</vt:lpstr>
      <vt:lpstr>Portrait of Sin Sukju</vt:lpstr>
      <vt:lpstr> Forbidden City</vt:lpstr>
      <vt:lpstr>Ryoan-ji</vt:lpstr>
      <vt:lpstr>Jahangir Preferring a Sufi Shaikh to Kings, Bichitr</vt:lpstr>
      <vt:lpstr>Taj Mahal </vt:lpstr>
      <vt:lpstr>White and Red Plum Blossoms, Ogata Korin</vt:lpstr>
      <vt:lpstr>Under the Wave off Kanagawa (Kanagawa oki nami ura), The Great Wave, series Thirty-six Views of Mount Fuji, Katsushika Hokusai</vt:lpstr>
      <vt:lpstr>Chairman Mao en Route to Anyuan</vt:lpstr>
    </vt:vector>
  </TitlesOfParts>
  <Company>WCSD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South, East, and Southeast Asia</dc:title>
  <dc:creator>SpanishSprings, Student</dc:creator>
  <cp:lastModifiedBy>Barry, Brett</cp:lastModifiedBy>
  <cp:revision>10</cp:revision>
  <dcterms:created xsi:type="dcterms:W3CDTF">2016-11-01T16:47:06Z</dcterms:created>
  <dcterms:modified xsi:type="dcterms:W3CDTF">2017-02-27T18:52:55Z</dcterms:modified>
</cp:coreProperties>
</file>