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14"/>
  </p:notesMasterIdLst>
  <p:handoutMasterIdLst>
    <p:handoutMasterId r:id="rId15"/>
  </p:handoutMasterIdLst>
  <p:sldIdLst>
    <p:sldId id="256" r:id="rId5"/>
    <p:sldId id="257" r:id="rId6"/>
    <p:sldId id="258" r:id="rId7"/>
    <p:sldId id="260" r:id="rId8"/>
    <p:sldId id="259" r:id="rId9"/>
    <p:sldId id="261" r:id="rId10"/>
    <p:sldId id="262" r:id="rId11"/>
    <p:sldId id="263"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5D2546-FE4A-2D18-B094-E54CCD411A43}" v="414" dt="2025-03-04T23:12:04.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05" autoAdjust="0"/>
  </p:normalViewPr>
  <p:slideViewPr>
    <p:cSldViewPr snapToGrid="0">
      <p:cViewPr varScale="1">
        <p:scale>
          <a:sx n="104" d="100"/>
          <a:sy n="104" d="100"/>
        </p:scale>
        <p:origin x="870" y="114"/>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D6361-1E3C-4214-95E1-B8DE93421F8F}" type="datetimeFigureOut">
              <a:rPr lang="en-US" smtClean="0"/>
              <a:t>4/8/2025</a:t>
            </a:fld>
            <a:endParaRPr lang="en-US" dirty="0"/>
          </a:p>
        </p:txBody>
      </p:sp>
      <p:sp>
        <p:nvSpPr>
          <p:cNvPr id="4" name="Footer Placeholder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0281-66A0-46B8-BDE2-AEF0C7453753}" type="slidenum">
              <a:rPr lang="en-US" smtClean="0"/>
              <a:t>‹#›</a:t>
            </a:fld>
            <a:endParaRPr lang="en-US" dirty="0"/>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9CFFA-1E2F-4435-8DD6-9B5CC3FF4505}" type="datetimeFigureOut">
              <a:rPr lang="en-US" smtClean="0"/>
              <a:t>4/8/2025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ED1C-4656-4CF8-AD34-DC4A65BB3913}" type="slidenum">
              <a:rPr lang="en-US" smtClean="0"/>
              <a:t>‹#›</a:t>
            </a:fld>
            <a:endParaRPr lang="en-US" dirty="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dirty="0"/>
          </a:p>
        </p:txBody>
      </p:sp>
    </p:spTree>
    <p:extLst>
      <p:ext uri="{BB962C8B-B14F-4D97-AF65-F5344CB8AC3E}">
        <p14:creationId xmlns:p14="http://schemas.microsoft.com/office/powerpoint/2010/main" val="2040842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564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49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4/8/2025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4/8/2025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etri Dish">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Picture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981075" y="1358901"/>
            <a:ext cx="5280026" cy="2730498"/>
          </a:xfrm>
        </p:spPr>
        <p:txBody>
          <a:bodyPr>
            <a:normAutofit/>
          </a:bodyPr>
          <a:lstStyle/>
          <a:p>
            <a:r>
              <a:rPr lang="en-US" b="1" i="1" dirty="0">
                <a:solidFill>
                  <a:schemeClr val="tx1">
                    <a:lumMod val="65000"/>
                    <a:lumOff val="35000"/>
                  </a:schemeClr>
                </a:solidFill>
              </a:rPr>
              <a:t>Swope Middle School Student Voice</a:t>
            </a:r>
            <a:r>
              <a:rPr lang="en-US" dirty="0">
                <a:solidFill>
                  <a:schemeClr val="tx1">
                    <a:lumMod val="65000"/>
                    <a:lumOff val="35000"/>
                  </a:schemeClr>
                </a:solidFill>
              </a:rPr>
              <a:t>  </a:t>
            </a:r>
          </a:p>
        </p:txBody>
      </p:sp>
      <p:sp>
        <p:nvSpPr>
          <p:cNvPr id="3" name="Subtitle 2">
            <a:extLst>
              <a:ext uri="{FF2B5EF4-FFF2-40B4-BE49-F238E27FC236}">
                <a16:creationId xmlns:a16="http://schemas.microsoft.com/office/drawing/2014/main" id="{6063915B-82A1-4F1C-B5C6-3E18DDD97232}"/>
              </a:ext>
            </a:extLst>
          </p:cNvPr>
          <p:cNvSpPr>
            <a:spLocks noGrp="1"/>
          </p:cNvSpPr>
          <p:nvPr>
            <p:ph type="subTitle" idx="1"/>
          </p:nvPr>
        </p:nvSpPr>
        <p:spPr>
          <a:xfrm>
            <a:off x="981075" y="4165600"/>
            <a:ext cx="5280027" cy="1371599"/>
          </a:xfrm>
        </p:spPr>
        <p:txBody>
          <a:bodyPr vert="horz" lIns="91440" tIns="45720" rIns="91440" bIns="45720" rtlCol="0" anchor="t">
            <a:normAutofit/>
          </a:bodyPr>
          <a:lstStyle/>
          <a:p>
            <a:r>
              <a:rPr lang="en-US" dirty="0"/>
              <a:t>Presentation of Projects</a:t>
            </a:r>
          </a:p>
        </p:txBody>
      </p:sp>
    </p:spTree>
    <p:extLst>
      <p:ext uri="{BB962C8B-B14F-4D97-AF65-F5344CB8AC3E}">
        <p14:creationId xmlns:p14="http://schemas.microsoft.com/office/powerpoint/2010/main" val="26420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ome | Student Voice">
            <a:extLst>
              <a:ext uri="{FF2B5EF4-FFF2-40B4-BE49-F238E27FC236}">
                <a16:creationId xmlns:a16="http://schemas.microsoft.com/office/drawing/2014/main" id="{DB6F29D0-1387-E1A2-9DF3-E8166CC57B3B}"/>
              </a:ext>
            </a:extLst>
          </p:cNvPr>
          <p:cNvPicPr>
            <a:picLocks noChangeAspect="1"/>
          </p:cNvPicPr>
          <p:nvPr/>
        </p:nvPicPr>
        <p:blipFill>
          <a:blip r:embed="rId2"/>
          <a:stretch>
            <a:fillRect/>
          </a:stretch>
        </p:blipFill>
        <p:spPr>
          <a:xfrm>
            <a:off x="7537704" y="1524495"/>
            <a:ext cx="3840815" cy="3840815"/>
          </a:xfrm>
          <a:prstGeom prst="rect">
            <a:avLst/>
          </a:prstGeom>
        </p:spPr>
      </p:pic>
      <p:pic>
        <p:nvPicPr>
          <p:cNvPr id="11" name="Picture 10">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823A75E7-9BDD-0B79-0DEB-A46351907CBD}"/>
              </a:ext>
            </a:extLst>
          </p:cNvPr>
          <p:cNvSpPr>
            <a:spLocks noGrp="1"/>
          </p:cNvSpPr>
          <p:nvPr>
            <p:ph sz="quarter" idx="13"/>
          </p:nvPr>
        </p:nvSpPr>
        <p:spPr>
          <a:xfrm>
            <a:off x="657825" y="1950532"/>
            <a:ext cx="6881575" cy="4264004"/>
          </a:xfrm>
        </p:spPr>
        <p:txBody>
          <a:bodyPr vert="horz" lIns="91440" tIns="45720" rIns="91440" bIns="45720" rtlCol="0" anchor="t">
            <a:normAutofit/>
          </a:bodyPr>
          <a:lstStyle/>
          <a:p>
            <a:pPr marL="342900" indent="-342900">
              <a:lnSpc>
                <a:spcPct val="110000"/>
              </a:lnSpc>
              <a:buClr>
                <a:prstClr val="black"/>
              </a:buClr>
              <a:buAutoNum type="arabicPeriod"/>
            </a:pPr>
            <a:r>
              <a:rPr lang="en-US" dirty="0"/>
              <a:t>Introductions</a:t>
            </a:r>
          </a:p>
          <a:p>
            <a:pPr marL="457200" indent="-457200">
              <a:lnSpc>
                <a:spcPct val="110000"/>
              </a:lnSpc>
              <a:buClr>
                <a:srgbClr val="000000"/>
              </a:buClr>
              <a:buAutoNum type="arabicPeriod"/>
            </a:pPr>
            <a:r>
              <a:rPr lang="en-US" dirty="0"/>
              <a:t>Mission Statement:</a:t>
            </a:r>
          </a:p>
          <a:p>
            <a:pPr marL="0" indent="0">
              <a:lnSpc>
                <a:spcPct val="110000"/>
              </a:lnSpc>
              <a:buNone/>
            </a:pPr>
            <a:r>
              <a:rPr lang="en-US" i="1" dirty="0">
                <a:latin typeface="Times New Roman"/>
                <a:cs typeface="Times New Roman"/>
              </a:rPr>
              <a:t>“As a group, our mission is to ensure all students within our school have equal opportunities to make their voices heard within the school community to help promote change, as well as to ensure an abundance of opportunities to access mental health resources at our school site.”</a:t>
            </a:r>
            <a:endParaRPr lang="en-US" i="1" dirty="0"/>
          </a:p>
          <a:p>
            <a:pPr marL="457200" indent="-457200">
              <a:lnSpc>
                <a:spcPct val="110000"/>
              </a:lnSpc>
              <a:buClr>
                <a:srgbClr val="000000"/>
              </a:buClr>
              <a:buAutoNum type="arabicPeriod"/>
            </a:pPr>
            <a:endParaRPr lang="en-US" sz="1600"/>
          </a:p>
        </p:txBody>
      </p:sp>
      <p:sp>
        <p:nvSpPr>
          <p:cNvPr id="2" name="Title 1">
            <a:extLst>
              <a:ext uri="{FF2B5EF4-FFF2-40B4-BE49-F238E27FC236}">
                <a16:creationId xmlns:a16="http://schemas.microsoft.com/office/drawing/2014/main" id="{D470D8AC-122B-3859-26D6-EEC8EEA263ED}"/>
              </a:ext>
            </a:extLst>
          </p:cNvPr>
          <p:cNvSpPr>
            <a:spLocks noGrp="1"/>
          </p:cNvSpPr>
          <p:nvPr>
            <p:ph type="title"/>
          </p:nvPr>
        </p:nvSpPr>
        <p:spPr>
          <a:xfrm>
            <a:off x="1054064" y="618517"/>
            <a:ext cx="5855416" cy="1596177"/>
          </a:xfrm>
        </p:spPr>
        <p:txBody>
          <a:bodyPr>
            <a:normAutofit/>
          </a:bodyPr>
          <a:lstStyle/>
          <a:p>
            <a:r>
              <a:rPr lang="en-US" dirty="0"/>
              <a:t>Step 1 – Introduction to Team</a:t>
            </a:r>
          </a:p>
        </p:txBody>
      </p:sp>
    </p:spTree>
    <p:extLst>
      <p:ext uri="{BB962C8B-B14F-4D97-AF65-F5344CB8AC3E}">
        <p14:creationId xmlns:p14="http://schemas.microsoft.com/office/powerpoint/2010/main" val="252392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1" name="Picture 2">
            <a:extLst>
              <a:ext uri="{FF2B5EF4-FFF2-40B4-BE49-F238E27FC236}">
                <a16:creationId xmlns:a16="http://schemas.microsoft.com/office/drawing/2014/main" id="{E1408BAF-1350-4BC5-9C72-82A08BB07B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60E67B53-E530-4CC6-B1E7-4CCC1FD632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3" name="Rectangle 32">
            <a:extLst>
              <a:ext uri="{FF2B5EF4-FFF2-40B4-BE49-F238E27FC236}">
                <a16:creationId xmlns:a16="http://schemas.microsoft.com/office/drawing/2014/main" id="{A5DAD495-25F8-4413-A942-74DE042C3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
            <a:extLst>
              <a:ext uri="{FF2B5EF4-FFF2-40B4-BE49-F238E27FC236}">
                <a16:creationId xmlns:a16="http://schemas.microsoft.com/office/drawing/2014/main" id="{6B55C6FA-DC23-4AAD-B39A-BB3B91BD24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omputer screen shot of a computer&#10;&#10;AI-generated content may be incorrect.">
            <a:extLst>
              <a:ext uri="{FF2B5EF4-FFF2-40B4-BE49-F238E27FC236}">
                <a16:creationId xmlns:a16="http://schemas.microsoft.com/office/drawing/2014/main" id="{018FD5AA-C8FF-A101-98D8-9CA1D1DAF4E3}"/>
              </a:ext>
            </a:extLst>
          </p:cNvPr>
          <p:cNvPicPr>
            <a:picLocks noChangeAspect="1"/>
          </p:cNvPicPr>
          <p:nvPr/>
        </p:nvPicPr>
        <p:blipFill>
          <a:blip r:embed="rId4"/>
          <a:stretch>
            <a:fillRect/>
          </a:stretch>
        </p:blipFill>
        <p:spPr>
          <a:xfrm>
            <a:off x="717163" y="943498"/>
            <a:ext cx="3271891" cy="434993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4" name="Picture 3" descr="A computer screen shot of a computer&#10;&#10;AI-generated content may be incorrect.">
            <a:extLst>
              <a:ext uri="{FF2B5EF4-FFF2-40B4-BE49-F238E27FC236}">
                <a16:creationId xmlns:a16="http://schemas.microsoft.com/office/drawing/2014/main" id="{E2D105AE-88F7-49DB-EA9A-E7F70486A7E3}"/>
              </a:ext>
            </a:extLst>
          </p:cNvPr>
          <p:cNvPicPr>
            <a:picLocks noChangeAspect="1"/>
          </p:cNvPicPr>
          <p:nvPr/>
        </p:nvPicPr>
        <p:blipFill>
          <a:blip r:embed="rId5"/>
          <a:stretch>
            <a:fillRect/>
          </a:stretch>
        </p:blipFill>
        <p:spPr>
          <a:xfrm>
            <a:off x="4121355" y="943500"/>
            <a:ext cx="3316062" cy="4372018"/>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35" name="Picture 34">
            <a:extLst>
              <a:ext uri="{FF2B5EF4-FFF2-40B4-BE49-F238E27FC236}">
                <a16:creationId xmlns:a16="http://schemas.microsoft.com/office/drawing/2014/main" id="{611FE5B4-6602-475C-B3BF-A15104D018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A48C6A-C66A-6A56-80E6-AF562C320DAD}"/>
              </a:ext>
            </a:extLst>
          </p:cNvPr>
          <p:cNvSpPr>
            <a:spLocks noGrp="1"/>
          </p:cNvSpPr>
          <p:nvPr>
            <p:ph type="title"/>
          </p:nvPr>
        </p:nvSpPr>
        <p:spPr>
          <a:xfrm>
            <a:off x="7570382" y="957486"/>
            <a:ext cx="3707844" cy="3131913"/>
          </a:xfrm>
        </p:spPr>
        <p:txBody>
          <a:bodyPr vert="horz" lIns="91440" tIns="45720" rIns="91440" bIns="45720" rtlCol="0" anchor="b">
            <a:normAutofit/>
          </a:bodyPr>
          <a:lstStyle/>
          <a:p>
            <a:r>
              <a:rPr lang="en-US" sz="4800"/>
              <a:t>Step 2 – Newsletter Team </a:t>
            </a:r>
          </a:p>
        </p:txBody>
      </p:sp>
    </p:spTree>
    <p:extLst>
      <p:ext uri="{BB962C8B-B14F-4D97-AF65-F5344CB8AC3E}">
        <p14:creationId xmlns:p14="http://schemas.microsoft.com/office/powerpoint/2010/main" val="108428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83C40-537E-2C74-B376-ECFC84013C7C}"/>
              </a:ext>
            </a:extLst>
          </p:cNvPr>
          <p:cNvSpPr>
            <a:spLocks noGrp="1"/>
          </p:cNvSpPr>
          <p:nvPr>
            <p:ph type="title"/>
          </p:nvPr>
        </p:nvSpPr>
        <p:spPr/>
        <p:txBody>
          <a:bodyPr/>
          <a:lstStyle/>
          <a:p>
            <a:r>
              <a:rPr lang="en-US" dirty="0"/>
              <a:t>Your turn!</a:t>
            </a:r>
          </a:p>
        </p:txBody>
      </p:sp>
      <p:sp>
        <p:nvSpPr>
          <p:cNvPr id="3" name="Content Placeholder 2">
            <a:extLst>
              <a:ext uri="{FF2B5EF4-FFF2-40B4-BE49-F238E27FC236}">
                <a16:creationId xmlns:a16="http://schemas.microsoft.com/office/drawing/2014/main" id="{CBE02E71-73C0-A194-3067-C23576C29282}"/>
              </a:ext>
            </a:extLst>
          </p:cNvPr>
          <p:cNvSpPr>
            <a:spLocks noGrp="1"/>
          </p:cNvSpPr>
          <p:nvPr>
            <p:ph sz="quarter" idx="13"/>
          </p:nvPr>
        </p:nvSpPr>
        <p:spPr/>
        <p:txBody>
          <a:bodyPr vert="horz" lIns="91440" tIns="45720" rIns="91440" bIns="45720" rtlCol="0" anchor="t">
            <a:normAutofit/>
          </a:bodyPr>
          <a:lstStyle/>
          <a:p>
            <a:r>
              <a:rPr lang="en-US" sz="2800" dirty="0"/>
              <a:t>Please use the blank newsletter paper to fill in the categories that you would put in your newsletter if you did one for your own school! </a:t>
            </a:r>
          </a:p>
        </p:txBody>
      </p:sp>
    </p:spTree>
    <p:extLst>
      <p:ext uri="{BB962C8B-B14F-4D97-AF65-F5344CB8AC3E}">
        <p14:creationId xmlns:p14="http://schemas.microsoft.com/office/powerpoint/2010/main" val="68603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4C55F15-1889-540B-17DD-97B4AF017AD1}"/>
              </a:ext>
            </a:extLst>
          </p:cNvPr>
          <p:cNvSpPr>
            <a:spLocks noGrp="1"/>
          </p:cNvSpPr>
          <p:nvPr>
            <p:ph type="title"/>
          </p:nvPr>
        </p:nvSpPr>
        <p:spPr>
          <a:xfrm>
            <a:off x="8196408" y="640831"/>
            <a:ext cx="3352128" cy="1573863"/>
          </a:xfrm>
        </p:spPr>
        <p:txBody>
          <a:bodyPr>
            <a:normAutofit/>
          </a:bodyPr>
          <a:lstStyle/>
          <a:p>
            <a:pPr algn="l"/>
            <a:r>
              <a:rPr lang="en-US" dirty="0"/>
              <a:t>Step 3 – Lobbying Team </a:t>
            </a:r>
            <a:endParaRPr lang="en-US"/>
          </a:p>
        </p:txBody>
      </p:sp>
      <p:pic>
        <p:nvPicPr>
          <p:cNvPr id="4" name="Content Placeholder 3" descr="Government lobbying in the US and EU">
            <a:extLst>
              <a:ext uri="{FF2B5EF4-FFF2-40B4-BE49-F238E27FC236}">
                <a16:creationId xmlns:a16="http://schemas.microsoft.com/office/drawing/2014/main" id="{305763C9-7BCF-4DC7-BDC9-A8A5CE45D656}"/>
              </a:ext>
            </a:extLst>
          </p:cNvPr>
          <p:cNvPicPr>
            <a:picLocks noChangeAspect="1"/>
          </p:cNvPicPr>
          <p:nvPr/>
        </p:nvPicPr>
        <p:blipFill>
          <a:blip r:embed="rId3"/>
          <a:stretch>
            <a:fillRect/>
          </a:stretch>
        </p:blipFill>
        <p:spPr>
          <a:xfrm>
            <a:off x="1001487" y="1612017"/>
            <a:ext cx="6373490" cy="3581091"/>
          </a:xfrm>
          <a:prstGeom prst="rect">
            <a:avLst/>
          </a:prstGeom>
        </p:spPr>
      </p:pic>
      <p:sp>
        <p:nvSpPr>
          <p:cNvPr id="8" name="Content Placeholder 7">
            <a:extLst>
              <a:ext uri="{FF2B5EF4-FFF2-40B4-BE49-F238E27FC236}">
                <a16:creationId xmlns:a16="http://schemas.microsoft.com/office/drawing/2014/main" id="{6E02FB0E-D389-4B6D-3F99-B79E9D42A985}"/>
              </a:ext>
            </a:extLst>
          </p:cNvPr>
          <p:cNvSpPr>
            <a:spLocks noGrp="1"/>
          </p:cNvSpPr>
          <p:nvPr>
            <p:ph sz="quarter" idx="13"/>
          </p:nvPr>
        </p:nvSpPr>
        <p:spPr>
          <a:xfrm>
            <a:off x="7373448" y="2367092"/>
            <a:ext cx="4175088" cy="3881309"/>
          </a:xfrm>
        </p:spPr>
        <p:txBody>
          <a:bodyPr vert="horz" lIns="91440" tIns="45720" rIns="91440" bIns="45720" rtlCol="0" anchor="t">
            <a:normAutofit lnSpcReduction="10000"/>
          </a:bodyPr>
          <a:lstStyle/>
          <a:p>
            <a:pPr marL="0" indent="0" algn="ctr">
              <a:buNone/>
            </a:pPr>
            <a:r>
              <a:rPr lang="en-US" sz="1800" b="1" u="sng" dirty="0"/>
              <a:t>What is lobbying?</a:t>
            </a:r>
          </a:p>
          <a:p>
            <a:pPr marL="285750" indent="-285750" algn="ctr"/>
            <a:r>
              <a:rPr lang="en-US" dirty="0">
                <a:latin typeface="TW Cen MT"/>
              </a:rPr>
              <a:t>Lobbying means to</a:t>
            </a:r>
            <a:r>
              <a:rPr lang="en-US" i="1" u="sng" dirty="0">
                <a:latin typeface="TW Cen MT"/>
                <a:cs typeface="Times New Roman"/>
              </a:rPr>
              <a:t> </a:t>
            </a:r>
            <a:r>
              <a:rPr lang="en-US" i="1" dirty="0">
                <a:latin typeface="TW Cen MT"/>
                <a:cs typeface="Times New Roman"/>
              </a:rPr>
              <a:t>use conversation, rhetoric, and influence to get those in power (Government officials, school boards, administration, in our case) to recognize and accommodate for the interests and needs of our student body. </a:t>
            </a:r>
            <a:endParaRPr lang="en-US" dirty="0">
              <a:latin typeface="TW Cen MT"/>
              <a:cs typeface="Times New Roman"/>
            </a:endParaRPr>
          </a:p>
        </p:txBody>
      </p:sp>
    </p:spTree>
    <p:extLst>
      <p:ext uri="{BB962C8B-B14F-4D97-AF65-F5344CB8AC3E}">
        <p14:creationId xmlns:p14="http://schemas.microsoft.com/office/powerpoint/2010/main" val="43491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CCDE-2E5C-EF9C-670E-4B5E94117C3E}"/>
              </a:ext>
            </a:extLst>
          </p:cNvPr>
          <p:cNvSpPr>
            <a:spLocks noGrp="1"/>
          </p:cNvSpPr>
          <p:nvPr>
            <p:ph type="title"/>
          </p:nvPr>
        </p:nvSpPr>
        <p:spPr/>
        <p:txBody>
          <a:bodyPr/>
          <a:lstStyle/>
          <a:p>
            <a:r>
              <a:rPr lang="en-US" dirty="0"/>
              <a:t>Your turn! </a:t>
            </a:r>
          </a:p>
        </p:txBody>
      </p:sp>
      <p:sp>
        <p:nvSpPr>
          <p:cNvPr id="3" name="Content Placeholder 2">
            <a:extLst>
              <a:ext uri="{FF2B5EF4-FFF2-40B4-BE49-F238E27FC236}">
                <a16:creationId xmlns:a16="http://schemas.microsoft.com/office/drawing/2014/main" id="{1D20F488-7D5F-6A89-7156-97BE03EBFB24}"/>
              </a:ext>
            </a:extLst>
          </p:cNvPr>
          <p:cNvSpPr>
            <a:spLocks noGrp="1"/>
          </p:cNvSpPr>
          <p:nvPr>
            <p:ph sz="quarter" idx="13"/>
          </p:nvPr>
        </p:nvSpPr>
        <p:spPr/>
        <p:txBody>
          <a:bodyPr vert="horz" lIns="91440" tIns="45720" rIns="91440" bIns="45720" rtlCol="0" anchor="t">
            <a:normAutofit/>
          </a:bodyPr>
          <a:lstStyle/>
          <a:p>
            <a:r>
              <a:rPr lang="en-US" b="1" u="sng" dirty="0">
                <a:latin typeface="Times New Roman"/>
                <a:cs typeface="Times New Roman"/>
              </a:rPr>
              <a:t>You should now have the lobbying big 3 activity in front of you. :)</a:t>
            </a:r>
            <a:r>
              <a:rPr lang="en-US" dirty="0">
                <a:latin typeface="Times New Roman"/>
                <a:cs typeface="Times New Roman"/>
              </a:rPr>
              <a:t> </a:t>
            </a:r>
            <a:endParaRPr lang="en-US"/>
          </a:p>
          <a:p>
            <a:pPr>
              <a:buClr>
                <a:srgbClr val="000000"/>
              </a:buClr>
            </a:pPr>
            <a:r>
              <a:rPr lang="en-US" dirty="0">
                <a:latin typeface="Times New Roman"/>
                <a:cs typeface="Times New Roman"/>
              </a:rPr>
              <a:t>Please </a:t>
            </a:r>
            <a:r>
              <a:rPr lang="en-US" u="sng" dirty="0">
                <a:latin typeface="Times New Roman"/>
                <a:cs typeface="Times New Roman"/>
              </a:rPr>
              <a:t>circle the 3 MOST IMPORTANT areas of improvement at your school. </a:t>
            </a:r>
            <a:r>
              <a:rPr lang="en-US" dirty="0">
                <a:latin typeface="Times New Roman"/>
                <a:cs typeface="Times New Roman"/>
              </a:rPr>
              <a:t>This will help you identify your student body’s struggles and needs so that you can more effectively address those issues with your committee.</a:t>
            </a:r>
            <a:endParaRPr lang="en-US"/>
          </a:p>
        </p:txBody>
      </p:sp>
    </p:spTree>
    <p:extLst>
      <p:ext uri="{BB962C8B-B14F-4D97-AF65-F5344CB8AC3E}">
        <p14:creationId xmlns:p14="http://schemas.microsoft.com/office/powerpoint/2010/main" val="2077793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E86C1E-2719-E2BB-2FC6-FD72C313A15D}"/>
              </a:ext>
            </a:extLst>
          </p:cNvPr>
          <p:cNvSpPr>
            <a:spLocks noGrp="1"/>
          </p:cNvSpPr>
          <p:nvPr>
            <p:ph type="title"/>
          </p:nvPr>
        </p:nvSpPr>
        <p:spPr>
          <a:xfrm>
            <a:off x="8196408" y="640831"/>
            <a:ext cx="3352128" cy="1573863"/>
          </a:xfrm>
        </p:spPr>
        <p:txBody>
          <a:bodyPr>
            <a:normAutofit/>
          </a:bodyPr>
          <a:lstStyle/>
          <a:p>
            <a:pPr algn="l"/>
            <a:r>
              <a:rPr lang="en-US" dirty="0"/>
              <a:t>Step 4 – Classroom SEL Team </a:t>
            </a:r>
            <a:endParaRPr lang="en-US"/>
          </a:p>
        </p:txBody>
      </p:sp>
      <p:pic>
        <p:nvPicPr>
          <p:cNvPr id="4" name="Content Placeholder 3" descr="How To Choose the Best SEL Curriculum ...">
            <a:extLst>
              <a:ext uri="{FF2B5EF4-FFF2-40B4-BE49-F238E27FC236}">
                <a16:creationId xmlns:a16="http://schemas.microsoft.com/office/drawing/2014/main" id="{B406123D-1FA3-FE1D-40BB-E5BF89BE30C7}"/>
              </a:ext>
            </a:extLst>
          </p:cNvPr>
          <p:cNvPicPr>
            <a:picLocks noChangeAspect="1"/>
          </p:cNvPicPr>
          <p:nvPr/>
        </p:nvPicPr>
        <p:blipFill>
          <a:blip r:embed="rId3"/>
          <a:stretch>
            <a:fillRect/>
          </a:stretch>
        </p:blipFill>
        <p:spPr>
          <a:xfrm>
            <a:off x="1662746" y="877077"/>
            <a:ext cx="5050972" cy="5050972"/>
          </a:xfrm>
          <a:prstGeom prst="rect">
            <a:avLst/>
          </a:prstGeom>
        </p:spPr>
      </p:pic>
      <p:sp>
        <p:nvSpPr>
          <p:cNvPr id="8" name="Content Placeholder 7">
            <a:extLst>
              <a:ext uri="{FF2B5EF4-FFF2-40B4-BE49-F238E27FC236}">
                <a16:creationId xmlns:a16="http://schemas.microsoft.com/office/drawing/2014/main" id="{D0DA5BF9-5B90-B1DD-B05A-1C8D552F0551}"/>
              </a:ext>
            </a:extLst>
          </p:cNvPr>
          <p:cNvSpPr>
            <a:spLocks noGrp="1"/>
          </p:cNvSpPr>
          <p:nvPr>
            <p:ph sz="quarter" idx="13"/>
          </p:nvPr>
        </p:nvSpPr>
        <p:spPr>
          <a:xfrm>
            <a:off x="6834968" y="2367092"/>
            <a:ext cx="4713568" cy="3881309"/>
          </a:xfrm>
        </p:spPr>
        <p:txBody>
          <a:bodyPr vert="horz" lIns="91440" tIns="45720" rIns="91440" bIns="45720" rtlCol="0" anchor="t">
            <a:noAutofit/>
          </a:bodyPr>
          <a:lstStyle/>
          <a:p>
            <a:r>
              <a:rPr lang="en-US" sz="1800" dirty="0">
                <a:latin typeface="Tw Cen MT"/>
                <a:cs typeface="Times New Roman"/>
              </a:rPr>
              <a:t>SEL stands for Social and Emotional Learning, and our goal is to promote a strong culture and understanding of SEL among our teachers and our students to improve positivity in classroom management, teacher-student interactions, and students overall mental health.</a:t>
            </a:r>
            <a:endParaRPr lang="en-US" sz="1800" dirty="0">
              <a:latin typeface="Tw Cen MT"/>
            </a:endParaRPr>
          </a:p>
        </p:txBody>
      </p:sp>
    </p:spTree>
    <p:extLst>
      <p:ext uri="{BB962C8B-B14F-4D97-AF65-F5344CB8AC3E}">
        <p14:creationId xmlns:p14="http://schemas.microsoft.com/office/powerpoint/2010/main" val="2088408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descr="A screenshot of a computer&#10;&#10;AI-generated content may be incorrect.">
            <a:extLst>
              <a:ext uri="{FF2B5EF4-FFF2-40B4-BE49-F238E27FC236}">
                <a16:creationId xmlns:a16="http://schemas.microsoft.com/office/drawing/2014/main" id="{899EA68B-BAE4-F16D-4BE7-3EAD61F857F8}"/>
              </a:ext>
            </a:extLst>
          </p:cNvPr>
          <p:cNvPicPr>
            <a:picLocks noGrp="1" noChangeAspect="1"/>
          </p:cNvPicPr>
          <p:nvPr>
            <p:ph sz="quarter" idx="13"/>
          </p:nvPr>
        </p:nvPicPr>
        <p:blipFill>
          <a:blip r:embed="rId4"/>
          <a:srcRect l="4359" r="1956"/>
          <a:stretch/>
        </p:blipFill>
        <p:spPr>
          <a:xfrm>
            <a:off x="6275014" y="10"/>
            <a:ext cx="5916986" cy="6857990"/>
          </a:xfrm>
          <a:prstGeom prst="rect">
            <a:avLst/>
          </a:prstGeom>
        </p:spPr>
      </p:pic>
      <p:sp>
        <p:nvSpPr>
          <p:cNvPr id="2" name="Title 1">
            <a:extLst>
              <a:ext uri="{FF2B5EF4-FFF2-40B4-BE49-F238E27FC236}">
                <a16:creationId xmlns:a16="http://schemas.microsoft.com/office/drawing/2014/main" id="{8527B098-3580-34C7-447D-A4313A151C17}"/>
              </a:ext>
            </a:extLst>
          </p:cNvPr>
          <p:cNvSpPr>
            <a:spLocks noGrp="1"/>
          </p:cNvSpPr>
          <p:nvPr>
            <p:ph type="title"/>
          </p:nvPr>
        </p:nvSpPr>
        <p:spPr>
          <a:xfrm>
            <a:off x="406814" y="696292"/>
            <a:ext cx="5280026" cy="5723280"/>
          </a:xfrm>
        </p:spPr>
        <p:txBody>
          <a:bodyPr vert="horz" lIns="91440" tIns="45720" rIns="91440" bIns="45720" rtlCol="0" anchor="b">
            <a:normAutofit/>
          </a:bodyPr>
          <a:lstStyle/>
          <a:p>
            <a:r>
              <a:rPr lang="en-US" sz="3200" dirty="0"/>
              <a:t>Parts of Mental Health Reflection form:</a:t>
            </a:r>
            <a:br>
              <a:rPr lang="en-US" sz="3200" dirty="0"/>
            </a:br>
            <a:r>
              <a:rPr lang="en-US" sz="2400" dirty="0"/>
              <a:t>1</a:t>
            </a:r>
            <a:r>
              <a:rPr lang="en-US" sz="1800" dirty="0"/>
              <a:t>. 1-5 check in (how student is feeling)</a:t>
            </a:r>
            <a:br>
              <a:rPr lang="en-US" sz="1800" dirty="0"/>
            </a:br>
            <a:br>
              <a:rPr lang="en-US" sz="1800" dirty="0"/>
            </a:br>
            <a:r>
              <a:rPr lang="en-US" sz="1800" dirty="0"/>
              <a:t>2. </a:t>
            </a:r>
            <a:r>
              <a:rPr lang="en-US" sz="1800" dirty="0">
                <a:latin typeface="TW Cen MT"/>
              </a:rPr>
              <a:t>What can you do to try to calm and regulate yourself </a:t>
            </a:r>
            <a:r>
              <a:rPr lang="en-US" sz="1800" i="1" dirty="0">
                <a:latin typeface="TW Cen MT"/>
              </a:rPr>
              <a:t>(deep breathing, taking a quick break, drinking some water, get a snack, do a small coloring activity, play with a fidget toy, see your consoler, etc.)</a:t>
            </a:r>
            <a:r>
              <a:rPr lang="en-US" sz="1800" dirty="0">
                <a:latin typeface="TW Cen MT"/>
              </a:rPr>
              <a:t>?</a:t>
            </a:r>
            <a:br>
              <a:rPr lang="en-US" sz="2400" dirty="0">
                <a:latin typeface="TW Cen MT"/>
              </a:rPr>
            </a:br>
            <a:br>
              <a:rPr lang="en-US" sz="2400" dirty="0">
                <a:latin typeface="TW Cen MT"/>
              </a:rPr>
            </a:br>
            <a:r>
              <a:rPr lang="en-US" sz="1800" dirty="0">
                <a:latin typeface="TW Cen MT"/>
              </a:rPr>
              <a:t>3. What can I do as the teacher to help you during this class </a:t>
            </a:r>
            <a:r>
              <a:rPr lang="en-US" sz="1800" i="1" dirty="0">
                <a:latin typeface="TW Cen MT"/>
              </a:rPr>
              <a:t>(be patient, be kind, let me take a 5-minute break, give me a fidget toy to play with, give me a quick 5-minute coloring sheet, something different)?</a:t>
            </a:r>
            <a:br>
              <a:rPr lang="en-US" sz="4800" i="1" dirty="0"/>
            </a:br>
            <a:br>
              <a:rPr lang="en-US" sz="4800" dirty="0"/>
            </a:br>
            <a:r>
              <a:rPr lang="en-US" sz="1800" i="1" dirty="0">
                <a:latin typeface="TW Cen MT"/>
              </a:rPr>
              <a:t>4. Other/</a:t>
            </a:r>
            <a:r>
              <a:rPr lang="en-US" sz="1800" i="1">
                <a:latin typeface="TW Cen MT"/>
              </a:rPr>
              <a:t>additional</a:t>
            </a:r>
            <a:r>
              <a:rPr lang="en-US" sz="1800" i="1" dirty="0">
                <a:latin typeface="TW Cen MT"/>
              </a:rPr>
              <a:t> information?</a:t>
            </a:r>
            <a:br>
              <a:rPr lang="en-US" sz="4800" dirty="0"/>
            </a:br>
            <a:endParaRPr lang="en-US" sz="1400"/>
          </a:p>
        </p:txBody>
      </p:sp>
    </p:spTree>
    <p:extLst>
      <p:ext uri="{BB962C8B-B14F-4D97-AF65-F5344CB8AC3E}">
        <p14:creationId xmlns:p14="http://schemas.microsoft.com/office/powerpoint/2010/main" val="238406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C768-26AB-FBC8-555D-4D0ACB1A506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52AB147-06FB-BC80-FDA3-271142D37C7C}"/>
              </a:ext>
            </a:extLst>
          </p:cNvPr>
          <p:cNvSpPr>
            <a:spLocks noGrp="1"/>
          </p:cNvSpPr>
          <p:nvPr>
            <p:ph sz="quarter" idx="13"/>
          </p:nvPr>
        </p:nvSpPr>
        <p:spPr/>
        <p:txBody>
          <a:bodyPr vert="horz" lIns="91440" tIns="45720" rIns="91440" bIns="45720" rtlCol="0" anchor="t">
            <a:noAutofit/>
          </a:bodyPr>
          <a:lstStyle/>
          <a:p>
            <a:pPr algn="ctr"/>
            <a:r>
              <a:rPr lang="en-US" sz="3200" dirty="0"/>
              <a:t>Thank you all so much for coming to support our student voice group! We would be greatly </a:t>
            </a:r>
            <a:r>
              <a:rPr lang="en-US" sz="3200"/>
              <a:t>appreciative</a:t>
            </a:r>
            <a:r>
              <a:rPr lang="en-US" sz="3200" dirty="0"/>
              <a:t> if you could fill out the participant input sheet so we can reflect upon the work we are doing and hear awesome ideas from you all! Thank you :) </a:t>
            </a:r>
            <a:endParaRPr lang="en-US"/>
          </a:p>
        </p:txBody>
      </p:sp>
    </p:spTree>
    <p:extLst>
      <p:ext uri="{BB962C8B-B14F-4D97-AF65-F5344CB8AC3E}">
        <p14:creationId xmlns:p14="http://schemas.microsoft.com/office/powerpoint/2010/main" val="292452508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E03586-8184-4C49-8FA3-B20AB4AE10E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B5FC6BB-A55E-4545-8619-7F7F30CFA1FD}">
  <ds:schemaRefs>
    <ds:schemaRef ds:uri="http://schemas.microsoft.com/sharepoint/v3/contenttype/forms"/>
  </ds:schemaRefs>
</ds:datastoreItem>
</file>

<file path=customXml/itemProps3.xml><?xml version="1.0" encoding="utf-8"?>
<ds:datastoreItem xmlns:ds="http://schemas.openxmlformats.org/officeDocument/2006/customXml" ds:itemID="{C18C37A7-4AB7-40E8-AFED-CECDD3C7E0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TotalTime>
  <Words>440</Words>
  <Application>Microsoft Office PowerPoint</Application>
  <PresentationFormat>Widescreen</PresentationFormat>
  <Paragraphs>21</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Times New Roman</vt:lpstr>
      <vt:lpstr>Tw Cen MT</vt:lpstr>
      <vt:lpstr>Tw Cen MT</vt:lpstr>
      <vt:lpstr>Droplet</vt:lpstr>
      <vt:lpstr>Swope Middle School Student Voice  </vt:lpstr>
      <vt:lpstr>Step 1 – Introduction to Team</vt:lpstr>
      <vt:lpstr>Step 2 – Newsletter Team </vt:lpstr>
      <vt:lpstr>Your turn!</vt:lpstr>
      <vt:lpstr>Step 3 – Lobbying Team </vt:lpstr>
      <vt:lpstr>Your turn! </vt:lpstr>
      <vt:lpstr>Step 4 – Classroom SEL Team </vt:lpstr>
      <vt:lpstr>Parts of Mental Health Reflection form: 1. 1-5 check in (how student is feeling)  2. What can you do to try to calm and regulate yourself (deep breathing, taking a quick break, drinking some water, get a snack, do a small coloring activity, play with a fidget toy, see your consoler, etc.)?  3. What can I do as the teacher to help you during this class (be patient, be kind, let me take a 5-minute break, give me a fidget toy to play with, give me a quick 5-minute coloring sheet, something different)?  4. Other/additional information?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Rose, Bradley</dc:creator>
  <cp:lastModifiedBy>Rose, Bradley</cp:lastModifiedBy>
  <cp:revision>151</cp:revision>
  <dcterms:created xsi:type="dcterms:W3CDTF">2025-03-04T20:11:17Z</dcterms:created>
  <dcterms:modified xsi:type="dcterms:W3CDTF">2025-04-08T19:37:51Z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