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5"/>
  </p:notesMasterIdLst>
  <p:sldIdLst>
    <p:sldId id="256" r:id="rId2"/>
    <p:sldId id="257" r:id="rId3"/>
    <p:sldId id="258" r:id="rId4"/>
    <p:sldId id="259" r:id="rId5"/>
    <p:sldId id="260" r:id="rId6"/>
    <p:sldId id="261" r:id="rId7"/>
    <p:sldId id="267" r:id="rId8"/>
    <p:sldId id="268" r:id="rId9"/>
    <p:sldId id="263" r:id="rId10"/>
    <p:sldId id="262" r:id="rId11"/>
    <p:sldId id="265" r:id="rId12"/>
    <p:sldId id="266" r:id="rId13"/>
    <p:sldId id="269" r:id="rId14"/>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77B81-9ED4-4BB5-BF72-B50D75FD3546}" v="1" dt="2025-03-11T13:59:13.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6A96F3-7C43-445B-8AD2-CBDA830E8D4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0FACEAC-01F7-4A24-9BC5-441F7A054C80}">
      <dgm:prSet/>
      <dgm:spPr/>
      <dgm:t>
        <a:bodyPr/>
        <a:lstStyle/>
        <a:p>
          <a:pPr rtl="0"/>
          <a:r>
            <a:rPr lang="en-US"/>
            <a:t>More than two-thirds of children </a:t>
          </a:r>
          <a:r>
            <a:rPr lang="en-US">
              <a:latin typeface="Trebuchet MS" panose="020B0603020202020204"/>
            </a:rPr>
            <a:t>in the U.S. </a:t>
          </a:r>
          <a:r>
            <a:rPr lang="en-US"/>
            <a:t>reported at least one traumatic event by age 16</a:t>
          </a:r>
        </a:p>
      </dgm:t>
    </dgm:pt>
    <dgm:pt modelId="{07BBDBCD-DCF5-48C8-AD7D-712B87D6342C}" type="parTrans" cxnId="{951DF38A-F100-4396-BA33-8CCCF5724760}">
      <dgm:prSet/>
      <dgm:spPr/>
      <dgm:t>
        <a:bodyPr/>
        <a:lstStyle/>
        <a:p>
          <a:endParaRPr lang="en-US"/>
        </a:p>
      </dgm:t>
    </dgm:pt>
    <dgm:pt modelId="{648F45E5-548A-49B6-B433-18B3169945B7}" type="sibTrans" cxnId="{951DF38A-F100-4396-BA33-8CCCF5724760}">
      <dgm:prSet/>
      <dgm:spPr/>
      <dgm:t>
        <a:bodyPr/>
        <a:lstStyle/>
        <a:p>
          <a:endParaRPr lang="en-US"/>
        </a:p>
      </dgm:t>
    </dgm:pt>
    <dgm:pt modelId="{C942F0C7-6E3E-47D3-AF03-F54A01184B46}">
      <dgm:prSet/>
      <dgm:spPr/>
      <dgm:t>
        <a:bodyPr/>
        <a:lstStyle/>
        <a:p>
          <a:r>
            <a:rPr lang="en-US"/>
            <a:t>One of four 16 –year- old students have experienced at least four traumatic events in their lives</a:t>
          </a:r>
        </a:p>
      </dgm:t>
    </dgm:pt>
    <dgm:pt modelId="{E4379154-7BBE-4F80-8C6C-05F9E9DCA024}" type="parTrans" cxnId="{60B936F1-1B70-43EE-ABA6-E5F2F6BC21DD}">
      <dgm:prSet/>
      <dgm:spPr/>
      <dgm:t>
        <a:bodyPr/>
        <a:lstStyle/>
        <a:p>
          <a:endParaRPr lang="en-US"/>
        </a:p>
      </dgm:t>
    </dgm:pt>
    <dgm:pt modelId="{30EC97DF-198A-4601-AE9C-0948DBC51D61}" type="sibTrans" cxnId="{60B936F1-1B70-43EE-ABA6-E5F2F6BC21DD}">
      <dgm:prSet/>
      <dgm:spPr/>
      <dgm:t>
        <a:bodyPr/>
        <a:lstStyle/>
        <a:p>
          <a:endParaRPr lang="en-US"/>
        </a:p>
      </dgm:t>
    </dgm:pt>
    <dgm:pt modelId="{A457963E-E8C0-4CA2-AAB8-835E37094766}">
      <dgm:prSet/>
      <dgm:spPr/>
      <dgm:t>
        <a:bodyPr/>
        <a:lstStyle/>
        <a:p>
          <a:r>
            <a:rPr lang="en-US"/>
            <a:t>Two of the educational missions at Sparks Middle School are : 1) creating a safe and inclusive environment and  2)  building an internal school community </a:t>
          </a:r>
        </a:p>
      </dgm:t>
    </dgm:pt>
    <dgm:pt modelId="{0113483D-426D-46DA-A8FB-546F94C2FDFF}" type="parTrans" cxnId="{621A325C-9793-452D-B583-55F259936273}">
      <dgm:prSet/>
      <dgm:spPr/>
      <dgm:t>
        <a:bodyPr/>
        <a:lstStyle/>
        <a:p>
          <a:endParaRPr lang="en-US"/>
        </a:p>
      </dgm:t>
    </dgm:pt>
    <dgm:pt modelId="{266EAADD-DBAE-48E8-A9E0-18027FFA4973}" type="sibTrans" cxnId="{621A325C-9793-452D-B583-55F259936273}">
      <dgm:prSet/>
      <dgm:spPr/>
      <dgm:t>
        <a:bodyPr/>
        <a:lstStyle/>
        <a:p>
          <a:endParaRPr lang="en-US"/>
        </a:p>
      </dgm:t>
    </dgm:pt>
    <dgm:pt modelId="{B34F91F6-757F-49D1-A8C6-CB6C37311C1C}">
      <dgm:prSet/>
      <dgm:spPr/>
      <dgm:t>
        <a:bodyPr/>
        <a:lstStyle/>
        <a:p>
          <a:r>
            <a:rPr lang="en-US"/>
            <a:t>Trauma affects students’ ability to learn and can lead  to cognitive impairments</a:t>
          </a:r>
        </a:p>
      </dgm:t>
    </dgm:pt>
    <dgm:pt modelId="{4A092CBD-2F82-4199-9C80-21DD2C635840}" type="parTrans" cxnId="{58BF612B-7BCF-4F9D-B454-F7BA1AA4038B}">
      <dgm:prSet/>
      <dgm:spPr/>
      <dgm:t>
        <a:bodyPr/>
        <a:lstStyle/>
        <a:p>
          <a:endParaRPr lang="en-US"/>
        </a:p>
      </dgm:t>
    </dgm:pt>
    <dgm:pt modelId="{6D897D5D-7C96-4FD2-9933-F9F44330E972}" type="sibTrans" cxnId="{58BF612B-7BCF-4F9D-B454-F7BA1AA4038B}">
      <dgm:prSet/>
      <dgm:spPr/>
      <dgm:t>
        <a:bodyPr/>
        <a:lstStyle/>
        <a:p>
          <a:endParaRPr lang="en-US"/>
        </a:p>
      </dgm:t>
    </dgm:pt>
    <dgm:pt modelId="{7263C26A-FE35-44B9-9B77-BCC9408404C4}" type="pres">
      <dgm:prSet presAssocID="{8F6A96F3-7C43-445B-8AD2-CBDA830E8D49}" presName="linear" presStyleCnt="0">
        <dgm:presLayoutVars>
          <dgm:animLvl val="lvl"/>
          <dgm:resizeHandles val="exact"/>
        </dgm:presLayoutVars>
      </dgm:prSet>
      <dgm:spPr/>
    </dgm:pt>
    <dgm:pt modelId="{11B7E60F-090D-4622-9610-C72537530FE0}" type="pres">
      <dgm:prSet presAssocID="{A0FACEAC-01F7-4A24-9BC5-441F7A054C80}" presName="parentText" presStyleLbl="node1" presStyleIdx="0" presStyleCnt="4">
        <dgm:presLayoutVars>
          <dgm:chMax val="0"/>
          <dgm:bulletEnabled val="1"/>
        </dgm:presLayoutVars>
      </dgm:prSet>
      <dgm:spPr/>
    </dgm:pt>
    <dgm:pt modelId="{2888597A-67BE-4144-ACAB-F9AA26AB34AB}" type="pres">
      <dgm:prSet presAssocID="{648F45E5-548A-49B6-B433-18B3169945B7}" presName="spacer" presStyleCnt="0"/>
      <dgm:spPr/>
    </dgm:pt>
    <dgm:pt modelId="{10B48322-AC5D-46A2-BD73-7CDDC66B7EB4}" type="pres">
      <dgm:prSet presAssocID="{C942F0C7-6E3E-47D3-AF03-F54A01184B46}" presName="parentText" presStyleLbl="node1" presStyleIdx="1" presStyleCnt="4">
        <dgm:presLayoutVars>
          <dgm:chMax val="0"/>
          <dgm:bulletEnabled val="1"/>
        </dgm:presLayoutVars>
      </dgm:prSet>
      <dgm:spPr/>
    </dgm:pt>
    <dgm:pt modelId="{86BD55AC-35F6-4A2F-A565-4EF7836C5F38}" type="pres">
      <dgm:prSet presAssocID="{30EC97DF-198A-4601-AE9C-0948DBC51D61}" presName="spacer" presStyleCnt="0"/>
      <dgm:spPr/>
    </dgm:pt>
    <dgm:pt modelId="{FD95D6B9-748A-40A1-AAFD-8D2E7B50E8FA}" type="pres">
      <dgm:prSet presAssocID="{A457963E-E8C0-4CA2-AAB8-835E37094766}" presName="parentText" presStyleLbl="node1" presStyleIdx="2" presStyleCnt="4">
        <dgm:presLayoutVars>
          <dgm:chMax val="0"/>
          <dgm:bulletEnabled val="1"/>
        </dgm:presLayoutVars>
      </dgm:prSet>
      <dgm:spPr/>
    </dgm:pt>
    <dgm:pt modelId="{879CE384-AFF2-4781-A012-D956F1C4F49E}" type="pres">
      <dgm:prSet presAssocID="{266EAADD-DBAE-48E8-A9E0-18027FFA4973}" presName="spacer" presStyleCnt="0"/>
      <dgm:spPr/>
    </dgm:pt>
    <dgm:pt modelId="{7FBA9EA2-CD90-4165-8A2F-A59D4A5F8F9E}" type="pres">
      <dgm:prSet presAssocID="{B34F91F6-757F-49D1-A8C6-CB6C37311C1C}" presName="parentText" presStyleLbl="node1" presStyleIdx="3" presStyleCnt="4">
        <dgm:presLayoutVars>
          <dgm:chMax val="0"/>
          <dgm:bulletEnabled val="1"/>
        </dgm:presLayoutVars>
      </dgm:prSet>
      <dgm:spPr/>
    </dgm:pt>
  </dgm:ptLst>
  <dgm:cxnLst>
    <dgm:cxn modelId="{58BF612B-7BCF-4F9D-B454-F7BA1AA4038B}" srcId="{8F6A96F3-7C43-445B-8AD2-CBDA830E8D49}" destId="{B34F91F6-757F-49D1-A8C6-CB6C37311C1C}" srcOrd="3" destOrd="0" parTransId="{4A092CBD-2F82-4199-9C80-21DD2C635840}" sibTransId="{6D897D5D-7C96-4FD2-9933-F9F44330E972}"/>
    <dgm:cxn modelId="{621A325C-9793-452D-B583-55F259936273}" srcId="{8F6A96F3-7C43-445B-8AD2-CBDA830E8D49}" destId="{A457963E-E8C0-4CA2-AAB8-835E37094766}" srcOrd="2" destOrd="0" parTransId="{0113483D-426D-46DA-A8FB-546F94C2FDFF}" sibTransId="{266EAADD-DBAE-48E8-A9E0-18027FFA4973}"/>
    <dgm:cxn modelId="{3DE96465-1734-4ADA-ADAA-9F8735FC0FB6}" type="presOf" srcId="{8F6A96F3-7C43-445B-8AD2-CBDA830E8D49}" destId="{7263C26A-FE35-44B9-9B77-BCC9408404C4}" srcOrd="0" destOrd="0" presId="urn:microsoft.com/office/officeart/2005/8/layout/vList2"/>
    <dgm:cxn modelId="{BA5FCB4E-6CD9-4D25-A112-61A37021AAAC}" type="presOf" srcId="{B34F91F6-757F-49D1-A8C6-CB6C37311C1C}" destId="{7FBA9EA2-CD90-4165-8A2F-A59D4A5F8F9E}" srcOrd="0" destOrd="0" presId="urn:microsoft.com/office/officeart/2005/8/layout/vList2"/>
    <dgm:cxn modelId="{9AFB5B4F-D331-4FE3-AFA9-9344DBC2275A}" type="presOf" srcId="{A457963E-E8C0-4CA2-AAB8-835E37094766}" destId="{FD95D6B9-748A-40A1-AAFD-8D2E7B50E8FA}" srcOrd="0" destOrd="0" presId="urn:microsoft.com/office/officeart/2005/8/layout/vList2"/>
    <dgm:cxn modelId="{951DF38A-F100-4396-BA33-8CCCF5724760}" srcId="{8F6A96F3-7C43-445B-8AD2-CBDA830E8D49}" destId="{A0FACEAC-01F7-4A24-9BC5-441F7A054C80}" srcOrd="0" destOrd="0" parTransId="{07BBDBCD-DCF5-48C8-AD7D-712B87D6342C}" sibTransId="{648F45E5-548A-49B6-B433-18B3169945B7}"/>
    <dgm:cxn modelId="{5FB1F4D1-185C-431D-AED2-ED544B08B79E}" type="presOf" srcId="{A0FACEAC-01F7-4A24-9BC5-441F7A054C80}" destId="{11B7E60F-090D-4622-9610-C72537530FE0}" srcOrd="0" destOrd="0" presId="urn:microsoft.com/office/officeart/2005/8/layout/vList2"/>
    <dgm:cxn modelId="{E2701ADE-022D-4B70-BE38-5CD346D6B8EF}" type="presOf" srcId="{C942F0C7-6E3E-47D3-AF03-F54A01184B46}" destId="{10B48322-AC5D-46A2-BD73-7CDDC66B7EB4}" srcOrd="0" destOrd="0" presId="urn:microsoft.com/office/officeart/2005/8/layout/vList2"/>
    <dgm:cxn modelId="{60B936F1-1B70-43EE-ABA6-E5F2F6BC21DD}" srcId="{8F6A96F3-7C43-445B-8AD2-CBDA830E8D49}" destId="{C942F0C7-6E3E-47D3-AF03-F54A01184B46}" srcOrd="1" destOrd="0" parTransId="{E4379154-7BBE-4F80-8C6C-05F9E9DCA024}" sibTransId="{30EC97DF-198A-4601-AE9C-0948DBC51D61}"/>
    <dgm:cxn modelId="{64367649-A9C7-4C50-BF0C-496D5D521AD2}" type="presParOf" srcId="{7263C26A-FE35-44B9-9B77-BCC9408404C4}" destId="{11B7E60F-090D-4622-9610-C72537530FE0}" srcOrd="0" destOrd="0" presId="urn:microsoft.com/office/officeart/2005/8/layout/vList2"/>
    <dgm:cxn modelId="{6974751E-C2E3-427A-A794-8C9274C1DBBB}" type="presParOf" srcId="{7263C26A-FE35-44B9-9B77-BCC9408404C4}" destId="{2888597A-67BE-4144-ACAB-F9AA26AB34AB}" srcOrd="1" destOrd="0" presId="urn:microsoft.com/office/officeart/2005/8/layout/vList2"/>
    <dgm:cxn modelId="{9F5328B4-DF05-4DD0-96F6-727C4F3EDBB1}" type="presParOf" srcId="{7263C26A-FE35-44B9-9B77-BCC9408404C4}" destId="{10B48322-AC5D-46A2-BD73-7CDDC66B7EB4}" srcOrd="2" destOrd="0" presId="urn:microsoft.com/office/officeart/2005/8/layout/vList2"/>
    <dgm:cxn modelId="{7518B9D2-9A71-400E-BF50-6B2AD4D37EA6}" type="presParOf" srcId="{7263C26A-FE35-44B9-9B77-BCC9408404C4}" destId="{86BD55AC-35F6-4A2F-A565-4EF7836C5F38}" srcOrd="3" destOrd="0" presId="urn:microsoft.com/office/officeart/2005/8/layout/vList2"/>
    <dgm:cxn modelId="{B23DE6C3-264A-4F13-8BFA-CA4003876FA1}" type="presParOf" srcId="{7263C26A-FE35-44B9-9B77-BCC9408404C4}" destId="{FD95D6B9-748A-40A1-AAFD-8D2E7B50E8FA}" srcOrd="4" destOrd="0" presId="urn:microsoft.com/office/officeart/2005/8/layout/vList2"/>
    <dgm:cxn modelId="{19D08F6E-05D3-44B3-BAFF-14601D92DB98}" type="presParOf" srcId="{7263C26A-FE35-44B9-9B77-BCC9408404C4}" destId="{879CE384-AFF2-4781-A012-D956F1C4F49E}" srcOrd="5" destOrd="0" presId="urn:microsoft.com/office/officeart/2005/8/layout/vList2"/>
    <dgm:cxn modelId="{38C2657E-83BE-4389-A24A-098A74F6478C}" type="presParOf" srcId="{7263C26A-FE35-44B9-9B77-BCC9408404C4}" destId="{7FBA9EA2-CD90-4165-8A2F-A59D4A5F8F9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7E60F-090D-4622-9610-C72537530FE0}">
      <dsp:nvSpPr>
        <dsp:cNvPr id="0" name=""/>
        <dsp:cNvSpPr/>
      </dsp:nvSpPr>
      <dsp:spPr>
        <a:xfrm>
          <a:off x="0" y="390337"/>
          <a:ext cx="6628804" cy="1008686"/>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More than two-thirds of children </a:t>
          </a:r>
          <a:r>
            <a:rPr lang="en-US" sz="1900" kern="1200">
              <a:latin typeface="Trebuchet MS" panose="020B0603020202020204"/>
            </a:rPr>
            <a:t>in the U.S. </a:t>
          </a:r>
          <a:r>
            <a:rPr lang="en-US" sz="1900" kern="1200"/>
            <a:t>reported at least one traumatic event by age 16</a:t>
          </a:r>
        </a:p>
      </dsp:txBody>
      <dsp:txXfrm>
        <a:off x="49240" y="439577"/>
        <a:ext cx="6530324" cy="910206"/>
      </dsp:txXfrm>
    </dsp:sp>
    <dsp:sp modelId="{10B48322-AC5D-46A2-BD73-7CDDC66B7EB4}">
      <dsp:nvSpPr>
        <dsp:cNvPr id="0" name=""/>
        <dsp:cNvSpPr/>
      </dsp:nvSpPr>
      <dsp:spPr>
        <a:xfrm>
          <a:off x="0" y="1453744"/>
          <a:ext cx="6628804" cy="1008686"/>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One of four 16 –year- old students have experienced at least four traumatic events in their lives</a:t>
          </a:r>
        </a:p>
      </dsp:txBody>
      <dsp:txXfrm>
        <a:off x="49240" y="1502984"/>
        <a:ext cx="6530324" cy="910206"/>
      </dsp:txXfrm>
    </dsp:sp>
    <dsp:sp modelId="{FD95D6B9-748A-40A1-AAFD-8D2E7B50E8FA}">
      <dsp:nvSpPr>
        <dsp:cNvPr id="0" name=""/>
        <dsp:cNvSpPr/>
      </dsp:nvSpPr>
      <dsp:spPr>
        <a:xfrm>
          <a:off x="0" y="2517150"/>
          <a:ext cx="6628804" cy="1008686"/>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Two of the educational missions at Sparks Middle School are : 1) creating a safe and inclusive environment and  2)  building an internal school community </a:t>
          </a:r>
        </a:p>
      </dsp:txBody>
      <dsp:txXfrm>
        <a:off x="49240" y="2566390"/>
        <a:ext cx="6530324" cy="910206"/>
      </dsp:txXfrm>
    </dsp:sp>
    <dsp:sp modelId="{7FBA9EA2-CD90-4165-8A2F-A59D4A5F8F9E}">
      <dsp:nvSpPr>
        <dsp:cNvPr id="0" name=""/>
        <dsp:cNvSpPr/>
      </dsp:nvSpPr>
      <dsp:spPr>
        <a:xfrm>
          <a:off x="0" y="3580556"/>
          <a:ext cx="6628804" cy="1008686"/>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Trauma affects students’ ability to learn and can lead  to cognitive impairments</a:t>
          </a:r>
        </a:p>
      </dsp:txBody>
      <dsp:txXfrm>
        <a:off x="49240" y="3629796"/>
        <a:ext cx="6530324" cy="9102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6796344C-D701-4808-A85E-C5D356552A54}" type="datetimeFigureOut">
              <a:rPr lang="en-US" smtClean="0"/>
              <a:t>4/7/2025</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5B58B96-269C-4BBE-9E19-B79EB964CD16}" type="slidenum">
              <a:rPr lang="en-US" smtClean="0"/>
              <a:t>‹#›</a:t>
            </a:fld>
            <a:endParaRPr lang="en-US"/>
          </a:p>
        </p:txBody>
      </p:sp>
    </p:spTree>
    <p:extLst>
      <p:ext uri="{BB962C8B-B14F-4D97-AF65-F5344CB8AC3E}">
        <p14:creationId xmlns:p14="http://schemas.microsoft.com/office/powerpoint/2010/main" val="4096930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1983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5768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77933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368424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8661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24362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3773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731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056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483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209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7673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4805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023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3973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3858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4/7/2025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3823630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801D6-EB27-40D2-5356-12E9B9AF1BF2}"/>
              </a:ext>
            </a:extLst>
          </p:cNvPr>
          <p:cNvSpPr>
            <a:spLocks noGrp="1"/>
          </p:cNvSpPr>
          <p:nvPr>
            <p:ph type="ctrTitle"/>
          </p:nvPr>
        </p:nvSpPr>
        <p:spPr>
          <a:xfrm>
            <a:off x="1507066" y="999460"/>
            <a:ext cx="5698067" cy="4479852"/>
          </a:xfrm>
        </p:spPr>
        <p:txBody>
          <a:bodyPr anchor="ctr">
            <a:normAutofit/>
          </a:bodyPr>
          <a:lstStyle/>
          <a:p>
            <a:r>
              <a:rPr lang="en-US"/>
              <a:t>             </a:t>
            </a:r>
            <a:r>
              <a:rPr lang="en-US">
                <a:latin typeface="Amasis MT Pro Black" panose="02040A04050005020304" pitchFamily="18" charset="0"/>
              </a:rPr>
              <a:t>Trauma- Informed  PRACTICES</a:t>
            </a:r>
          </a:p>
        </p:txBody>
      </p:sp>
      <p:sp>
        <p:nvSpPr>
          <p:cNvPr id="3" name="Subtitle 2">
            <a:extLst>
              <a:ext uri="{FF2B5EF4-FFF2-40B4-BE49-F238E27FC236}">
                <a16:creationId xmlns:a16="http://schemas.microsoft.com/office/drawing/2014/main" id="{ACB9BE79-70F1-16BD-A548-8C3C0FD1309F}"/>
              </a:ext>
            </a:extLst>
          </p:cNvPr>
          <p:cNvSpPr>
            <a:spLocks noGrp="1"/>
          </p:cNvSpPr>
          <p:nvPr>
            <p:ph type="subTitle" idx="1"/>
          </p:nvPr>
        </p:nvSpPr>
        <p:spPr>
          <a:xfrm>
            <a:off x="7871971" y="999460"/>
            <a:ext cx="3123620" cy="4479852"/>
          </a:xfrm>
        </p:spPr>
        <p:txBody>
          <a:bodyPr anchor="ctr">
            <a:normAutofit/>
          </a:bodyPr>
          <a:lstStyle/>
          <a:p>
            <a:pPr algn="l"/>
            <a:r>
              <a:rPr lang="en-US"/>
              <a:t>Trauma Affects More People Than You Think </a:t>
            </a:r>
          </a:p>
        </p:txBody>
      </p:sp>
      <p:sp>
        <p:nvSpPr>
          <p:cNvPr id="10" name="Isosceles Triangle 9">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944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Rectangle 410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07" name="Straight Connector 410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09" name="Straight Connector 410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11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5" name="Isosceles Triangle 411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9" name="Isosceles Triangle 411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21" name="Freeform: Shape 412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1C991C-2B4D-029D-8378-609D6A4CEC29}"/>
              </a:ext>
            </a:extLst>
          </p:cNvPr>
          <p:cNvSpPr>
            <a:spLocks noGrp="1"/>
          </p:cNvSpPr>
          <p:nvPr>
            <p:ph type="title"/>
          </p:nvPr>
        </p:nvSpPr>
        <p:spPr>
          <a:xfrm>
            <a:off x="7181723" y="609600"/>
            <a:ext cx="4512989" cy="2227730"/>
          </a:xfrm>
        </p:spPr>
        <p:txBody>
          <a:bodyPr anchor="ctr">
            <a:normAutofit/>
          </a:bodyPr>
          <a:lstStyle/>
          <a:p>
            <a:r>
              <a:rPr lang="en-US">
                <a:solidFill>
                  <a:srgbClr val="FFFFFF"/>
                </a:solidFill>
              </a:rPr>
              <a:t>Zone of  Proximal Development </a:t>
            </a:r>
          </a:p>
        </p:txBody>
      </p:sp>
      <p:pic>
        <p:nvPicPr>
          <p:cNvPr id="4098" name="Picture 2" descr="zone of proximal development (ZPD ...">
            <a:extLst>
              <a:ext uri="{FF2B5EF4-FFF2-40B4-BE49-F238E27FC236}">
                <a16:creationId xmlns:a16="http://schemas.microsoft.com/office/drawing/2014/main" id="{684ECD1A-6C1A-F080-5956-3284B0EA95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251" y="2149907"/>
            <a:ext cx="3856774" cy="26470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DA2F927-941C-184F-96C8-E23E5D1FD09B}"/>
              </a:ext>
            </a:extLst>
          </p:cNvPr>
          <p:cNvSpPr>
            <a:spLocks noGrp="1"/>
          </p:cNvSpPr>
          <p:nvPr>
            <p:ph idx="1"/>
          </p:nvPr>
        </p:nvSpPr>
        <p:spPr>
          <a:xfrm>
            <a:off x="6771023" y="2361702"/>
            <a:ext cx="4512988" cy="3317938"/>
          </a:xfrm>
        </p:spPr>
        <p:txBody>
          <a:bodyPr anchor="t">
            <a:noAutofit/>
          </a:bodyPr>
          <a:lstStyle/>
          <a:p>
            <a:pPr marL="0" indent="0">
              <a:buNone/>
            </a:pPr>
            <a:r>
              <a:rPr lang="en-US" sz="2800">
                <a:solidFill>
                  <a:srgbClr val="FFFFFF"/>
                </a:solidFill>
              </a:rPr>
              <a:t>At Sparks Middle School, Student Voice started a peer mentoring program. Student Voice members were paired with EL Newcomer students with the goal of helping them learn to speak English and adjust to their new school environment. </a:t>
            </a:r>
          </a:p>
        </p:txBody>
      </p:sp>
    </p:spTree>
    <p:extLst>
      <p:ext uri="{BB962C8B-B14F-4D97-AF65-F5344CB8AC3E}">
        <p14:creationId xmlns:p14="http://schemas.microsoft.com/office/powerpoint/2010/main" val="27256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Origins, Background &amp; Traditions ...">
            <a:extLst>
              <a:ext uri="{FF2B5EF4-FFF2-40B4-BE49-F238E27FC236}">
                <a16:creationId xmlns:a16="http://schemas.microsoft.com/office/drawing/2014/main" id="{59EE9181-5905-0B92-6662-1D7A5B87AF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9080035" y="2727098"/>
            <a:ext cx="4142563" cy="17668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1C8B46-1521-0DC5-1DD4-5387E28EAD51}"/>
              </a:ext>
            </a:extLst>
          </p:cNvPr>
          <p:cNvSpPr>
            <a:spLocks noGrp="1"/>
          </p:cNvSpPr>
          <p:nvPr>
            <p:ph type="title" idx="4294967295"/>
          </p:nvPr>
        </p:nvSpPr>
        <p:spPr>
          <a:xfrm rot="5400000">
            <a:off x="9128762" y="2311540"/>
            <a:ext cx="4513262" cy="2227263"/>
          </a:xfrm>
        </p:spPr>
        <p:txBody>
          <a:bodyPr anchor="ctr">
            <a:normAutofit/>
          </a:bodyPr>
          <a:lstStyle/>
          <a:p>
            <a:pPr algn="ctr"/>
            <a:r>
              <a:rPr lang="en-US">
                <a:solidFill>
                  <a:srgbClr val="FFFFFF"/>
                </a:solidFill>
              </a:rPr>
              <a:t> </a:t>
            </a:r>
            <a:r>
              <a:rPr lang="en-US" sz="5400">
                <a:solidFill>
                  <a:srgbClr val="FFFFFF"/>
                </a:solidFill>
              </a:rPr>
              <a:t>Giving Back </a:t>
            </a:r>
          </a:p>
        </p:txBody>
      </p:sp>
      <p:sp>
        <p:nvSpPr>
          <p:cNvPr id="3" name="Content Placeholder 2">
            <a:extLst>
              <a:ext uri="{FF2B5EF4-FFF2-40B4-BE49-F238E27FC236}">
                <a16:creationId xmlns:a16="http://schemas.microsoft.com/office/drawing/2014/main" id="{409BFA67-FF15-B7D4-7347-2CAEF0D1951C}"/>
              </a:ext>
            </a:extLst>
          </p:cNvPr>
          <p:cNvSpPr>
            <a:spLocks noGrp="1"/>
          </p:cNvSpPr>
          <p:nvPr>
            <p:ph idx="4294967295"/>
          </p:nvPr>
        </p:nvSpPr>
        <p:spPr>
          <a:xfrm>
            <a:off x="207010" y="1393685"/>
            <a:ext cx="10064750" cy="4295775"/>
          </a:xfrm>
        </p:spPr>
        <p:txBody>
          <a:bodyPr anchor="t">
            <a:normAutofit/>
          </a:bodyPr>
          <a:lstStyle/>
          <a:p>
            <a:pPr marL="0" indent="0">
              <a:lnSpc>
                <a:spcPct val="90000"/>
              </a:lnSpc>
              <a:buNone/>
            </a:pPr>
            <a:r>
              <a:rPr lang="en-US" sz="4800" b="0" i="0">
                <a:solidFill>
                  <a:schemeClr val="bg1">
                    <a:lumMod val="50000"/>
                  </a:schemeClr>
                </a:solidFill>
                <a:effectLst/>
                <a:latin typeface="Aptos" panose="020B0004020202020204" pitchFamily="34" charset="0"/>
              </a:rPr>
              <a:t>Step (2): Giving Back to the internal and external community. </a:t>
            </a:r>
          </a:p>
          <a:p>
            <a:pPr>
              <a:lnSpc>
                <a:spcPct val="90000"/>
              </a:lnSpc>
            </a:pPr>
            <a:r>
              <a:rPr lang="en-US" sz="2400" b="0" i="0">
                <a:solidFill>
                  <a:schemeClr val="bg1">
                    <a:lumMod val="50000"/>
                  </a:schemeClr>
                </a:solidFill>
                <a:effectLst/>
                <a:latin typeface="Aptos" panose="020B0004020202020204" pitchFamily="34" charset="0"/>
              </a:rPr>
              <a:t>During December, Student Voice participated in a Sock Drive donating socks to Eddy House. </a:t>
            </a:r>
          </a:p>
          <a:p>
            <a:pPr>
              <a:lnSpc>
                <a:spcPct val="90000"/>
              </a:lnSpc>
            </a:pPr>
            <a:r>
              <a:rPr lang="en-US" sz="2400" b="0" i="0">
                <a:solidFill>
                  <a:schemeClr val="bg1">
                    <a:lumMod val="50000"/>
                  </a:schemeClr>
                </a:solidFill>
                <a:effectLst/>
                <a:latin typeface="Aptos" panose="020B0004020202020204" pitchFamily="34" charset="0"/>
              </a:rPr>
              <a:t>In the month of February, we also donated Valentine gifts to seniors living</a:t>
            </a:r>
            <a:r>
              <a:rPr lang="en-US" sz="2400">
                <a:solidFill>
                  <a:schemeClr val="bg1">
                    <a:lumMod val="50000"/>
                  </a:schemeClr>
                </a:solidFill>
                <a:latin typeface="Aptos" panose="020B0004020202020204" pitchFamily="34" charset="0"/>
              </a:rPr>
              <a:t> in</a:t>
            </a:r>
            <a:r>
              <a:rPr lang="en-US" sz="2400" b="0" i="0">
                <a:solidFill>
                  <a:schemeClr val="bg1">
                    <a:lumMod val="50000"/>
                  </a:schemeClr>
                </a:solidFill>
                <a:effectLst/>
                <a:latin typeface="Aptos" panose="020B0004020202020204" pitchFamily="34" charset="0"/>
              </a:rPr>
              <a:t> convalescent homes.  Our next act of service is a Coin Drive where we will donate proceeds to, I Fly Away Bird Rescue, a non-profit agency that rescues and rehabilitates injured birds. We build and give back to our internal community by beautifying our school campus (painting basketball courts).  </a:t>
            </a:r>
            <a:endParaRPr lang="en-US" sz="2400">
              <a:solidFill>
                <a:schemeClr val="bg1">
                  <a:lumMod val="50000"/>
                </a:schemeClr>
              </a:solidFill>
            </a:endParaRPr>
          </a:p>
        </p:txBody>
      </p:sp>
    </p:spTree>
    <p:extLst>
      <p:ext uri="{BB962C8B-B14F-4D97-AF65-F5344CB8AC3E}">
        <p14:creationId xmlns:p14="http://schemas.microsoft.com/office/powerpoint/2010/main" val="268146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F3FA-DC20-0901-DE79-FC2C3F977878}"/>
              </a:ext>
            </a:extLst>
          </p:cNvPr>
          <p:cNvSpPr>
            <a:spLocks noGrp="1"/>
          </p:cNvSpPr>
          <p:nvPr>
            <p:ph type="title"/>
          </p:nvPr>
        </p:nvSpPr>
        <p:spPr>
          <a:xfrm>
            <a:off x="5536734" y="609600"/>
            <a:ext cx="3737268" cy="1320800"/>
          </a:xfrm>
        </p:spPr>
        <p:txBody>
          <a:bodyPr>
            <a:normAutofit/>
          </a:bodyPr>
          <a:lstStyle/>
          <a:p>
            <a:pPr>
              <a:lnSpc>
                <a:spcPct val="90000"/>
              </a:lnSpc>
            </a:pPr>
            <a:r>
              <a:rPr lang="en-US" sz="2800"/>
              <a:t>         Schoolwide Mindfulness Activities </a:t>
            </a:r>
          </a:p>
        </p:txBody>
      </p:sp>
      <p:sp>
        <p:nvSpPr>
          <p:cNvPr id="3" name="Content Placeholder 2">
            <a:extLst>
              <a:ext uri="{FF2B5EF4-FFF2-40B4-BE49-F238E27FC236}">
                <a16:creationId xmlns:a16="http://schemas.microsoft.com/office/drawing/2014/main" id="{47C6B30F-5C49-95DE-936F-9405CDEEC43E}"/>
              </a:ext>
            </a:extLst>
          </p:cNvPr>
          <p:cNvSpPr>
            <a:spLocks noGrp="1"/>
          </p:cNvSpPr>
          <p:nvPr>
            <p:ph idx="1"/>
          </p:nvPr>
        </p:nvSpPr>
        <p:spPr>
          <a:xfrm>
            <a:off x="5209563" y="2160589"/>
            <a:ext cx="4064439" cy="3880773"/>
          </a:xfrm>
        </p:spPr>
        <p:txBody>
          <a:bodyPr>
            <a:normAutofit fontScale="92500" lnSpcReduction="10000"/>
          </a:bodyPr>
          <a:lstStyle/>
          <a:p>
            <a:pPr marL="0" indent="0" fontAlgn="base">
              <a:lnSpc>
                <a:spcPct val="90000"/>
              </a:lnSpc>
              <a:buNone/>
            </a:pPr>
            <a:r>
              <a:rPr lang="en-US" sz="1500" b="0" i="0">
                <a:effectLst/>
                <a:latin typeface="Aptos" panose="020B0004020202020204" pitchFamily="34" charset="0"/>
              </a:rPr>
              <a:t> </a:t>
            </a:r>
            <a:r>
              <a:rPr lang="en-US" sz="2000" b="0" i="0">
                <a:effectLst/>
                <a:latin typeface="Aptos" panose="020B0004020202020204" pitchFamily="34" charset="0"/>
              </a:rPr>
              <a:t>Student Voice emphasized the importance of self-care by creating posters about having a growth mindset and developing coping mechanisms. In addition, Student Voice creates mindfulness activities, which are embedded in our SEL curriculum. For our exhibit, we will perform one of our engaging mindfulness mini lessons, which will allow participants to experience a mind shift and focus on the positive as well as the present.</a:t>
            </a:r>
          </a:p>
          <a:p>
            <a:pPr marL="0" indent="0" fontAlgn="base">
              <a:lnSpc>
                <a:spcPct val="90000"/>
              </a:lnSpc>
              <a:buNone/>
            </a:pPr>
            <a:br>
              <a:rPr lang="en-US" sz="1500"/>
            </a:br>
            <a:endParaRPr lang="en-US" sz="1500"/>
          </a:p>
        </p:txBody>
      </p:sp>
      <p:pic>
        <p:nvPicPr>
          <p:cNvPr id="5" name="Picture 4" descr="Sticky notes on a wall">
            <a:extLst>
              <a:ext uri="{FF2B5EF4-FFF2-40B4-BE49-F238E27FC236}">
                <a16:creationId xmlns:a16="http://schemas.microsoft.com/office/drawing/2014/main" id="{F2B303FF-9B89-7898-0058-85E1DC755087}"/>
              </a:ext>
            </a:extLst>
          </p:cNvPr>
          <p:cNvPicPr>
            <a:picLocks noChangeAspect="1"/>
          </p:cNvPicPr>
          <p:nvPr/>
        </p:nvPicPr>
        <p:blipFill>
          <a:blip r:embed="rId2"/>
          <a:srcRect l="22434" r="22697"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C24656FA-6FD7-4043-95FD-AB67CC82FB5E}"/>
              </a:ext>
            </a:extLst>
          </p:cNvPr>
          <p:cNvSpPr txBox="1"/>
          <p:nvPr/>
        </p:nvSpPr>
        <p:spPr>
          <a:xfrm rot="5400000">
            <a:off x="9115792" y="3131931"/>
            <a:ext cx="4155976" cy="594137"/>
          </a:xfrm>
          <a:prstGeom prst="rect">
            <a:avLst/>
          </a:prstGeom>
          <a:noFill/>
        </p:spPr>
        <p:txBody>
          <a:bodyPr wrap="square" rtlCol="0">
            <a:spAutoFit/>
          </a:bodyPr>
          <a:lstStyle/>
          <a:p>
            <a:pPr marL="0" indent="0" fontAlgn="base">
              <a:lnSpc>
                <a:spcPct val="90000"/>
              </a:lnSpc>
              <a:buNone/>
            </a:pPr>
            <a:r>
              <a:rPr lang="en-US" sz="3600" b="0" i="0">
                <a:effectLst/>
                <a:latin typeface="Aptos" panose="020B0004020202020204" pitchFamily="34" charset="0"/>
              </a:rPr>
              <a:t>Step (3): Self-Care:</a:t>
            </a:r>
          </a:p>
        </p:txBody>
      </p:sp>
    </p:spTree>
    <p:extLst>
      <p:ext uri="{BB962C8B-B14F-4D97-AF65-F5344CB8AC3E}">
        <p14:creationId xmlns:p14="http://schemas.microsoft.com/office/powerpoint/2010/main" val="109576673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descr="Yellow question mark">
            <a:extLst>
              <a:ext uri="{FF2B5EF4-FFF2-40B4-BE49-F238E27FC236}">
                <a16:creationId xmlns:a16="http://schemas.microsoft.com/office/drawing/2014/main" id="{C36ADAD8-62E6-7AAC-6881-0460E008265E}"/>
              </a:ext>
            </a:extLst>
          </p:cNvPr>
          <p:cNvPicPr>
            <a:picLocks noChangeAspect="1"/>
          </p:cNvPicPr>
          <p:nvPr/>
        </p:nvPicPr>
        <p:blipFill>
          <a:blip r:embed="rId2"/>
          <a:srcRect l="3069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163D1502-107B-F5B6-5673-74E208F61FF0}"/>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            Questions </a:t>
            </a: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011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7C178-9F0B-A8A8-10D5-BD42201FB754}"/>
              </a:ext>
            </a:extLst>
          </p:cNvPr>
          <p:cNvSpPr>
            <a:spLocks noGrp="1"/>
          </p:cNvSpPr>
          <p:nvPr>
            <p:ph type="title"/>
          </p:nvPr>
        </p:nvSpPr>
        <p:spPr>
          <a:xfrm>
            <a:off x="652481" y="1382486"/>
            <a:ext cx="3547581" cy="4093028"/>
          </a:xfrm>
        </p:spPr>
        <p:txBody>
          <a:bodyPr anchor="ctr">
            <a:normAutofit/>
          </a:bodyPr>
          <a:lstStyle/>
          <a:p>
            <a:r>
              <a:rPr lang="en-US" sz="4400">
                <a:latin typeface="Amasis MT Pro Black" panose="02040A04050005020304" pitchFamily="18" charset="0"/>
              </a:rPr>
              <a:t>Rationale for the Student Voice Project</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094A0B92-1864-B20C-9236-EF3AA20126F8}"/>
              </a:ext>
            </a:extLst>
          </p:cNvPr>
          <p:cNvGraphicFramePr>
            <a:graphicFrameLocks noGrp="1"/>
          </p:cNvGraphicFramePr>
          <p:nvPr>
            <p:ph idx="1"/>
            <p:extLst>
              <p:ext uri="{D42A27DB-BD31-4B8C-83A1-F6EECF244321}">
                <p14:modId xmlns:p14="http://schemas.microsoft.com/office/powerpoint/2010/main" val="256363165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516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4421-2785-D47F-5ED1-294AFCE4013C}"/>
              </a:ext>
            </a:extLst>
          </p:cNvPr>
          <p:cNvSpPr>
            <a:spLocks noGrp="1"/>
          </p:cNvSpPr>
          <p:nvPr>
            <p:ph type="title"/>
          </p:nvPr>
        </p:nvSpPr>
        <p:spPr/>
        <p:txBody>
          <a:bodyPr/>
          <a:lstStyle/>
          <a:p>
            <a:pPr algn="ctr"/>
            <a:r>
              <a:rPr lang="en-US"/>
              <a:t> What is considered trauma or adverse childhood experiences ?</a:t>
            </a:r>
          </a:p>
        </p:txBody>
      </p:sp>
      <p:pic>
        <p:nvPicPr>
          <p:cNvPr id="1026" name="Picture 2">
            <a:extLst>
              <a:ext uri="{FF2B5EF4-FFF2-40B4-BE49-F238E27FC236}">
                <a16:creationId xmlns:a16="http://schemas.microsoft.com/office/drawing/2014/main" id="{54DC473B-67C4-931C-AD4E-6B0B487C80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168" y="2160588"/>
            <a:ext cx="6903701"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87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64CB-6204-6013-022C-1B45084C34C0}"/>
              </a:ext>
            </a:extLst>
          </p:cNvPr>
          <p:cNvSpPr>
            <a:spLocks noGrp="1"/>
          </p:cNvSpPr>
          <p:nvPr>
            <p:ph type="title"/>
          </p:nvPr>
        </p:nvSpPr>
        <p:spPr/>
        <p:txBody>
          <a:bodyPr/>
          <a:lstStyle/>
          <a:p>
            <a:r>
              <a:rPr lang="en-US"/>
              <a:t>          </a:t>
            </a:r>
            <a:r>
              <a:rPr lang="en-US">
                <a:latin typeface="Aharoni" panose="02010803020104030203" pitchFamily="2" charset="-79"/>
                <a:cs typeface="Aharoni" panose="02010803020104030203" pitchFamily="2" charset="-79"/>
              </a:rPr>
              <a:t>Other Forms of Trauma </a:t>
            </a:r>
          </a:p>
        </p:txBody>
      </p:sp>
      <p:sp>
        <p:nvSpPr>
          <p:cNvPr id="3" name="Content Placeholder 2">
            <a:extLst>
              <a:ext uri="{FF2B5EF4-FFF2-40B4-BE49-F238E27FC236}">
                <a16:creationId xmlns:a16="http://schemas.microsoft.com/office/drawing/2014/main" id="{A2AF0EBA-A91B-AA89-4D63-6EB640AC3F77}"/>
              </a:ext>
            </a:extLst>
          </p:cNvPr>
          <p:cNvSpPr>
            <a:spLocks noGrp="1"/>
          </p:cNvSpPr>
          <p:nvPr>
            <p:ph idx="1"/>
          </p:nvPr>
        </p:nvSpPr>
        <p:spPr/>
        <p:txBody>
          <a:bodyPr/>
          <a:lstStyle/>
          <a:p>
            <a:r>
              <a:rPr lang="en-US"/>
              <a:t>Community or School Violence </a:t>
            </a:r>
          </a:p>
          <a:p>
            <a:r>
              <a:rPr lang="en-US"/>
              <a:t>Natural Disasters or Terrorism</a:t>
            </a:r>
          </a:p>
          <a:p>
            <a:r>
              <a:rPr lang="en-US"/>
              <a:t>Witnessing or Experiencing Domestic Violence</a:t>
            </a:r>
          </a:p>
          <a:p>
            <a:r>
              <a:rPr lang="en-US"/>
              <a:t>Refugee or War Experiences </a:t>
            </a:r>
          </a:p>
          <a:p>
            <a:r>
              <a:rPr lang="en-US"/>
              <a:t>Military Family- Related Stressors</a:t>
            </a:r>
          </a:p>
          <a:p>
            <a:r>
              <a:rPr lang="en-US"/>
              <a:t>Physical Assault </a:t>
            </a:r>
          </a:p>
          <a:p>
            <a:r>
              <a:rPr lang="en-US"/>
              <a:t>Serious Accidents or Life-Threatening Illness </a:t>
            </a:r>
          </a:p>
        </p:txBody>
      </p:sp>
    </p:spTree>
    <p:extLst>
      <p:ext uri="{BB962C8B-B14F-4D97-AF65-F5344CB8AC3E}">
        <p14:creationId xmlns:p14="http://schemas.microsoft.com/office/powerpoint/2010/main" val="195848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4A02-EA45-B1AC-EADD-699D9F72CEA8}"/>
              </a:ext>
            </a:extLst>
          </p:cNvPr>
          <p:cNvSpPr>
            <a:spLocks noGrp="1"/>
          </p:cNvSpPr>
          <p:nvPr>
            <p:ph type="title"/>
          </p:nvPr>
        </p:nvSpPr>
        <p:spPr/>
        <p:txBody>
          <a:bodyPr/>
          <a:lstStyle/>
          <a:p>
            <a:pPr algn="ctr"/>
            <a:r>
              <a:rPr lang="en-US"/>
              <a:t>      Strategies to Combat the Long-Term Effects of Trauma in Schools</a:t>
            </a:r>
          </a:p>
        </p:txBody>
      </p:sp>
      <p:sp>
        <p:nvSpPr>
          <p:cNvPr id="3" name="Content Placeholder 2">
            <a:extLst>
              <a:ext uri="{FF2B5EF4-FFF2-40B4-BE49-F238E27FC236}">
                <a16:creationId xmlns:a16="http://schemas.microsoft.com/office/drawing/2014/main" id="{8998CC86-54CE-AE91-10E5-4C4116BA3F54}"/>
              </a:ext>
            </a:extLst>
          </p:cNvPr>
          <p:cNvSpPr>
            <a:spLocks noGrp="1"/>
          </p:cNvSpPr>
          <p:nvPr>
            <p:ph idx="1"/>
          </p:nvPr>
        </p:nvSpPr>
        <p:spPr/>
        <p:txBody>
          <a:bodyPr/>
          <a:lstStyle/>
          <a:p>
            <a:pPr>
              <a:buFont typeface="Wingdings" panose="05000000000000000000" pitchFamily="2" charset="2"/>
              <a:buChar char="Ø"/>
            </a:pPr>
            <a:r>
              <a:rPr lang="en-US" b="1"/>
              <a:t>Creating a safe school environment </a:t>
            </a:r>
            <a:r>
              <a:rPr lang="en-US"/>
              <a:t>which ensures the physical and emotional safety of all students. Consistent and predictable expectations also create a sense of safety among students. </a:t>
            </a:r>
          </a:p>
          <a:p>
            <a:pPr>
              <a:buFont typeface="Wingdings" panose="05000000000000000000" pitchFamily="2" charset="2"/>
              <a:buChar char="Ø"/>
            </a:pPr>
            <a:r>
              <a:rPr lang="en-US" b="1"/>
              <a:t>Building relationship and rapport </a:t>
            </a:r>
            <a:r>
              <a:rPr lang="en-US"/>
              <a:t>through trauma-informed practices which include  culturally responsive teaching methods, practices, and educational supports</a:t>
            </a:r>
          </a:p>
          <a:p>
            <a:pPr>
              <a:buFont typeface="Wingdings" panose="05000000000000000000" pitchFamily="2" charset="2"/>
              <a:buChar char="Ø"/>
            </a:pPr>
            <a:r>
              <a:rPr lang="en-US" b="1"/>
              <a:t> Creating a sense of community and inclusion</a:t>
            </a:r>
          </a:p>
          <a:p>
            <a:pPr>
              <a:buFont typeface="Wingdings" panose="05000000000000000000" pitchFamily="2" charset="2"/>
              <a:buChar char="Ø"/>
            </a:pPr>
            <a:endParaRPr lang="en-US"/>
          </a:p>
        </p:txBody>
      </p:sp>
    </p:spTree>
    <p:extLst>
      <p:ext uri="{BB962C8B-B14F-4D97-AF65-F5344CB8AC3E}">
        <p14:creationId xmlns:p14="http://schemas.microsoft.com/office/powerpoint/2010/main" val="165912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A801E-1378-CAC3-949C-E81650930A8D}"/>
              </a:ext>
            </a:extLst>
          </p:cNvPr>
          <p:cNvSpPr>
            <a:spLocks noGrp="1"/>
          </p:cNvSpPr>
          <p:nvPr>
            <p:ph type="title"/>
          </p:nvPr>
        </p:nvSpPr>
        <p:spPr/>
        <p:txBody>
          <a:bodyPr/>
          <a:lstStyle/>
          <a:p>
            <a:pPr algn="ctr"/>
            <a:r>
              <a:rPr lang="en-US"/>
              <a:t>                     A Three-Step Approach</a:t>
            </a:r>
          </a:p>
        </p:txBody>
      </p:sp>
      <p:sp>
        <p:nvSpPr>
          <p:cNvPr id="3" name="Content Placeholder 2">
            <a:extLst>
              <a:ext uri="{FF2B5EF4-FFF2-40B4-BE49-F238E27FC236}">
                <a16:creationId xmlns:a16="http://schemas.microsoft.com/office/drawing/2014/main" id="{CC10D158-FDA9-7797-C425-E2F823C52A58}"/>
              </a:ext>
            </a:extLst>
          </p:cNvPr>
          <p:cNvSpPr>
            <a:spLocks noGrp="1"/>
          </p:cNvSpPr>
          <p:nvPr>
            <p:ph idx="1"/>
          </p:nvPr>
        </p:nvSpPr>
        <p:spPr>
          <a:xfrm>
            <a:off x="677334" y="2207481"/>
            <a:ext cx="8596668" cy="3880773"/>
          </a:xfrm>
        </p:spPr>
        <p:txBody>
          <a:bodyPr/>
          <a:lstStyle/>
          <a:p>
            <a:pPr algn="l" fontAlgn="base"/>
            <a:r>
              <a:rPr lang="en-US" sz="1800" b="0" i="0">
                <a:solidFill>
                  <a:srgbClr val="000000"/>
                </a:solidFill>
                <a:effectLst/>
                <a:latin typeface="+mj-lt"/>
              </a:rPr>
              <a:t>Our project this year surrounds Trauma-Informed practices through a three-step approach: 1) creating a safe and inclusive school environment; 2) giving back to the internal and external community; and 3) self-care. These approaches support the mission of the School District and Sparks Middle School.   </a:t>
            </a:r>
          </a:p>
          <a:p>
            <a:pPr marL="0" indent="0" algn="l" fontAlgn="base">
              <a:buNone/>
            </a:pPr>
            <a:endParaRPr lang="en-US">
              <a:solidFill>
                <a:srgbClr val="000000"/>
              </a:solidFill>
              <a:latin typeface="+mj-lt"/>
            </a:endParaRPr>
          </a:p>
          <a:p>
            <a:pPr marL="0" indent="0" algn="l" fontAlgn="base">
              <a:buNone/>
            </a:pPr>
            <a:r>
              <a:rPr lang="en-US">
                <a:solidFill>
                  <a:srgbClr val="000000"/>
                </a:solidFill>
                <a:latin typeface="+mj-lt"/>
              </a:rPr>
              <a:t> </a:t>
            </a:r>
          </a:p>
          <a:p>
            <a:pPr algn="l" fontAlgn="base"/>
            <a:endParaRPr lang="en-US" sz="1800" b="0" i="0">
              <a:solidFill>
                <a:srgbClr val="000000"/>
              </a:solidFill>
              <a:effectLst/>
              <a:latin typeface="+mj-lt"/>
            </a:endParaRPr>
          </a:p>
          <a:p>
            <a:endParaRPr lang="en-US"/>
          </a:p>
        </p:txBody>
      </p:sp>
      <p:sp>
        <p:nvSpPr>
          <p:cNvPr id="4" name="AutoShape 2" descr="Image preview">
            <a:extLst>
              <a:ext uri="{FF2B5EF4-FFF2-40B4-BE49-F238E27FC236}">
                <a16:creationId xmlns:a16="http://schemas.microsoft.com/office/drawing/2014/main" id="{DE2EF520-E7A6-1555-4911-75C803C04A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preview">
            <a:extLst>
              <a:ext uri="{FF2B5EF4-FFF2-40B4-BE49-F238E27FC236}">
                <a16:creationId xmlns:a16="http://schemas.microsoft.com/office/drawing/2014/main" id="{D3A96187-9431-0A3A-5088-9973DC906F2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preview">
            <a:extLst>
              <a:ext uri="{FF2B5EF4-FFF2-40B4-BE49-F238E27FC236}">
                <a16:creationId xmlns:a16="http://schemas.microsoft.com/office/drawing/2014/main" id="{790E4B63-BCEF-306A-4513-E403FB2AA15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preview">
            <a:extLst>
              <a:ext uri="{FF2B5EF4-FFF2-40B4-BE49-F238E27FC236}">
                <a16:creationId xmlns:a16="http://schemas.microsoft.com/office/drawing/2014/main" id="{49450E84-3FC9-FBB3-BD7B-34FB7EC19F69}"/>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Image preview">
            <a:extLst>
              <a:ext uri="{FF2B5EF4-FFF2-40B4-BE49-F238E27FC236}">
                <a16:creationId xmlns:a16="http://schemas.microsoft.com/office/drawing/2014/main" id="{BB971945-02BE-6332-7225-0F70F2DBDD5B}"/>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579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drawing on the sidewalk">
            <a:extLst>
              <a:ext uri="{FF2B5EF4-FFF2-40B4-BE49-F238E27FC236}">
                <a16:creationId xmlns:a16="http://schemas.microsoft.com/office/drawing/2014/main" id="{85AD32F7-8F12-36CF-4A7F-41E1C5FAE620}"/>
              </a:ext>
            </a:extLst>
          </p:cNvPr>
          <p:cNvPicPr>
            <a:picLocks noChangeAspect="1"/>
          </p:cNvPicPr>
          <p:nvPr/>
        </p:nvPicPr>
        <p:blipFill>
          <a:blip r:embed="rId2"/>
          <a:stretch>
            <a:fillRect/>
          </a:stretch>
        </p:blipFill>
        <p:spPr>
          <a:xfrm flipH="1">
            <a:off x="-1" y="0"/>
            <a:ext cx="4831080" cy="3429000"/>
          </a:xfrm>
          <a:prstGeom prst="rect">
            <a:avLst/>
          </a:prstGeom>
        </p:spPr>
      </p:pic>
      <p:pic>
        <p:nvPicPr>
          <p:cNvPr id="5" name="Picture 4" descr="A group of people playing a game&#10;&#10;Description automatically generated">
            <a:extLst>
              <a:ext uri="{FF2B5EF4-FFF2-40B4-BE49-F238E27FC236}">
                <a16:creationId xmlns:a16="http://schemas.microsoft.com/office/drawing/2014/main" id="{E75F569A-3622-B4E7-C4D5-3254CD09A903}"/>
              </a:ext>
            </a:extLst>
          </p:cNvPr>
          <p:cNvPicPr>
            <a:picLocks noChangeAspect="1"/>
          </p:cNvPicPr>
          <p:nvPr/>
        </p:nvPicPr>
        <p:blipFill>
          <a:blip r:embed="rId3"/>
          <a:stretch>
            <a:fillRect/>
          </a:stretch>
        </p:blipFill>
        <p:spPr>
          <a:xfrm>
            <a:off x="4831078" y="0"/>
            <a:ext cx="5196841" cy="3429000"/>
          </a:xfrm>
          <a:prstGeom prst="rect">
            <a:avLst/>
          </a:prstGeom>
        </p:spPr>
      </p:pic>
      <p:pic>
        <p:nvPicPr>
          <p:cNvPr id="7" name="Picture 6" descr="A group of people posing for a picture&#10;&#10;Description automatically generated">
            <a:extLst>
              <a:ext uri="{FF2B5EF4-FFF2-40B4-BE49-F238E27FC236}">
                <a16:creationId xmlns:a16="http://schemas.microsoft.com/office/drawing/2014/main" id="{21C109C0-6AEB-3D17-2E13-272366008F64}"/>
              </a:ext>
            </a:extLst>
          </p:cNvPr>
          <p:cNvPicPr>
            <a:picLocks noChangeAspect="1"/>
          </p:cNvPicPr>
          <p:nvPr/>
        </p:nvPicPr>
        <p:blipFill>
          <a:blip r:embed="rId4"/>
          <a:stretch>
            <a:fillRect/>
          </a:stretch>
        </p:blipFill>
        <p:spPr>
          <a:xfrm>
            <a:off x="-22859" y="3429000"/>
            <a:ext cx="4975859" cy="3291840"/>
          </a:xfrm>
          <a:prstGeom prst="rect">
            <a:avLst/>
          </a:prstGeom>
        </p:spPr>
      </p:pic>
      <p:sp>
        <p:nvSpPr>
          <p:cNvPr id="8" name="TextBox 7">
            <a:extLst>
              <a:ext uri="{FF2B5EF4-FFF2-40B4-BE49-F238E27FC236}">
                <a16:creationId xmlns:a16="http://schemas.microsoft.com/office/drawing/2014/main" id="{41934CFA-B2B0-8D83-204D-D0E223D1C40C}"/>
              </a:ext>
            </a:extLst>
          </p:cNvPr>
          <p:cNvSpPr txBox="1"/>
          <p:nvPr/>
        </p:nvSpPr>
        <p:spPr>
          <a:xfrm rot="19500141">
            <a:off x="4419600" y="1944361"/>
            <a:ext cx="4099559" cy="4524315"/>
          </a:xfrm>
          <a:prstGeom prst="rect">
            <a:avLst/>
          </a:prstGeom>
          <a:noFill/>
        </p:spPr>
        <p:txBody>
          <a:bodyPr wrap="square" rtlCol="0">
            <a:spAutoFit/>
          </a:bodyPr>
          <a:lstStyle/>
          <a:p>
            <a:pPr algn="r" fontAlgn="base"/>
            <a:r>
              <a:rPr lang="en-US" sz="3200" b="0" i="0">
                <a:solidFill>
                  <a:srgbClr val="FFFF00"/>
                </a:solidFill>
                <a:effectLst/>
                <a:highlight>
                  <a:srgbClr val="008080"/>
                </a:highlight>
                <a:latin typeface="+mj-lt"/>
              </a:rPr>
              <a:t>Step 1: Creating a safe and inclusive school environment.  At Sparks Middle School, we created a</a:t>
            </a:r>
            <a:r>
              <a:rPr lang="en-US" sz="3200">
                <a:solidFill>
                  <a:srgbClr val="FFFF00"/>
                </a:solidFill>
                <a:highlight>
                  <a:srgbClr val="008080"/>
                </a:highlight>
                <a:latin typeface="+mj-lt"/>
              </a:rPr>
              <a:t>n inclusive environment through cultural</a:t>
            </a:r>
            <a:r>
              <a:rPr lang="en-US" sz="2000">
                <a:solidFill>
                  <a:srgbClr val="FFC000"/>
                </a:solidFill>
                <a:highlight>
                  <a:srgbClr val="008080"/>
                </a:highlight>
                <a:latin typeface="+mj-lt"/>
              </a:rPr>
              <a:t> celebrations.</a:t>
            </a:r>
          </a:p>
        </p:txBody>
      </p:sp>
    </p:spTree>
    <p:extLst>
      <p:ext uri="{BB962C8B-B14F-4D97-AF65-F5344CB8AC3E}">
        <p14:creationId xmlns:p14="http://schemas.microsoft.com/office/powerpoint/2010/main" val="120682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a room&#10;&#10;Description automatically generated">
            <a:extLst>
              <a:ext uri="{FF2B5EF4-FFF2-40B4-BE49-F238E27FC236}">
                <a16:creationId xmlns:a16="http://schemas.microsoft.com/office/drawing/2014/main" id="{0814AEE2-9C0E-08E7-2062-7A410EA62BE4}"/>
              </a:ext>
            </a:extLst>
          </p:cNvPr>
          <p:cNvPicPr>
            <a:picLocks noChangeAspect="1"/>
          </p:cNvPicPr>
          <p:nvPr/>
        </p:nvPicPr>
        <p:blipFill>
          <a:blip r:embed="rId2"/>
          <a:srcRect l="25"/>
          <a:stretch/>
        </p:blipFill>
        <p:spPr>
          <a:xfrm>
            <a:off x="-16"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9" name="Picture 8" descr="A group of people in a room&#10;&#10;Description automatically generated">
            <a:extLst>
              <a:ext uri="{FF2B5EF4-FFF2-40B4-BE49-F238E27FC236}">
                <a16:creationId xmlns:a16="http://schemas.microsoft.com/office/drawing/2014/main" id="{FEBB1038-36B2-6D87-F091-0911EEC9F0BD}"/>
              </a:ext>
            </a:extLst>
          </p:cNvPr>
          <p:cNvPicPr>
            <a:picLocks noChangeAspect="1"/>
          </p:cNvPicPr>
          <p:nvPr/>
        </p:nvPicPr>
        <p:blipFill>
          <a:blip r:embed="rId3"/>
          <a:srcRect t="19712" r="1" b="1"/>
          <a:stretch/>
        </p:blipFill>
        <p:spPr>
          <a:xfrm>
            <a:off x="5790369"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86996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4" name="Isosceles Triangle 308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8" name="Isosceles Triangle 308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9" name="Isosceles Triangle 308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B060838-885B-1638-E9BD-4CD7DC1D9A49}"/>
              </a:ext>
            </a:extLst>
          </p:cNvPr>
          <p:cNvSpPr>
            <a:spLocks noGrp="1"/>
          </p:cNvSpPr>
          <p:nvPr>
            <p:ph type="title"/>
          </p:nvPr>
        </p:nvSpPr>
        <p:spPr>
          <a:xfrm>
            <a:off x="1600199" y="4571999"/>
            <a:ext cx="7673801" cy="1087656"/>
          </a:xfrm>
        </p:spPr>
        <p:txBody>
          <a:bodyPr vert="horz" lIns="91440" tIns="45720" rIns="91440" bIns="45720" rtlCol="0" anchor="b">
            <a:normAutofit/>
          </a:bodyPr>
          <a:lstStyle/>
          <a:p>
            <a:r>
              <a:rPr lang="en-US" sz="4800" kern="1200">
                <a:solidFill>
                  <a:schemeClr val="accent1"/>
                </a:solidFill>
                <a:latin typeface="+mj-lt"/>
                <a:ea typeface="+mj-ea"/>
                <a:cs typeface="+mj-cs"/>
              </a:rPr>
              <a:t>Peer  Mentoring Program </a:t>
            </a:r>
          </a:p>
        </p:txBody>
      </p:sp>
      <p:pic>
        <p:nvPicPr>
          <p:cNvPr id="3074" name="Picture 2" descr="SAMHSA Principles of Trauma-Informed ...">
            <a:extLst>
              <a:ext uri="{FF2B5EF4-FFF2-40B4-BE49-F238E27FC236}">
                <a16:creationId xmlns:a16="http://schemas.microsoft.com/office/drawing/2014/main" id="{3284B4B3-5BF6-ACE9-6490-8C6BF08B23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8332" y="817966"/>
            <a:ext cx="9335624" cy="370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652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0</TotalTime>
  <Words>521</Words>
  <Application>Microsoft Office PowerPoint</Application>
  <PresentationFormat>Widescreen</PresentationFormat>
  <Paragraphs>37</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Aharoni</vt:lpstr>
      <vt:lpstr>Amasis MT Pro Black</vt:lpstr>
      <vt:lpstr>Aptos</vt:lpstr>
      <vt:lpstr>Arial</vt:lpstr>
      <vt:lpstr>Trebuchet MS</vt:lpstr>
      <vt:lpstr>Wingdings</vt:lpstr>
      <vt:lpstr>Wingdings 3</vt:lpstr>
      <vt:lpstr>Facet</vt:lpstr>
      <vt:lpstr>             Trauma- Informed  PRACTICES</vt:lpstr>
      <vt:lpstr>Rationale for the Student Voice Project</vt:lpstr>
      <vt:lpstr> What is considered trauma or adverse childhood experiences ?</vt:lpstr>
      <vt:lpstr>          Other Forms of Trauma </vt:lpstr>
      <vt:lpstr>      Strategies to Combat the Long-Term Effects of Trauma in Schools</vt:lpstr>
      <vt:lpstr>                     A Three-Step Approach</vt:lpstr>
      <vt:lpstr>PowerPoint Presentation</vt:lpstr>
      <vt:lpstr>PowerPoint Presentation</vt:lpstr>
      <vt:lpstr>Peer  Mentoring Program </vt:lpstr>
      <vt:lpstr>Zone of  Proximal Development </vt:lpstr>
      <vt:lpstr> Giving Back </vt:lpstr>
      <vt:lpstr>         Schoolwide Mindfulness Activities </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Jackson</dc:creator>
  <cp:lastModifiedBy>Rose, Bradley</cp:lastModifiedBy>
  <cp:revision>2</cp:revision>
  <cp:lastPrinted>2025-03-11T13:59:19Z</cp:lastPrinted>
  <dcterms:created xsi:type="dcterms:W3CDTF">2025-03-10T11:26:29Z</dcterms:created>
  <dcterms:modified xsi:type="dcterms:W3CDTF">2025-04-07T16:49:26Z</dcterms:modified>
</cp:coreProperties>
</file>