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60" r:id="rId2"/>
    <p:sldId id="265" r:id="rId3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/>
    <p:restoredTop sz="94665"/>
  </p:normalViewPr>
  <p:slideViewPr>
    <p:cSldViewPr snapToObjects="1">
      <p:cViewPr>
        <p:scale>
          <a:sx n="126" d="100"/>
          <a:sy n="126" d="100"/>
        </p:scale>
        <p:origin x="-100" y="-344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53617038503188"/>
          <c:y val="6.9935757377565827E-2"/>
          <c:w val="0.6722999984096163"/>
          <c:h val="0.787890905301647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Values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B0-4970-A8DF-13B200AE58A4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B0-4970-A8DF-13B200AE58A4}"/>
              </c:ext>
            </c:extLst>
          </c:dPt>
          <c:cat>
            <c:strRef>
              <c:f>Sheet1!$A$2:$A$3</c:f>
              <c:strCache>
                <c:ptCount val="2"/>
                <c:pt idx="0">
                  <c:v>Participation (Homework/Classwork)</c:v>
                </c:pt>
                <c:pt idx="1">
                  <c:v>Assessments (Tests/Quizes/Projects)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</c:v>
                </c:pt>
                <c:pt idx="1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D5-45C2-AEF6-2CDB036487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0.18885</cdr:x>
      <cdr:y>0.42149</cdr:y>
    </cdr:from>
    <cdr:to>
      <cdr:x>0.54775</cdr:x>
      <cdr:y>0.70771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94A8CDB-F02F-42E3-B1F3-EF12AF26401D}"/>
            </a:ext>
          </a:extLst>
        </cdr:cNvPr>
        <cdr:cNvSpPr txBox="1"/>
      </cdr:nvSpPr>
      <cdr:spPr>
        <a:xfrm xmlns:a="http://schemas.openxmlformats.org/drawingml/2006/main">
          <a:off x="522490" y="995021"/>
          <a:ext cx="992917" cy="6757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85% Tests/Quizzes/Projects</a:t>
          </a:r>
        </a:p>
      </cdr:txBody>
    </cdr:sp>
  </cdr:relSizeAnchor>
  <cdr:relSizeAnchor xmlns:cdr="http://schemas.openxmlformats.org/drawingml/2006/chartDrawing">
    <cdr:from>
      <cdr:x>0.5</cdr:x>
      <cdr:y>0.05558</cdr:y>
    </cdr:from>
    <cdr:to>
      <cdr:x>0.71567</cdr:x>
      <cdr:y>0.25114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FC79DD16-5FC0-4233-AD94-36D7691A8F05}"/>
            </a:ext>
          </a:extLst>
        </cdr:cNvPr>
        <cdr:cNvSpPr txBox="1"/>
      </cdr:nvSpPr>
      <cdr:spPr>
        <a:xfrm xmlns:a="http://schemas.openxmlformats.org/drawingml/2006/main">
          <a:off x="1383314" y="131200"/>
          <a:ext cx="596677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ED87F-DB32-D848-9DEC-4B1646F1B3F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F56AA-5463-094C-9EA2-53BE1E81D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19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7BD55-3284-B043-AF32-81FDEC0D9FE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ACBAA-D80B-7A41-9686-877DEDA60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0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74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26233" y="3541928"/>
            <a:ext cx="25891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Kadie.Freeman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@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WashoeSchools.net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775-626-0600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8838" y="3626894"/>
            <a:ext cx="42228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English 7</a:t>
            </a:r>
          </a:p>
          <a:p>
            <a:pPr algn="ctr"/>
            <a:r>
              <a:rPr lang="en-US" sz="2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2020-2021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0165" y="988709"/>
            <a:ext cx="26106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Grades are updated weekly in</a:t>
            </a:r>
          </a:p>
          <a:p>
            <a:r>
              <a:rPr lang="en-US" sz="1100" dirty="0"/>
              <a:t>      Infinite Campus. (IC)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u="sng" dirty="0"/>
              <a:t> </a:t>
            </a:r>
            <a:r>
              <a:rPr lang="en-US" sz="1100" b="1" u="sng" dirty="0">
                <a:highlight>
                  <a:srgbClr val="FFFF00"/>
                </a:highlight>
              </a:rPr>
              <a:t>STUDENTS</a:t>
            </a:r>
            <a:r>
              <a:rPr lang="en-US" sz="1100" u="sng" dirty="0">
                <a:highlight>
                  <a:srgbClr val="FFFF00"/>
                </a:highlight>
              </a:rPr>
              <a:t> </a:t>
            </a:r>
            <a:r>
              <a:rPr lang="en-US" sz="1100" dirty="0">
                <a:highlight>
                  <a:srgbClr val="FFFF00"/>
                </a:highlight>
              </a:rPr>
              <a:t>and </a:t>
            </a:r>
            <a:r>
              <a:rPr lang="en-US" sz="1100" b="1" u="sng" dirty="0">
                <a:highlight>
                  <a:srgbClr val="FFFF00"/>
                </a:highlight>
              </a:rPr>
              <a:t>PARENTS</a:t>
            </a:r>
            <a:r>
              <a:rPr lang="en-US" sz="1100" dirty="0">
                <a:highlight>
                  <a:srgbClr val="FFFF00"/>
                </a:highlight>
              </a:rPr>
              <a:t> need to check IC weekly to avoid grade discrepancies.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Students can redo all</a:t>
            </a:r>
          </a:p>
          <a:p>
            <a:r>
              <a:rPr lang="en-US" sz="1100" dirty="0"/>
              <a:t>     assessments/projects to show</a:t>
            </a:r>
          </a:p>
          <a:p>
            <a:r>
              <a:rPr lang="en-US" sz="1100" dirty="0"/>
              <a:t>     mastery.</a:t>
            </a:r>
          </a:p>
          <a:p>
            <a:r>
              <a:rPr lang="en-US" sz="1100" dirty="0"/>
              <a:t>    (</a:t>
            </a:r>
            <a:r>
              <a:rPr lang="en-US" sz="1100" b="1" dirty="0"/>
              <a:t>ALL HW </a:t>
            </a:r>
            <a:r>
              <a:rPr lang="en-US" sz="1100" dirty="0"/>
              <a:t>and </a:t>
            </a:r>
            <a:r>
              <a:rPr lang="en-US" sz="1100" b="1" dirty="0"/>
              <a:t>classwork</a:t>
            </a:r>
            <a:r>
              <a:rPr lang="en-US" sz="1100" dirty="0"/>
              <a:t> MUST</a:t>
            </a:r>
          </a:p>
          <a:p>
            <a:r>
              <a:rPr lang="en-US" sz="1100" dirty="0"/>
              <a:t>    be turned in to be eligible for redo</a:t>
            </a:r>
          </a:p>
          <a:p>
            <a:r>
              <a:rPr lang="en-US" sz="1100" dirty="0"/>
              <a:t>    work.)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Plagiarism / cheating will result in</a:t>
            </a:r>
          </a:p>
          <a:p>
            <a:r>
              <a:rPr lang="en-US" sz="1200" dirty="0"/>
              <a:t>     </a:t>
            </a:r>
            <a:r>
              <a:rPr lang="en-US" sz="1100" dirty="0"/>
              <a:t>a zero.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893614" y="839147"/>
            <a:ext cx="25281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You</a:t>
            </a:r>
            <a:r>
              <a:rPr lang="en-US" sz="1400" dirty="0"/>
              <a:t> </a:t>
            </a:r>
            <a:r>
              <a:rPr lang="en-US" sz="1400" b="1" u="sng" dirty="0"/>
              <a:t>MUST</a:t>
            </a:r>
            <a:r>
              <a:rPr lang="en-US" sz="1400" dirty="0"/>
              <a:t> </a:t>
            </a:r>
            <a:r>
              <a:rPr lang="en-US" sz="1200" dirty="0"/>
              <a:t>use </a:t>
            </a:r>
            <a:r>
              <a:rPr lang="en-US" sz="1200" dirty="0">
                <a:highlight>
                  <a:srgbClr val="FFFF00"/>
                </a:highlight>
              </a:rPr>
              <a:t>hand sanitizer </a:t>
            </a:r>
            <a:r>
              <a:rPr lang="en-US" sz="1400" b="1" u="sng" dirty="0"/>
              <a:t>EVERY </a:t>
            </a:r>
            <a:r>
              <a:rPr lang="en-US" sz="1200" dirty="0"/>
              <a:t>time you come into class!!</a:t>
            </a:r>
            <a:endParaRPr lang="en-US" sz="14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You </a:t>
            </a:r>
            <a:r>
              <a:rPr lang="en-US" sz="1400" b="1" u="sng" dirty="0"/>
              <a:t>MUST</a:t>
            </a:r>
            <a:r>
              <a:rPr lang="en-US" sz="1200" dirty="0"/>
              <a:t> wear your </a:t>
            </a:r>
            <a:r>
              <a:rPr lang="en-US" sz="1200" dirty="0">
                <a:highlight>
                  <a:srgbClr val="FFFF00"/>
                </a:highlight>
              </a:rPr>
              <a:t>mask</a:t>
            </a:r>
            <a:r>
              <a:rPr lang="en-US" sz="1200" dirty="0"/>
              <a:t> at </a:t>
            </a:r>
            <a:r>
              <a:rPr lang="en-US" sz="1400" b="1" u="sng" dirty="0"/>
              <a:t>ALL</a:t>
            </a:r>
            <a:r>
              <a:rPr lang="en-US" sz="1200" dirty="0"/>
              <a:t> times in the class.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You </a:t>
            </a:r>
            <a:r>
              <a:rPr lang="en-US" sz="1400" b="1" u="sng" dirty="0"/>
              <a:t>MUST</a:t>
            </a:r>
            <a:r>
              <a:rPr lang="en-US" sz="1200" dirty="0"/>
              <a:t> stay at </a:t>
            </a:r>
            <a:r>
              <a:rPr lang="en-US" sz="1400" b="1" u="sng" dirty="0"/>
              <a:t>YOUR</a:t>
            </a:r>
            <a:r>
              <a:rPr lang="en-US" sz="1200" dirty="0"/>
              <a:t> </a:t>
            </a:r>
            <a:r>
              <a:rPr lang="en-US" sz="1200" dirty="0">
                <a:highlight>
                  <a:srgbClr val="FFFF00"/>
                </a:highlight>
              </a:rPr>
              <a:t>desk</a:t>
            </a:r>
            <a:r>
              <a:rPr lang="en-US" sz="1200" dirty="0"/>
              <a:t> at </a:t>
            </a:r>
            <a:r>
              <a:rPr lang="en-US" sz="1400" b="1" u="sng" dirty="0"/>
              <a:t>ALL</a:t>
            </a:r>
            <a:r>
              <a:rPr lang="en-US" sz="1200" dirty="0"/>
              <a:t> times, unless otherwise directed.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60342" y="4982714"/>
            <a:ext cx="40805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Daily activity for the first 10-15 min of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Help further curriculum and creativity without judgement on writing conventions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Help further classroom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Bell work will be graded </a:t>
            </a:r>
            <a:r>
              <a:rPr lang="en-US" sz="1100" b="1" dirty="0"/>
              <a:t>EVERY FRIDAY </a:t>
            </a:r>
            <a:r>
              <a:rPr lang="en-US" sz="1100" dirty="0"/>
              <a:t>for a participation grade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highlight>
                  <a:srgbClr val="FFFF00"/>
                </a:highlight>
              </a:rPr>
              <a:t>if a you are absent -- you are still responsible for all bell work for the week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314" y="5585025"/>
            <a:ext cx="21259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 </a:t>
            </a:r>
            <a:r>
              <a:rPr lang="en-US" sz="1400" dirty="0">
                <a:highlight>
                  <a:srgbClr val="FFFF00"/>
                </a:highlight>
              </a:rPr>
              <a:t>CHARGED</a:t>
            </a:r>
            <a:r>
              <a:rPr lang="en-US" sz="1400" dirty="0"/>
              <a:t> Laptop:</a:t>
            </a:r>
          </a:p>
          <a:p>
            <a:r>
              <a:rPr lang="en-US" sz="1400" dirty="0"/>
              <a:t>      </a:t>
            </a:r>
          </a:p>
          <a:p>
            <a:r>
              <a:rPr lang="en-US" sz="1400" dirty="0"/>
              <a:t>2. Laptop Charger</a:t>
            </a:r>
          </a:p>
          <a:p>
            <a:endParaRPr lang="en-US" sz="1400" dirty="0"/>
          </a:p>
          <a:p>
            <a:r>
              <a:rPr lang="en-US" sz="1400" dirty="0"/>
              <a:t>3. Mask </a:t>
            </a:r>
          </a:p>
          <a:p>
            <a:endParaRPr lang="en-US" sz="1400" dirty="0"/>
          </a:p>
          <a:p>
            <a:r>
              <a:rPr lang="en-US" sz="1400" dirty="0"/>
              <a:t>4. Positive, Ready-to-work attitude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1631" y="3080263"/>
            <a:ext cx="1496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Contact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0236" y="5049926"/>
            <a:ext cx="2177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Bring to Class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2630" y="486629"/>
            <a:ext cx="26106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Grades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93614" y="515143"/>
            <a:ext cx="27666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highlight>
                  <a:srgbClr val="FFFF00"/>
                </a:highlight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Important to Note</a:t>
            </a:r>
          </a:p>
        </p:txBody>
      </p:sp>
      <p:sp>
        <p:nvSpPr>
          <p:cNvPr id="19" name="TextBox 18"/>
          <p:cNvSpPr txBox="1"/>
          <p:nvPr/>
        </p:nvSpPr>
        <p:spPr>
          <a:xfrm rot="16200000">
            <a:off x="2334640" y="5619120"/>
            <a:ext cx="1539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BELL WORK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237" y="8343762"/>
            <a:ext cx="72581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Student Rights</a:t>
            </a:r>
            <a:r>
              <a:rPr lang="en-US" sz="26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: </a:t>
            </a:r>
            <a:r>
              <a:rPr lang="en-US" sz="1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Rules restrict; rights liberate. These are our classroom expectations</a:t>
            </a:r>
            <a:r>
              <a:rPr lang="en-US" sz="11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.</a:t>
            </a:r>
            <a:endParaRPr lang="en-US" sz="2600" b="1" dirty="0">
              <a:latin typeface="AGRunningLateIsMyCardio Medium" charset="0"/>
              <a:ea typeface="AGRunningLateIsMyCardio Medium" charset="0"/>
              <a:cs typeface="AGRunningLateIsMyCardio Medium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18679" y="6777906"/>
            <a:ext cx="456838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Bradley Hand ITC" panose="03070402050302030203" pitchFamily="66" charset="0"/>
                <a:ea typeface="AGRunningLateIsMyCardio Medium" charset="0"/>
                <a:cs typeface="AGRunningLateIsMyCardio Medium" charset="0"/>
              </a:rPr>
              <a:t>“Education is the most powerful weapon which you can use to </a:t>
            </a:r>
          </a:p>
          <a:p>
            <a:r>
              <a:rPr lang="en-US" sz="2600" b="1" dirty="0">
                <a:latin typeface="Bradley Hand ITC" panose="03070402050302030203" pitchFamily="66" charset="0"/>
                <a:ea typeface="AGRunningLateIsMyCardio Medium" charset="0"/>
                <a:cs typeface="AGRunningLateIsMyCardio Medium" charset="0"/>
              </a:rPr>
              <a:t>Change the world.” </a:t>
            </a:r>
            <a:r>
              <a:rPr lang="en-US" sz="1200" b="1" dirty="0">
                <a:latin typeface="Bradley Hand ITC" panose="03070402050302030203" pitchFamily="66" charset="0"/>
                <a:ea typeface="AGRunningLateIsMyCardio Medium" charset="0"/>
                <a:cs typeface="AGRunningLateIsMyCardio Medium" charset="0"/>
              </a:rPr>
              <a:t>Nelson Mandela</a:t>
            </a:r>
            <a:endParaRPr lang="en-US" sz="2600" b="1" dirty="0">
              <a:latin typeface="Bradley Hand ITC" panose="03070402050302030203" pitchFamily="66" charset="0"/>
              <a:ea typeface="AGRunningLateIsMyCardio Medium" charset="0"/>
              <a:cs typeface="AGRunningLateIsMyCardio Medium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78182" y="9246402"/>
            <a:ext cx="2471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Parent signature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13533" y="9249496"/>
            <a:ext cx="2427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student signature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52BE9E-71E2-4E63-94FE-6F4D5CE8AE3A}"/>
              </a:ext>
            </a:extLst>
          </p:cNvPr>
          <p:cNvSpPr txBox="1"/>
          <p:nvPr/>
        </p:nvSpPr>
        <p:spPr>
          <a:xfrm>
            <a:off x="2520267" y="515143"/>
            <a:ext cx="19338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>
                <a:solidFill>
                  <a:srgbClr val="222222"/>
                </a:solidFill>
                <a:latin typeface="T3Font_0"/>
              </a:rPr>
              <a:t>A= 90%-100%	 D=60%-69%</a:t>
            </a:r>
          </a:p>
          <a:p>
            <a:r>
              <a:rPr lang="en-US" sz="1000" b="1" dirty="0">
                <a:solidFill>
                  <a:srgbClr val="222222"/>
                </a:solidFill>
                <a:latin typeface="T3Font_0"/>
              </a:rPr>
              <a:t>B=80%-89%	 F=0%-59%</a:t>
            </a:r>
          </a:p>
          <a:p>
            <a:r>
              <a:rPr lang="en-US" sz="1000" b="1" dirty="0">
                <a:solidFill>
                  <a:srgbClr val="222222"/>
                </a:solidFill>
                <a:latin typeface="T3Font_0"/>
              </a:rPr>
              <a:t>C=70%-79%</a:t>
            </a:r>
            <a:endParaRPr lang="en-US" sz="1000" b="1" dirty="0"/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4B9E3E32-F608-4617-BEAF-572538A71D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1995774"/>
              </p:ext>
            </p:extLst>
          </p:nvPr>
        </p:nvGraphicFramePr>
        <p:xfrm>
          <a:off x="2287209" y="814830"/>
          <a:ext cx="2766628" cy="236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CE199149-A3B2-41CD-BFB4-086EF6E2D5CA}"/>
              </a:ext>
            </a:extLst>
          </p:cNvPr>
          <p:cNvSpPr txBox="1"/>
          <p:nvPr/>
        </p:nvSpPr>
        <p:spPr>
          <a:xfrm>
            <a:off x="3505200" y="947103"/>
            <a:ext cx="11819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15%</a:t>
            </a:r>
          </a:p>
          <a:p>
            <a:r>
              <a:rPr lang="en-US" sz="1100" b="1" dirty="0"/>
              <a:t>Homework/</a:t>
            </a:r>
          </a:p>
          <a:p>
            <a:r>
              <a:rPr lang="en-US" sz="1100" b="1" dirty="0"/>
              <a:t>Classwork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8F6120-E061-4E4D-BE90-A3C0CEAF82BB}"/>
              </a:ext>
            </a:extLst>
          </p:cNvPr>
          <p:cNvSpPr txBox="1"/>
          <p:nvPr/>
        </p:nvSpPr>
        <p:spPr>
          <a:xfrm>
            <a:off x="356973" y="8743096"/>
            <a:ext cx="7058454" cy="8001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7CD7CFA-2191-43FC-867F-A2972A774887}"/>
              </a:ext>
            </a:extLst>
          </p:cNvPr>
          <p:cNvSpPr txBox="1"/>
          <p:nvPr/>
        </p:nvSpPr>
        <p:spPr>
          <a:xfrm>
            <a:off x="400165" y="8779377"/>
            <a:ext cx="6915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     To learn		- To be safe from harm                 - To succeed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To voice my opinion, </a:t>
            </a:r>
            <a:r>
              <a:rPr lang="en-US" sz="1600" dirty="0">
                <a:highlight>
                  <a:srgbClr val="FFFF00"/>
                </a:highlight>
              </a:rPr>
              <a:t>professionally</a:t>
            </a:r>
            <a:r>
              <a:rPr lang="en-US" sz="1600" dirty="0"/>
              <a:t> and without interruption or judgement 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To receive and give respect                                  - To advocate from my needs</a:t>
            </a:r>
          </a:p>
        </p:txBody>
      </p:sp>
    </p:spTree>
    <p:extLst>
      <p:ext uri="{BB962C8B-B14F-4D97-AF65-F5344CB8AC3E}">
        <p14:creationId xmlns:p14="http://schemas.microsoft.com/office/powerpoint/2010/main" val="183126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74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26233" y="3499149"/>
            <a:ext cx="25891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Cheating includes using notes or other unauthorized help on ALL classwork, homework, and assessments.</a:t>
            </a: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** </a:t>
            </a:r>
            <a:r>
              <a:rPr lang="en-US" sz="1200" b="1" dirty="0">
                <a:latin typeface="Calibri" charset="0"/>
                <a:ea typeface="Calibri" charset="0"/>
                <a:cs typeface="Calibri" charset="0"/>
              </a:rPr>
              <a:t>CHEATING WILL RESULT IN ZERO POINTS GIVEN FOR WORK </a:t>
            </a:r>
            <a:r>
              <a:rPr lang="en-US" sz="1200" b="1" u="sng" dirty="0">
                <a:latin typeface="Calibri" charset="0"/>
                <a:ea typeface="Calibri" charset="0"/>
                <a:cs typeface="Calibri" charset="0"/>
              </a:rPr>
              <a:t>WITHOUT</a:t>
            </a:r>
            <a:r>
              <a:rPr lang="en-US" sz="1200" b="1" dirty="0">
                <a:latin typeface="Calibri" charset="0"/>
                <a:ea typeface="Calibri" charset="0"/>
                <a:cs typeface="Calibri" charset="0"/>
              </a:rPr>
              <a:t> THE OPTION FOR RETAKES.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2630" y="3788477"/>
            <a:ext cx="42228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Harrington" panose="04040505050A02020702" pitchFamily="82" charset="0"/>
                <a:ea typeface="AGRunningLateIsMyCardio Medium" charset="0"/>
                <a:cs typeface="AGRunningLateIsMyCardio Medium" charset="0"/>
              </a:rPr>
              <a:t>“Education is not a preparation for life; education is life itself.” </a:t>
            </a:r>
          </a:p>
          <a:p>
            <a:pPr algn="ctr"/>
            <a:r>
              <a:rPr lang="en-US" sz="1400" b="1" dirty="0">
                <a:latin typeface="Castellar" panose="020A0402060406010301" pitchFamily="18" charset="0"/>
                <a:ea typeface="AGRunningLateIsMyCardio Medium" charset="0"/>
                <a:cs typeface="AGRunningLateIsMyCardio Medium" charset="0"/>
              </a:rPr>
              <a:t>John Dewey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1083" y="850336"/>
            <a:ext cx="364093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Students are responsible for getting their absent work from TEAMS or OneNote</a:t>
            </a:r>
            <a:r>
              <a:rPr lang="en-US" sz="1400" dirty="0"/>
              <a:t>. </a:t>
            </a:r>
          </a:p>
          <a:p>
            <a:endParaRPr lang="en-US" sz="1400" dirty="0"/>
          </a:p>
          <a:p>
            <a:r>
              <a:rPr lang="en-US" sz="1400" dirty="0"/>
              <a:t>Students will have the number of days absent +1 to complete and return work.</a:t>
            </a:r>
          </a:p>
          <a:p>
            <a:endParaRPr lang="en-US" sz="1400" dirty="0"/>
          </a:p>
          <a:p>
            <a:r>
              <a:rPr lang="en-US" sz="1400" dirty="0"/>
              <a:t>Work turned in after the return deadline will be subject to standard late work grading practices.</a:t>
            </a:r>
          </a:p>
          <a:p>
            <a:endParaRPr lang="en-US" sz="1200" dirty="0"/>
          </a:p>
          <a:p>
            <a:r>
              <a:rPr lang="en-US" sz="1600" b="1" dirty="0"/>
              <a:t>**Assessments will be marked missing until completed.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7623" y="802922"/>
            <a:ext cx="2647385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Work is expected to be turned in on the due date.  </a:t>
            </a:r>
            <a:r>
              <a:rPr lang="en-US" sz="1200" b="1" dirty="0"/>
              <a:t>The only exception is if prearranged tardiness is approved.  </a:t>
            </a:r>
            <a:r>
              <a:rPr lang="en-US" sz="1200" dirty="0">
                <a:highlight>
                  <a:srgbClr val="FFFF00"/>
                </a:highlight>
              </a:rPr>
              <a:t>Late work will be turned to its appropriate source i.e. teams, and an email sent to me stating it has been completed</a:t>
            </a:r>
            <a:r>
              <a:rPr lang="en-US" sz="1200" dirty="0"/>
              <a:t>.  Late work will receive </a:t>
            </a:r>
            <a:r>
              <a:rPr lang="en-US" sz="1200" b="1" dirty="0"/>
              <a:t>70%</a:t>
            </a:r>
            <a:r>
              <a:rPr lang="en-US" sz="1200" dirty="0"/>
              <a:t> of the grade you would have received had it been turned in on time.</a:t>
            </a:r>
            <a:endParaRPr lang="en-US" sz="1200" b="1" dirty="0"/>
          </a:p>
          <a:p>
            <a:endParaRPr lang="en-US" sz="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313841" y="5003258"/>
            <a:ext cx="3927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Plagiarism is copying any work or idea without properly giving credit to the author. Simply changing a few words is still plagiarism.  We will use MLA formatting for assignments.</a:t>
            </a:r>
          </a:p>
          <a:p>
            <a:pPr algn="ctr"/>
            <a:endParaRPr lang="en-US" sz="1400" dirty="0"/>
          </a:p>
          <a:p>
            <a:r>
              <a:rPr lang="en-US" sz="1400" dirty="0"/>
              <a:t>** </a:t>
            </a:r>
            <a:r>
              <a:rPr lang="en-US" sz="1400" b="1" dirty="0"/>
              <a:t>Plagiarism will result in zero points given </a:t>
            </a:r>
            <a:r>
              <a:rPr lang="en-US" sz="1400" b="1" u="sng" dirty="0"/>
              <a:t>WITHOUT</a:t>
            </a:r>
            <a:r>
              <a:rPr lang="en-US" sz="1400" b="1" dirty="0"/>
              <a:t> the option for retakes. </a:t>
            </a:r>
          </a:p>
          <a:p>
            <a:pPr algn="ctr"/>
            <a:endParaRPr lang="en-US" sz="1400" dirty="0"/>
          </a:p>
          <a:p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48261" y="5348669"/>
            <a:ext cx="229799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purpose of a retake is to allow students to prove mastery of a skill.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Assessments may be retaken once.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Retakes are to be completed on student’s time – not class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00"/>
                </a:highlight>
              </a:rPr>
              <a:t>ALL classwork and homework must be satisfactorily completed</a:t>
            </a:r>
            <a:r>
              <a:rPr lang="en-US" sz="12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Extra Credit is against Sky Ranch Policy and will not be provided..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charset="0"/>
              <a:buChar char="•"/>
            </a:pP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794517" y="7116675"/>
            <a:ext cx="45221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Students are responsible to bring a book EACH day to class.  The last 5 mins will be independent reading time.</a:t>
            </a:r>
          </a:p>
          <a:p>
            <a:r>
              <a:rPr lang="en-US" sz="1100" dirty="0">
                <a:highlight>
                  <a:srgbClr val="FFFF00"/>
                </a:highlight>
              </a:rPr>
              <a:t>Each student is expected to read at home for 30 min each night</a:t>
            </a:r>
            <a:r>
              <a:rPr lang="en-US" sz="1100" dirty="0"/>
              <a:t>.</a:t>
            </a:r>
          </a:p>
          <a:p>
            <a:r>
              <a:rPr lang="en-US" sz="1100" dirty="0"/>
              <a:t>*IR assessment grade: 2/3 from progress toward goal and 1/3 on comprehension tests scores. </a:t>
            </a:r>
          </a:p>
          <a:p>
            <a:r>
              <a:rPr lang="en-US" sz="1100" dirty="0"/>
              <a:t>* Reading Journals assigned throughout the year will count as a quiz grade.</a:t>
            </a:r>
          </a:p>
          <a:p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721631" y="3080263"/>
            <a:ext cx="1496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Cheating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8323" y="4972739"/>
            <a:ext cx="217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Retakes / Extra Credit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2630" y="486629"/>
            <a:ext cx="42228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Absences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18380" y="401998"/>
            <a:ext cx="27666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Late Work</a:t>
            </a:r>
          </a:p>
        </p:txBody>
      </p:sp>
      <p:sp>
        <p:nvSpPr>
          <p:cNvPr id="19" name="TextBox 18"/>
          <p:cNvSpPr txBox="1"/>
          <p:nvPr/>
        </p:nvSpPr>
        <p:spPr>
          <a:xfrm rot="16200000">
            <a:off x="2334640" y="5542178"/>
            <a:ext cx="1539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plagiarism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2630" y="8343762"/>
            <a:ext cx="1911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Sign Here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09699" y="6731693"/>
            <a:ext cx="422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Independent Reading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78182" y="9246402"/>
            <a:ext cx="2471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Parent Signature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13533" y="9249496"/>
            <a:ext cx="2427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GRunningLateIsMyCardio Medium" charset="0"/>
                <a:ea typeface="AGRunningLateIsMyCardio Medium" charset="0"/>
                <a:cs typeface="AGRunningLateIsMyCardio Medium" charset="0"/>
              </a:rPr>
              <a:t>Student Signature</a:t>
            </a:r>
          </a:p>
        </p:txBody>
      </p:sp>
      <p:sp>
        <p:nvSpPr>
          <p:cNvPr id="9" name="Lightning Bolt 8">
            <a:extLst>
              <a:ext uri="{FF2B5EF4-FFF2-40B4-BE49-F238E27FC236}">
                <a16:creationId xmlns:a16="http://schemas.microsoft.com/office/drawing/2014/main" id="{75AC0675-AAD9-4880-9B6E-32FAB1D85190}"/>
              </a:ext>
            </a:extLst>
          </p:cNvPr>
          <p:cNvSpPr/>
          <p:nvPr/>
        </p:nvSpPr>
        <p:spPr>
          <a:xfrm>
            <a:off x="442228" y="911289"/>
            <a:ext cx="304800" cy="296502"/>
          </a:xfrm>
          <a:prstGeom prst="lightningBol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ightning Bolt 11">
            <a:extLst>
              <a:ext uri="{FF2B5EF4-FFF2-40B4-BE49-F238E27FC236}">
                <a16:creationId xmlns:a16="http://schemas.microsoft.com/office/drawing/2014/main" id="{1CFB8A63-47AB-408C-B4FF-353D4E142AA5}"/>
              </a:ext>
            </a:extLst>
          </p:cNvPr>
          <p:cNvSpPr/>
          <p:nvPr/>
        </p:nvSpPr>
        <p:spPr>
          <a:xfrm>
            <a:off x="394314" y="1418621"/>
            <a:ext cx="304800" cy="399701"/>
          </a:xfrm>
          <a:prstGeom prst="lightningBol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ightning Bolt 12">
            <a:extLst>
              <a:ext uri="{FF2B5EF4-FFF2-40B4-BE49-F238E27FC236}">
                <a16:creationId xmlns:a16="http://schemas.microsoft.com/office/drawing/2014/main" id="{0191A8D6-CC02-46C2-ACFA-BB7709CC4490}"/>
              </a:ext>
            </a:extLst>
          </p:cNvPr>
          <p:cNvSpPr/>
          <p:nvPr/>
        </p:nvSpPr>
        <p:spPr>
          <a:xfrm>
            <a:off x="422569" y="2126662"/>
            <a:ext cx="386764" cy="252728"/>
          </a:xfrm>
          <a:prstGeom prst="lightningBol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569147-BDD0-43BD-B2A6-3F0F2E5575C9}"/>
              </a:ext>
            </a:extLst>
          </p:cNvPr>
          <p:cNvSpPr txBox="1"/>
          <p:nvPr/>
        </p:nvSpPr>
        <p:spPr>
          <a:xfrm>
            <a:off x="1828800" y="8382000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Have read, understand, and agree with the class syllabus.  Any questions I have will be directed to Mrs. Freeman for further clarification.  </a:t>
            </a:r>
          </a:p>
        </p:txBody>
      </p:sp>
    </p:spTree>
    <p:extLst>
      <p:ext uri="{BB962C8B-B14F-4D97-AF65-F5344CB8AC3E}">
        <p14:creationId xmlns:p14="http://schemas.microsoft.com/office/powerpoint/2010/main" val="3897368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11804</TotalTime>
  <Words>643</Words>
  <Application>Microsoft Office PowerPoint</Application>
  <PresentationFormat>Custom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AGRunningLateIsMyCardio Medium</vt:lpstr>
      <vt:lpstr>Arial</vt:lpstr>
      <vt:lpstr>Bradley Hand ITC</vt:lpstr>
      <vt:lpstr>Calibri</vt:lpstr>
      <vt:lpstr>Calibri Light</vt:lpstr>
      <vt:lpstr>Castellar</vt:lpstr>
      <vt:lpstr>Harrington</vt:lpstr>
      <vt:lpstr>T3Font_0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Tyne Brack</dc:creator>
  <cp:lastModifiedBy>Freeman, Kadie M</cp:lastModifiedBy>
  <cp:revision>64</cp:revision>
  <cp:lastPrinted>2018-05-29T14:51:09Z</cp:lastPrinted>
  <dcterms:created xsi:type="dcterms:W3CDTF">2018-05-23T17:16:45Z</dcterms:created>
  <dcterms:modified xsi:type="dcterms:W3CDTF">2020-08-10T18:46:15Z</dcterms:modified>
</cp:coreProperties>
</file>