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</p:sldMasterIdLst>
  <p:notesMasterIdLst>
    <p:notesMasterId r:id="rId20"/>
  </p:notesMasterIdLst>
  <p:handoutMasterIdLst>
    <p:handoutMasterId r:id="rId21"/>
  </p:handoutMasterIdLst>
  <p:sldIdLst>
    <p:sldId id="297" r:id="rId2"/>
    <p:sldId id="344" r:id="rId3"/>
    <p:sldId id="337" r:id="rId4"/>
    <p:sldId id="328" r:id="rId5"/>
    <p:sldId id="303" r:id="rId6"/>
    <p:sldId id="331" r:id="rId7"/>
    <p:sldId id="338" r:id="rId8"/>
    <p:sldId id="319" r:id="rId9"/>
    <p:sldId id="341" r:id="rId10"/>
    <p:sldId id="336" r:id="rId11"/>
    <p:sldId id="325" r:id="rId12"/>
    <p:sldId id="309" r:id="rId13"/>
    <p:sldId id="339" r:id="rId14"/>
    <p:sldId id="345" r:id="rId15"/>
    <p:sldId id="315" r:id="rId16"/>
    <p:sldId id="342" r:id="rId17"/>
    <p:sldId id="343" r:id="rId18"/>
    <p:sldId id="320" r:id="rId19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F2EF7FA-6508-40C6-BB6D-3C76A860AF6C}">
          <p14:sldIdLst>
            <p14:sldId id="297"/>
            <p14:sldId id="344"/>
            <p14:sldId id="337"/>
            <p14:sldId id="328"/>
          </p14:sldIdLst>
        </p14:section>
        <p14:section name="Untitled Section" id="{C2944D32-1549-4DA2-A16A-AD1B5E400DDA}">
          <p14:sldIdLst>
            <p14:sldId id="303"/>
            <p14:sldId id="331"/>
            <p14:sldId id="338"/>
            <p14:sldId id="319"/>
            <p14:sldId id="341"/>
            <p14:sldId id="336"/>
            <p14:sldId id="325"/>
            <p14:sldId id="309"/>
            <p14:sldId id="339"/>
            <p14:sldId id="345"/>
            <p14:sldId id="315"/>
            <p14:sldId id="342"/>
            <p14:sldId id="343"/>
            <p14:sldId id="32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51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67" autoAdjust="0"/>
    <p:restoredTop sz="96547" autoAdjust="0"/>
  </p:normalViewPr>
  <p:slideViewPr>
    <p:cSldViewPr>
      <p:cViewPr varScale="1">
        <p:scale>
          <a:sx n="107" d="100"/>
          <a:sy n="107" d="100"/>
        </p:scale>
        <p:origin x="1332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154"/>
    </p:cViewPr>
    <p:sldLst>
      <p:sld r:id="rId1" collapse="1"/>
      <p:sld r:id="rId2" collapse="1"/>
      <p:sld r:id="rId3" collapse="1"/>
    </p:sldLst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15.xml"/><Relationship Id="rId2" Type="http://schemas.openxmlformats.org/officeDocument/2006/relationships/slide" Target="slides/slide12.xml"/><Relationship Id="rId1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2560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58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200"/>
            </a:lvl1pPr>
          </a:lstStyle>
          <a:p>
            <a:pPr>
              <a:defRPr/>
            </a:pPr>
            <a:fld id="{6AD0DABB-0525-486B-97E3-67FD1BC405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5666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5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3972560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0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7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4720" y="4415790"/>
            <a:ext cx="5140960" cy="4183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3798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58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9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59F19543-9B6D-45E1-8336-EFE8C3E6AD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53643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F19543-9B6D-45E1-8336-EFE8C3E6AD7C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8055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owerpoint background copy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0"/>
            <a:ext cx="10515600" cy="7010400"/>
          </a:xfrm>
          <a:prstGeom prst="rect">
            <a:avLst/>
          </a:prstGeom>
        </p:spPr>
      </p:pic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8CA788E1-5423-45AD-AF49-477B5956E2C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A6E292-E6A0-4F0C-9FC4-FD3197A4BE9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17622C-881B-41D3-9CB0-928C3BD3DBD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D4A686-BD4F-4B72-BCAB-B1F27BE8674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1CBA6A-0C1E-4269-AE5F-1CBD7B86F52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0AB667-A99D-4C08-854C-8C271552CFC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374E0E-9A7B-4B1F-A406-2047F0F4BCE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D9BFC-75A4-4FA8-A3BA-00C3E4783C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46BEBB-CE66-4510-8063-60D6565673C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827134-99C8-41B9-8051-5AFC7CB99D0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94643320-6895-43AC-973A-9C6AD8C5E2F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werpoint background copy.jp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0"/>
            <a:ext cx="10515600" cy="7010400"/>
          </a:xfrm>
          <a:prstGeom prst="rect">
            <a:avLst/>
          </a:prstGeom>
        </p:spPr>
      </p:pic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CE673C43-30F1-464D-B3F5-87700B581B8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6.png"/><Relationship Id="rId4" Type="http://schemas.openxmlformats.org/officeDocument/2006/relationships/hyperlink" Target="http://www.ncaa.org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6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6.png"/><Relationship Id="rId4" Type="http://schemas.openxmlformats.org/officeDocument/2006/relationships/hyperlink" Target="https://www.washoeschools.net/renohscounselors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865393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tx1"/>
                </a:solidFill>
              </a:rPr>
              <a:t>Reno High School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4191000"/>
            <a:ext cx="7772400" cy="1199704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/>
              <a:t>Course Selection for School Year</a:t>
            </a:r>
          </a:p>
          <a:p>
            <a:pPr eaLnBrk="1" hangingPunct="1"/>
            <a:r>
              <a:rPr lang="en-US" dirty="0"/>
              <a:t>2025 - 2026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57600" y="216289"/>
            <a:ext cx="2649293" cy="28745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913125"/>
      </p:ext>
    </p:extLst>
  </p:cSld>
  <p:clrMapOvr>
    <a:masterClrMapping/>
  </p:clrMapOvr>
  <p:transition spd="slow" advTm="2521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109728" indent="0">
              <a:buNone/>
            </a:pPr>
            <a:r>
              <a:rPr lang="en-US" dirty="0"/>
              <a:t>If, at any time, you enroll in a BYU course to replace a class in your day schedule (so it is part of your minimum load) you are </a:t>
            </a:r>
            <a:r>
              <a:rPr lang="en-US" b="1" dirty="0">
                <a:solidFill>
                  <a:srgbClr val="FF0000"/>
                </a:solidFill>
              </a:rPr>
              <a:t>REQUIRED</a:t>
            </a:r>
            <a:r>
              <a:rPr lang="en-US" dirty="0"/>
              <a:t> to complete the course by the end of the semester in which you enroll in</a:t>
            </a:r>
          </a:p>
          <a:p>
            <a:pPr marL="109728" indent="0">
              <a:buNone/>
            </a:pPr>
            <a:endParaRPr lang="en-US" dirty="0"/>
          </a:p>
          <a:p>
            <a:pPr marL="109728" indent="0">
              <a:buNone/>
            </a:pPr>
            <a:r>
              <a:rPr lang="en-US" dirty="0"/>
              <a:t>If you do not, a grade of </a:t>
            </a:r>
            <a:r>
              <a:rPr lang="en-US" b="1" dirty="0">
                <a:solidFill>
                  <a:srgbClr val="FF0000"/>
                </a:solidFill>
              </a:rPr>
              <a:t>F</a:t>
            </a:r>
            <a:r>
              <a:rPr lang="en-US" dirty="0"/>
              <a:t> will be posted on your transcript</a:t>
            </a:r>
          </a:p>
          <a:p>
            <a:pPr marL="109728" indent="0">
              <a:buNone/>
            </a:pPr>
            <a:endParaRPr lang="en-US" dirty="0"/>
          </a:p>
          <a:p>
            <a:pPr marL="109728" indent="0">
              <a:buNone/>
            </a:pPr>
            <a:endParaRPr lang="en-US" dirty="0"/>
          </a:p>
          <a:p>
            <a:pPr marL="109728" indent="0">
              <a:buNone/>
            </a:pPr>
            <a:r>
              <a:rPr lang="en-US" i="1" dirty="0"/>
              <a:t>Students are also required to do a contract and are responsible for all </a:t>
            </a:r>
            <a:r>
              <a:rPr lang="en-US" i="1" dirty="0">
                <a:solidFill>
                  <a:srgbClr val="FF0000"/>
                </a:solidFill>
              </a:rPr>
              <a:t>FEES</a:t>
            </a:r>
          </a:p>
          <a:p>
            <a:pPr marL="109728" indent="0">
              <a:buNone/>
            </a:pPr>
            <a:endParaRPr lang="en-US" dirty="0"/>
          </a:p>
          <a:p>
            <a:pPr marL="109728" indent="0">
              <a:buNone/>
            </a:pPr>
            <a:endParaRPr lang="en-US" dirty="0"/>
          </a:p>
          <a:p>
            <a:pPr marL="109728" indent="0" algn="ctr">
              <a:buNone/>
            </a:pPr>
            <a:r>
              <a:rPr lang="en-US" dirty="0"/>
              <a:t>ALL final exams are proctored through BYU’s EXAMITY online proctoring program</a:t>
            </a:r>
          </a:p>
          <a:p>
            <a:pPr marL="109728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BYU Courses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8B5A089-8EFC-460A-9552-C25C2E3B1E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222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816"/>
    </mc:Choice>
    <mc:Fallback xmlns="">
      <p:transition spd="slow" advTm="588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2" algn="ctr">
              <a:lnSpc>
                <a:spcPct val="90000"/>
              </a:lnSpc>
              <a:buNone/>
            </a:pPr>
            <a:endParaRPr lang="en-US" dirty="0"/>
          </a:p>
          <a:p>
            <a:r>
              <a:rPr lang="en-US" sz="2400" dirty="0"/>
              <a:t>NCAA requirements- </a:t>
            </a:r>
            <a:r>
              <a:rPr lang="en-US" sz="2400" dirty="0">
                <a:hlinkClick r:id="rId4"/>
              </a:rPr>
              <a:t>www.ncaa.org</a:t>
            </a:r>
            <a:r>
              <a:rPr lang="en-US" sz="2400" dirty="0"/>
              <a:t> </a:t>
            </a:r>
          </a:p>
          <a:p>
            <a:pPr lvl="1"/>
            <a:r>
              <a:rPr lang="en-US" sz="1600" dirty="0"/>
              <a:t>To create account, check eligibility, or information on various schools, click along banner at the top </a:t>
            </a:r>
          </a:p>
          <a:p>
            <a:pPr lvl="1"/>
            <a:endParaRPr lang="en-US" sz="2000" dirty="0"/>
          </a:p>
          <a:p>
            <a:r>
              <a:rPr lang="en-US" sz="2400" dirty="0"/>
              <a:t>16 Core Academic Credits for Eligibility-</a:t>
            </a:r>
            <a:r>
              <a:rPr lang="en-US" sz="2400" dirty="0">
                <a:solidFill>
                  <a:srgbClr val="FFFF00"/>
                </a:solidFill>
              </a:rPr>
              <a:t> RULES APPLY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400" dirty="0"/>
              <a:t>Of the 16 required core classes </a:t>
            </a:r>
            <a:r>
              <a:rPr lang="en-US" sz="2400" b="1" u="sng" dirty="0">
                <a:solidFill>
                  <a:srgbClr val="FFFF00"/>
                </a:solidFill>
              </a:rPr>
              <a:t>10</a:t>
            </a:r>
            <a:r>
              <a:rPr lang="en-US" sz="2400" b="1" u="sng" dirty="0"/>
              <a:t> NCAA CORE COURSES,</a:t>
            </a:r>
            <a:r>
              <a:rPr lang="en-US" sz="2400" dirty="0"/>
              <a:t> including </a:t>
            </a:r>
            <a:r>
              <a:rPr lang="en-US" sz="2400" b="1" dirty="0"/>
              <a:t>7 </a:t>
            </a:r>
            <a:r>
              <a:rPr lang="en-US" sz="2400" dirty="0"/>
              <a:t>in either English, Math or Natural/Physical Science must be </a:t>
            </a:r>
            <a:r>
              <a:rPr lang="en-US" sz="2400" b="1" u="sng" dirty="0"/>
              <a:t>completed </a:t>
            </a:r>
            <a:r>
              <a:rPr lang="en-US" sz="2400" b="1" u="sng" dirty="0">
                <a:solidFill>
                  <a:srgbClr val="FFFF00"/>
                </a:solidFill>
              </a:rPr>
              <a:t>BEFORE</a:t>
            </a:r>
            <a:r>
              <a:rPr lang="en-US" sz="2400" dirty="0"/>
              <a:t> the start of their 7</a:t>
            </a:r>
            <a:r>
              <a:rPr lang="en-US" sz="2400" baseline="30000" dirty="0"/>
              <a:t>th</a:t>
            </a:r>
            <a:r>
              <a:rPr lang="en-US" sz="2400" dirty="0"/>
              <a:t> semester, or </a:t>
            </a:r>
            <a:r>
              <a:rPr lang="en-US" sz="2400" dirty="0">
                <a:solidFill>
                  <a:srgbClr val="FFFF00"/>
                </a:solidFill>
              </a:rPr>
              <a:t>senior</a:t>
            </a:r>
            <a:r>
              <a:rPr lang="en-US" sz="2400" dirty="0"/>
              <a:t> year. 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US" sz="1600" dirty="0"/>
          </a:p>
          <a:p>
            <a:pPr marL="393192" lvl="1" indent="0">
              <a:buNone/>
            </a:pPr>
            <a:endParaRPr lang="en-US" sz="16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en-US" sz="3100" dirty="0"/>
            </a:br>
            <a:r>
              <a:rPr lang="en-US" sz="3100" dirty="0"/>
              <a:t>NCAA</a:t>
            </a:r>
            <a:br>
              <a:rPr lang="en-US" sz="1800" dirty="0"/>
            </a:br>
            <a:br>
              <a:rPr lang="en-US" sz="3100" dirty="0"/>
            </a:br>
            <a:r>
              <a:rPr lang="en-US" sz="3100" i="1" u="sng" dirty="0">
                <a:cs typeface="Times New Roman" pitchFamily="18" charset="0"/>
              </a:rPr>
              <a:t>DIVISION I,II &amp; III LEVEL ATHLETES IN COLLEGE</a:t>
            </a:r>
            <a:br>
              <a:rPr lang="en-US" sz="4400" i="1" u="sng" dirty="0">
                <a:cs typeface="Times New Roman" pitchFamily="18" charset="0"/>
              </a:rPr>
            </a:br>
            <a:endParaRPr lang="en-US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B630970-3EBA-4B2D-B896-E11F1ADC64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388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499"/>
    </mc:Choice>
    <mc:Fallback xmlns="">
      <p:transition spd="slow" advTm="734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81328"/>
            <a:ext cx="8229600" cy="4919472"/>
          </a:xfrm>
        </p:spPr>
        <p:txBody>
          <a:bodyPr>
            <a:normAutofit fontScale="92500" lnSpcReduction="10000"/>
          </a:bodyPr>
          <a:lstStyle/>
          <a:p>
            <a:pPr marL="109728" indent="0" eaLnBrk="1" hangingPunct="1">
              <a:buNone/>
            </a:pPr>
            <a:endParaRPr lang="en-US" sz="2800" dirty="0"/>
          </a:p>
          <a:p>
            <a:pPr lvl="1" eaLnBrk="1" hangingPunct="1"/>
            <a:r>
              <a:rPr lang="en-US" dirty="0"/>
              <a:t>P.E. exemptions can be earned by participation on any R.H.S. athletic team or Cheerleading </a:t>
            </a:r>
            <a:r>
              <a:rPr lang="en-US" sz="2000" dirty="0"/>
              <a:t>(A .5 credit requirement </a:t>
            </a:r>
            <a:r>
              <a:rPr lang="en-US" sz="2000" i="1" dirty="0"/>
              <a:t>exemption</a:t>
            </a:r>
            <a:r>
              <a:rPr lang="en-US" sz="2000" dirty="0"/>
              <a:t> earned per season)</a:t>
            </a:r>
          </a:p>
          <a:p>
            <a:pPr marL="393192" lvl="1" indent="0" eaLnBrk="1" hangingPunct="1">
              <a:buNone/>
            </a:pPr>
            <a:endParaRPr lang="en-US" sz="2000" dirty="0"/>
          </a:p>
          <a:p>
            <a:pPr lvl="1" eaLnBrk="1" hangingPunct="1"/>
            <a:r>
              <a:rPr lang="en-US" sz="2000" b="1" dirty="0"/>
              <a:t>Military Science classes can be used for PE exemption. Military Science III will fulfill Health requirement. </a:t>
            </a:r>
          </a:p>
          <a:p>
            <a:pPr lvl="1" eaLnBrk="1" hangingPunct="1"/>
            <a:endParaRPr lang="en-US" sz="2000" b="1" dirty="0"/>
          </a:p>
          <a:p>
            <a:pPr lvl="1" eaLnBrk="1" hangingPunct="1"/>
            <a:r>
              <a:rPr lang="en-US" sz="2000" b="1" dirty="0"/>
              <a:t>Principles of Health Science (full year) </a:t>
            </a:r>
            <a:r>
              <a:rPr lang="en-US" sz="2000" dirty="0"/>
              <a:t>fulfills the </a:t>
            </a:r>
            <a:r>
              <a:rPr lang="en-US" sz="2000" b="1" dirty="0"/>
              <a:t>Health requirement</a:t>
            </a:r>
          </a:p>
          <a:p>
            <a:pPr lvl="1" eaLnBrk="1" hangingPunct="1"/>
            <a:endParaRPr lang="en-US" sz="2000" b="1" dirty="0"/>
          </a:p>
          <a:p>
            <a:pPr lvl="1"/>
            <a:r>
              <a:rPr lang="en-US" sz="2000" b="1" dirty="0"/>
              <a:t>AP Computer Science Principles (full year) </a:t>
            </a:r>
            <a:r>
              <a:rPr lang="en-US" sz="2000" dirty="0"/>
              <a:t>fulfills the </a:t>
            </a:r>
            <a:r>
              <a:rPr lang="en-US" sz="2000" b="1" dirty="0"/>
              <a:t>Computer Science and Application requirement</a:t>
            </a:r>
          </a:p>
          <a:p>
            <a:pPr lvl="1"/>
            <a:endParaRPr lang="en-US" sz="2000" b="1" dirty="0"/>
          </a:p>
          <a:p>
            <a:pPr lvl="1"/>
            <a:r>
              <a:rPr lang="en-US" sz="2000" dirty="0"/>
              <a:t>See your counselor if you have questions on an exception. </a:t>
            </a:r>
            <a:r>
              <a:rPr lang="en-US" sz="2000" b="1" dirty="0"/>
              <a:t>*Exceptions are subject to change*</a:t>
            </a:r>
          </a:p>
          <a:p>
            <a:pPr lvl="2" eaLnBrk="1" hangingPunct="1"/>
            <a:endParaRPr lang="en-US" sz="1800" b="1" dirty="0"/>
          </a:p>
          <a:p>
            <a:pPr lvl="1" eaLnBrk="1" hangingPunct="1">
              <a:buFontTx/>
              <a:buNone/>
            </a:pPr>
            <a:endParaRPr lang="en-US" dirty="0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en-US" dirty="0"/>
              <a:t>Exceptions for Required Credits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470CDDE-CB63-44A0-B681-34BA762ABA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559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319"/>
    </mc:Choice>
    <mc:Fallback xmlns="">
      <p:transition spd="slow" advTm="353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A453DE8-D785-4276-9856-8138311011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109728" indent="0">
              <a:buNone/>
            </a:pPr>
            <a:r>
              <a:rPr lang="en-US" sz="2300" dirty="0"/>
              <a:t>Teachers will provide counselors a list for the following: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dirty="0"/>
              <a:t>Adv. Speech and Debate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dirty="0"/>
              <a:t>Chorale and Madrigal Singers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dirty="0"/>
              <a:t>Leadership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dirty="0"/>
              <a:t>We The People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1900" dirty="0"/>
          </a:p>
          <a:p>
            <a:pPr marL="109728" indent="0">
              <a:buNone/>
            </a:pPr>
            <a:endParaRPr lang="en-US" sz="1900" dirty="0"/>
          </a:p>
          <a:p>
            <a:pPr marL="109728" indent="0">
              <a:buNone/>
            </a:pPr>
            <a:r>
              <a:rPr lang="en-US" sz="2300" dirty="0"/>
              <a:t>APPLICATIONS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dirty="0"/>
              <a:t>Leadership- </a:t>
            </a:r>
            <a:r>
              <a:rPr lang="en-US" sz="2000" dirty="0">
                <a:solidFill>
                  <a:srgbClr val="FFFF00"/>
                </a:solidFill>
              </a:rPr>
              <a:t>Leadership Room</a:t>
            </a:r>
            <a:r>
              <a:rPr lang="en-US" sz="2000" dirty="0"/>
              <a:t> current 10</a:t>
            </a:r>
            <a:r>
              <a:rPr lang="en-US" sz="2000" baseline="30000" dirty="0"/>
              <a:t>th</a:t>
            </a:r>
            <a:r>
              <a:rPr lang="en-US" sz="2000" dirty="0"/>
              <a:t> and 11</a:t>
            </a:r>
            <a:r>
              <a:rPr lang="en-US" sz="2000" baseline="30000" dirty="0"/>
              <a:t>th</a:t>
            </a:r>
            <a:r>
              <a:rPr lang="en-US" sz="2000" dirty="0"/>
              <a:t> graders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2"/>
                </a:solidFill>
              </a:rPr>
              <a:t>APPLICATIONS OPEN </a:t>
            </a:r>
            <a:r>
              <a:rPr lang="en-US" sz="2000" dirty="0">
                <a:solidFill>
                  <a:srgbClr val="FF0000"/>
                </a:solidFill>
                <a:highlight>
                  <a:srgbClr val="FFFF00"/>
                </a:highlight>
              </a:rPr>
              <a:t>JANUARY 15</a:t>
            </a:r>
            <a:r>
              <a:rPr lang="en-US" sz="2000" baseline="30000" dirty="0">
                <a:solidFill>
                  <a:srgbClr val="FF0000"/>
                </a:solidFill>
                <a:highlight>
                  <a:srgbClr val="FFFF00"/>
                </a:highlight>
              </a:rPr>
              <a:t>TH</a:t>
            </a:r>
            <a:r>
              <a:rPr lang="en-US" sz="2000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sz="2000" dirty="0">
                <a:solidFill>
                  <a:schemeClr val="tx2"/>
                </a:solidFill>
              </a:rPr>
              <a:t>TO </a:t>
            </a:r>
            <a:r>
              <a:rPr lang="en-US" sz="2000" dirty="0">
                <a:solidFill>
                  <a:srgbClr val="FF0000"/>
                </a:solidFill>
                <a:highlight>
                  <a:srgbClr val="FFFF00"/>
                </a:highlight>
              </a:rPr>
              <a:t>FEBRUARY 21</a:t>
            </a:r>
            <a:r>
              <a:rPr lang="en-US" sz="2000" baseline="30000" dirty="0">
                <a:solidFill>
                  <a:srgbClr val="FF0000"/>
                </a:solidFill>
                <a:highlight>
                  <a:srgbClr val="FFFF00"/>
                </a:highlight>
              </a:rPr>
              <a:t>ST</a:t>
            </a:r>
            <a:r>
              <a:rPr lang="en-US" sz="2000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2"/>
                </a:solidFill>
              </a:rPr>
              <a:t>INTERVIEWS AND STUDENT BODY/CLASS  OFFICER ELECTIONS TO FOLLOW SHORLTY AFTER </a:t>
            </a:r>
          </a:p>
          <a:p>
            <a:pPr lvl="2">
              <a:buFont typeface="Wingdings" panose="05000000000000000000" pitchFamily="2" charset="2"/>
              <a:buChar char="Ø"/>
            </a:pPr>
            <a:endParaRPr lang="en-US" sz="20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dirty="0"/>
              <a:t>We The People- TBD</a:t>
            </a:r>
          </a:p>
          <a:p>
            <a:pPr lvl="2">
              <a:buFont typeface="Wingdings" panose="05000000000000000000" pitchFamily="2" charset="2"/>
              <a:buChar char="Ø"/>
            </a:pPr>
            <a:endParaRPr lang="en-US" sz="2000" dirty="0"/>
          </a:p>
          <a:p>
            <a:pPr marL="109728" indent="0">
              <a:buNone/>
            </a:pPr>
            <a:endParaRPr lang="en-US" sz="2300" dirty="0"/>
          </a:p>
          <a:p>
            <a:pPr marL="109728" indent="0">
              <a:buNone/>
            </a:pPr>
            <a:r>
              <a:rPr lang="en-US" sz="2300" dirty="0"/>
              <a:t>TEACHER RECOMMENDATIONS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dirty="0"/>
              <a:t>Math and Science teachers will provide next level recommendations to counselors</a:t>
            </a:r>
          </a:p>
          <a:p>
            <a:pPr marL="109728" indent="0">
              <a:buNone/>
            </a:pPr>
            <a:endParaRPr lang="en-US" sz="2000" dirty="0"/>
          </a:p>
          <a:p>
            <a:pPr marL="109728" indent="0">
              <a:buNone/>
            </a:pPr>
            <a:r>
              <a:rPr lang="en-US" sz="2600" dirty="0"/>
              <a:t>List desired class on course request form for the counselor still! </a:t>
            </a:r>
          </a:p>
          <a:p>
            <a:pPr marL="109728" indent="0">
              <a:buNone/>
            </a:pPr>
            <a:endParaRPr lang="en-US" sz="2000" dirty="0"/>
          </a:p>
          <a:p>
            <a:pPr marL="393192" lvl="1" indent="0">
              <a:buNone/>
            </a:pPr>
            <a:endParaRPr lang="en-US" sz="2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FFA46D7-B878-4949-950B-E429C4D4C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Classes Needing Approval or Application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E5FC1B6-87C8-4D8A-B373-5A89E642FD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328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717"/>
    </mc:Choice>
    <mc:Fallback xmlns="">
      <p:transition spd="slow" advTm="53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3563E7D-C93E-C588-C6C0-49BE76C2F4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Course Request Form and Process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BF0C3BB-2732-8342-9C98-F3D87F2B76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Front of Form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5A468CD1-834A-95A8-C10C-0874EF6391FA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212" y="1444625"/>
            <a:ext cx="2968163" cy="3965575"/>
          </a:xfr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707B4FA-E8CF-F8B5-5055-8CF91DAB31BF}"/>
              </a:ext>
            </a:extLst>
          </p:cNvPr>
          <p:cNvSpPr>
            <a:spLocks noGrp="1"/>
          </p:cNvSpPr>
          <p:nvPr>
            <p:ph type="body" sz="half" idx="3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Back of Form          </a:t>
            </a:r>
            <a:r>
              <a:rPr lang="en-US" sz="2000" dirty="0"/>
              <a:t>(Elective choices and #’s)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3AC801EB-9E08-FD25-DD7B-E171607BEDE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895" y="1444625"/>
            <a:ext cx="3160035" cy="3941763"/>
          </a:xfrm>
        </p:spPr>
      </p:pic>
      <p:pic>
        <p:nvPicPr>
          <p:cNvPr id="32" name="Audio 31">
            <a:hlinkClick r:id="" action="ppaction://media"/>
            <a:extLst>
              <a:ext uri="{FF2B5EF4-FFF2-40B4-BE49-F238E27FC236}">
                <a16:creationId xmlns:a16="http://schemas.microsoft.com/office/drawing/2014/main" id="{4CAABE09-6741-D730-A28A-0041433227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161075" t="-161075" r="-161075" b="-16107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38361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880"/>
    </mc:Choice>
    <mc:Fallback xmlns="">
      <p:transition spd="slow" advTm="1138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219200"/>
            <a:ext cx="7772400" cy="4876800"/>
          </a:xfrm>
        </p:spPr>
        <p:txBody>
          <a:bodyPr>
            <a:normAutofit fontScale="85000" lnSpcReduction="20000"/>
          </a:bodyPr>
          <a:lstStyle/>
          <a:p>
            <a:pPr marL="533400" indent="-533400" algn="ctr" eaLnBrk="1" hangingPunct="1">
              <a:lnSpc>
                <a:spcPct val="90000"/>
              </a:lnSpc>
              <a:buFontTx/>
              <a:buNone/>
            </a:pPr>
            <a:endParaRPr lang="en-US" sz="2600" b="1" dirty="0">
              <a:cs typeface="Times New Roman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Review Grad Plan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Check for any missing Summer School, BYU, etc.</a:t>
            </a:r>
          </a:p>
          <a:p>
            <a:pPr marL="393192" lvl="1" indent="0">
              <a:buNone/>
            </a:pPr>
            <a:endParaRPr lang="en-US" sz="2000" dirty="0"/>
          </a:p>
          <a:p>
            <a:pPr marL="393192" lvl="1" indent="0">
              <a:buNone/>
            </a:pPr>
            <a:endParaRPr lang="en-US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Fill out Course Selection Worksheet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Discuss with parents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HAVE ALTERNATIVE CLASSES LISTED</a:t>
            </a:r>
          </a:p>
          <a:p>
            <a:pPr marL="393192" lvl="1" indent="0">
              <a:buNone/>
            </a:pPr>
            <a:endParaRPr lang="en-US" sz="2000" dirty="0">
              <a:solidFill>
                <a:srgbClr val="FF0000"/>
              </a:solidFill>
            </a:endParaRPr>
          </a:p>
          <a:p>
            <a:pPr marL="393192" lvl="1" indent="0">
              <a:buNone/>
            </a:pPr>
            <a:endParaRPr lang="en-US" sz="2000" dirty="0">
              <a:solidFill>
                <a:srgbClr val="FF000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Discuss options with core teachers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Get any other teacher approvals needed</a:t>
            </a:r>
          </a:p>
          <a:p>
            <a:pPr marL="109728" indent="0">
              <a:buNone/>
            </a:pPr>
            <a:endParaRPr lang="en-US" dirty="0"/>
          </a:p>
          <a:p>
            <a:pPr marL="109728" indent="0">
              <a:buNone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Bring form back on return day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Will be meeting individually with your counselor</a:t>
            </a:r>
            <a:endParaRPr lang="en-US" sz="2800" dirty="0">
              <a:cs typeface="Times New Roman" pitchFamily="18" charset="0"/>
            </a:endParaRPr>
          </a:p>
          <a:p>
            <a:pPr marL="533400" indent="-533400" eaLnBrk="1" hangingPunct="1">
              <a:lnSpc>
                <a:spcPct val="90000"/>
              </a:lnSpc>
              <a:buFontTx/>
              <a:buNone/>
            </a:pPr>
            <a:endParaRPr lang="en-US" sz="2800" dirty="0">
              <a:cs typeface="Times New Roman" pitchFamily="18" charset="0"/>
            </a:endParaRPr>
          </a:p>
          <a:p>
            <a:pPr marL="533400" indent="-533400" eaLnBrk="1" hangingPunct="1">
              <a:lnSpc>
                <a:spcPct val="90000"/>
              </a:lnSpc>
              <a:buFontTx/>
              <a:buNone/>
            </a:pPr>
            <a:endParaRPr lang="en-US" dirty="0"/>
          </a:p>
        </p:txBody>
      </p:sp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9144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dirty="0"/>
              <a:t>COURSE REQUEST PROCEDURE</a:t>
            </a:r>
            <a:br>
              <a:rPr lang="en-US" dirty="0"/>
            </a:br>
            <a:r>
              <a:rPr lang="en-US" sz="3100" dirty="0"/>
              <a:t>STUDENTS SHOULD:</a:t>
            </a:r>
            <a:endParaRPr lang="en-US" dirty="0">
              <a:cs typeface="Times New Roman" pitchFamily="18" charset="0"/>
            </a:endParaRPr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A7441797-47B4-4243-A80B-F89539BF1B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07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671"/>
    </mc:Choice>
    <mc:Fallback xmlns="">
      <p:transition spd="slow" advTm="1096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834C382-C4BF-4CA4-B697-824FC933A7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Returning Course Request Forms</a:t>
            </a:r>
            <a:br>
              <a:rPr lang="en-US" dirty="0"/>
            </a:br>
            <a:r>
              <a:rPr lang="en-US" sz="2800" dirty="0"/>
              <a:t>Bring down to your Counselor with ALL Signatures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473D02-EA5F-497B-BE1C-02EEECD4DE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CURRENT JUNIORS	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DCE2944-17B1-4D1E-BE94-575B2930FCC7}"/>
              </a:ext>
            </a:extLst>
          </p:cNvPr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pPr algn="ctr"/>
            <a:r>
              <a:rPr lang="en-US" dirty="0"/>
              <a:t>CURRENT SOPHOMORES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116F99-F045-42BE-859B-D5DF606DF92C}"/>
              </a:ext>
            </a:extLst>
          </p:cNvPr>
          <p:cNvSpPr>
            <a:spLocks noGrp="1"/>
          </p:cNvSpPr>
          <p:nvPr>
            <p:ph sz="quarter" idx="2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TUESDAY 1/21- US</a:t>
            </a:r>
          </a:p>
          <a:p>
            <a:pPr lvl="1"/>
            <a:r>
              <a:rPr lang="en-US" dirty="0"/>
              <a:t>OCHS- 1,2,3,4,6</a:t>
            </a:r>
          </a:p>
          <a:p>
            <a:pPr lvl="1"/>
            <a:r>
              <a:rPr lang="en-US" dirty="0"/>
              <a:t>CLARK- 4,6</a:t>
            </a:r>
          </a:p>
          <a:p>
            <a:pPr lvl="1"/>
            <a:endParaRPr lang="en-US" dirty="0"/>
          </a:p>
          <a:p>
            <a:pPr marL="393192" lvl="1" indent="0">
              <a:buNone/>
            </a:pPr>
            <a:endParaRPr lang="en-US" dirty="0"/>
          </a:p>
          <a:p>
            <a:r>
              <a:rPr lang="en-US" dirty="0"/>
              <a:t>WEDNESDAY 1/22- US</a:t>
            </a:r>
          </a:p>
          <a:p>
            <a:pPr lvl="1"/>
            <a:r>
              <a:rPr lang="en-US" dirty="0"/>
              <a:t>KIVI- 1,2,3,4,5</a:t>
            </a:r>
          </a:p>
          <a:p>
            <a:pPr lvl="1"/>
            <a:r>
              <a:rPr lang="en-US" dirty="0"/>
              <a:t>FOSTER- 7</a:t>
            </a:r>
          </a:p>
          <a:p>
            <a:pPr lvl="1"/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8BAC140-278A-4D6B-B7C4-DEC6409252BC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sz="2100" dirty="0"/>
              <a:t>THURSDAY1/23- WORLD</a:t>
            </a:r>
          </a:p>
          <a:p>
            <a:pPr lvl="1"/>
            <a:r>
              <a:rPr lang="en-US" dirty="0"/>
              <a:t>MCCART- 1,5,7</a:t>
            </a:r>
          </a:p>
          <a:p>
            <a:pPr lvl="1"/>
            <a:r>
              <a:rPr lang="en-US" dirty="0"/>
              <a:t>MANN- 1,2,3</a:t>
            </a:r>
          </a:p>
          <a:p>
            <a:pPr marL="393192" lvl="1" indent="0">
              <a:buNone/>
            </a:pPr>
            <a:endParaRPr lang="en-US" dirty="0"/>
          </a:p>
          <a:p>
            <a:pPr marL="393192" lvl="1" indent="0">
              <a:buNone/>
            </a:pPr>
            <a:endParaRPr lang="en-US" dirty="0"/>
          </a:p>
          <a:p>
            <a:r>
              <a:rPr lang="en-US" sz="2200" dirty="0"/>
              <a:t>FRIDAY 1/24- WORLD</a:t>
            </a:r>
          </a:p>
          <a:p>
            <a:pPr lvl="1"/>
            <a:r>
              <a:rPr lang="en-US" dirty="0"/>
              <a:t>FOSTER- 2,3,4,5,6</a:t>
            </a:r>
          </a:p>
          <a:p>
            <a:pPr lvl="1"/>
            <a:r>
              <a:rPr lang="en-US" dirty="0"/>
              <a:t>RICHARDSON- 1,5,6,7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E23B58F-E2B5-48F4-A25F-BC74E5F3F9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135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732"/>
    </mc:Choice>
    <mc:Fallback xmlns="">
      <p:transition spd="slow" advTm="747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70393-43EA-4077-A109-801DB9C7D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FRESHMAN SEMINAR CLASSES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FD57EF-F53F-47FA-AD07-C63A123CB9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MONDAY 1/13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E09A82-6B77-49A1-B547-FA3CE26675D3}"/>
              </a:ext>
            </a:extLst>
          </p:cNvPr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pPr algn="ctr"/>
            <a:r>
              <a:rPr lang="en-US" dirty="0"/>
              <a:t>TUESDAY 1/14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7A4F34D-CCE2-4421-8176-D86E156CDA7E}"/>
              </a:ext>
            </a:extLst>
          </p:cNvPr>
          <p:cNvSpPr>
            <a:spLocks noGrp="1"/>
          </p:cNvSpPr>
          <p:nvPr>
            <p:ph sz="quarter" idx="2"/>
          </p:nvPr>
        </p:nvSpPr>
        <p:spPr/>
        <p:txBody>
          <a:bodyPr>
            <a:normAutofit fontScale="85000" lnSpcReduction="10000"/>
          </a:bodyPr>
          <a:lstStyle/>
          <a:p>
            <a:pPr marL="566928" indent="-457200">
              <a:lnSpc>
                <a:spcPct val="210000"/>
              </a:lnSpc>
              <a:buFont typeface="+mj-lt"/>
              <a:buAutoNum type="arabicPeriod"/>
            </a:pPr>
            <a:r>
              <a:rPr lang="en-US" sz="2100" dirty="0"/>
              <a:t>CARLSON/ROBISON</a:t>
            </a:r>
          </a:p>
          <a:p>
            <a:pPr marL="566928" indent="-457200">
              <a:lnSpc>
                <a:spcPct val="210000"/>
              </a:lnSpc>
              <a:buFont typeface="+mj-lt"/>
              <a:buAutoNum type="arabicPeriod"/>
            </a:pPr>
            <a:r>
              <a:rPr lang="en-US" sz="2000" dirty="0"/>
              <a:t>OSGARD/RAMSEY</a:t>
            </a:r>
          </a:p>
          <a:p>
            <a:pPr marL="566928" indent="-457200">
              <a:lnSpc>
                <a:spcPct val="210000"/>
              </a:lnSpc>
              <a:buFont typeface="+mj-lt"/>
              <a:buAutoNum type="arabicPeriod"/>
            </a:pPr>
            <a:r>
              <a:rPr lang="en-US" sz="1900" dirty="0"/>
              <a:t>EDWARDS/COWELL</a:t>
            </a:r>
          </a:p>
          <a:p>
            <a:pPr marL="566928" indent="-457200">
              <a:lnSpc>
                <a:spcPct val="210000"/>
              </a:lnSpc>
              <a:buFont typeface="+mj-lt"/>
              <a:buAutoNum type="arabicPeriod"/>
            </a:pPr>
            <a:r>
              <a:rPr lang="en-US" sz="1600" dirty="0"/>
              <a:t>PEREZ/GILLEON/SARAFOLEAN</a:t>
            </a:r>
          </a:p>
          <a:p>
            <a:pPr marL="566928" indent="-457200">
              <a:lnSpc>
                <a:spcPct val="210000"/>
              </a:lnSpc>
              <a:buFont typeface="+mj-lt"/>
              <a:buAutoNum type="arabicPeriod"/>
            </a:pPr>
            <a:r>
              <a:rPr lang="en-US" sz="2000" dirty="0"/>
              <a:t>OCHS/HENDRICKSON</a:t>
            </a:r>
          </a:p>
          <a:p>
            <a:pPr marL="566928" indent="-457200">
              <a:lnSpc>
                <a:spcPct val="210000"/>
              </a:lnSpc>
              <a:buFont typeface="+mj-lt"/>
              <a:buAutoNum type="arabicPeriod"/>
            </a:pPr>
            <a:r>
              <a:rPr lang="en-US" sz="2000" dirty="0"/>
              <a:t>CALLAHAN/BATCABE</a:t>
            </a:r>
          </a:p>
          <a:p>
            <a:pPr marL="566928" indent="-457200">
              <a:lnSpc>
                <a:spcPct val="210000"/>
              </a:lnSpc>
              <a:buFont typeface="+mj-lt"/>
              <a:buAutoNum type="arabicPeriod"/>
            </a:pPr>
            <a:r>
              <a:rPr lang="en-US" sz="2000" dirty="0"/>
              <a:t>LIESSMANN/KIVI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112EBC9-DC47-4777-BEEC-81CF76BABADA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85000" lnSpcReduction="10000"/>
          </a:bodyPr>
          <a:lstStyle/>
          <a:p>
            <a:pPr marL="566928" indent="-457200">
              <a:lnSpc>
                <a:spcPct val="200000"/>
              </a:lnSpc>
              <a:buFont typeface="+mj-lt"/>
              <a:buAutoNum type="arabicPeriod"/>
            </a:pPr>
            <a:r>
              <a:rPr lang="en-US" sz="2100" dirty="0"/>
              <a:t>DESCHENES/DOUCETTE</a:t>
            </a:r>
          </a:p>
          <a:p>
            <a:pPr marL="566928" indent="-457200">
              <a:lnSpc>
                <a:spcPct val="200000"/>
              </a:lnSpc>
              <a:buFont typeface="+mj-lt"/>
              <a:buAutoNum type="arabicPeriod"/>
            </a:pPr>
            <a:r>
              <a:rPr lang="en-US" sz="2100" dirty="0"/>
              <a:t>RAHMING/DOUCETTE</a:t>
            </a:r>
          </a:p>
          <a:p>
            <a:pPr marL="566928" indent="-457200">
              <a:lnSpc>
                <a:spcPct val="200000"/>
              </a:lnSpc>
              <a:buFont typeface="+mj-lt"/>
              <a:buAutoNum type="arabicPeriod"/>
            </a:pPr>
            <a:r>
              <a:rPr lang="en-US" sz="2100" dirty="0"/>
              <a:t>CASTLE</a:t>
            </a:r>
          </a:p>
          <a:p>
            <a:pPr marL="566928" indent="-457200">
              <a:lnSpc>
                <a:spcPct val="200000"/>
              </a:lnSpc>
              <a:buFont typeface="+mj-lt"/>
              <a:buAutoNum type="arabicPeriod"/>
            </a:pPr>
            <a:r>
              <a:rPr lang="en-US" sz="2100" dirty="0"/>
              <a:t>NO CLASSES</a:t>
            </a:r>
          </a:p>
          <a:p>
            <a:pPr marL="566928" indent="-457200">
              <a:lnSpc>
                <a:spcPct val="200000"/>
              </a:lnSpc>
              <a:buFont typeface="+mj-lt"/>
              <a:buAutoNum type="arabicPeriod"/>
            </a:pPr>
            <a:r>
              <a:rPr lang="en-US" sz="2100" dirty="0"/>
              <a:t>MCKIMMY/EHLEN</a:t>
            </a:r>
          </a:p>
          <a:p>
            <a:pPr marL="566928" indent="-457200">
              <a:lnSpc>
                <a:spcPct val="200000"/>
              </a:lnSpc>
              <a:buFont typeface="+mj-lt"/>
              <a:buAutoNum type="arabicPeriod"/>
            </a:pPr>
            <a:r>
              <a:rPr lang="en-US" sz="2100"/>
              <a:t>OWEN</a:t>
            </a:r>
            <a:endParaRPr lang="en-US" sz="2100" dirty="0"/>
          </a:p>
          <a:p>
            <a:pPr marL="566928" indent="-457200">
              <a:lnSpc>
                <a:spcPct val="200000"/>
              </a:lnSpc>
              <a:buFont typeface="+mj-lt"/>
              <a:buAutoNum type="arabicPeriod"/>
            </a:pPr>
            <a:r>
              <a:rPr lang="en-US" sz="2100" dirty="0"/>
              <a:t>RUBY</a:t>
            </a:r>
          </a:p>
          <a:p>
            <a:pPr marL="566928" indent="-457200">
              <a:lnSpc>
                <a:spcPct val="150000"/>
              </a:lnSpc>
              <a:buFont typeface="+mj-lt"/>
              <a:buAutoNum type="arabicPeriod"/>
            </a:pPr>
            <a:endParaRPr lang="en-US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B1D3B946-352D-4C56-BFC3-23803E97B0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26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807"/>
    </mc:Choice>
    <mc:Fallback xmlns="">
      <p:transition spd="slow" advTm="298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0" y="1481138"/>
            <a:ext cx="9144000" cy="4525962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endParaRPr lang="en-US" sz="8000" dirty="0"/>
          </a:p>
          <a:p>
            <a:pPr marL="109728" indent="0" algn="ctr">
              <a:buNone/>
            </a:pPr>
            <a:r>
              <a:rPr lang="en-US" sz="8000" dirty="0"/>
              <a:t>Questions? </a:t>
            </a:r>
          </a:p>
          <a:p>
            <a:pPr marL="109728" indent="0" algn="ctr">
              <a:buNone/>
            </a:pPr>
            <a:r>
              <a:rPr lang="en-US" sz="2400" dirty="0">
                <a:hlinkClick r:id="rId4"/>
              </a:rPr>
              <a:t>https://www.washoeschools.net/renohscounselors</a:t>
            </a:r>
            <a:endParaRPr lang="en-US" sz="2400" dirty="0"/>
          </a:p>
          <a:p>
            <a:pPr marL="109728" indent="0" algn="ctr">
              <a:buNone/>
            </a:pPr>
            <a:endParaRPr lang="en-US" sz="2400" dirty="0"/>
          </a:p>
          <a:p>
            <a:pPr marL="109728" indent="0" algn="ctr">
              <a:buNone/>
            </a:pPr>
            <a:r>
              <a:rPr lang="en-US" sz="2400"/>
              <a:t>THANK YOU!</a:t>
            </a:r>
            <a:endParaRPr lang="en-US" sz="2400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7AD0CC8-9812-468C-A047-0AEC52E02B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86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674"/>
    </mc:Choice>
    <mc:Fallback xmlns="">
      <p:transition spd="slow" advTm="426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&#10;&#10;Description automatically generated">
            <a:extLst>
              <a:ext uri="{FF2B5EF4-FFF2-40B4-BE49-F238E27FC236}">
                <a16:creationId xmlns:a16="http://schemas.microsoft.com/office/drawing/2014/main" id="{C0FAE57D-8B69-46C8-94F5-A821935255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848" y="0"/>
            <a:ext cx="5410303" cy="6858000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04EAF9BF-CD24-43E5-95F6-92E5EB104C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613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588"/>
    </mc:Choice>
    <mc:Fallback xmlns="">
      <p:transition spd="slow" advTm="1595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041C7-58E0-4248-8D84-AEFB29D56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Transcripts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0268A-FA8C-4A56-AA3F-D7E00984D7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Unofficial transcripts can be obtained from your counselor at any time</a:t>
            </a:r>
          </a:p>
          <a:p>
            <a:endParaRPr lang="en-US" dirty="0"/>
          </a:p>
          <a:p>
            <a:r>
              <a:rPr lang="en-US" i="1" dirty="0"/>
              <a:t>OFFICIAL </a:t>
            </a:r>
            <a:r>
              <a:rPr lang="en-US" dirty="0"/>
              <a:t>transcripts must be ordered through the school district. Quick link on the RHS webpage </a:t>
            </a:r>
          </a:p>
          <a:p>
            <a:pPr marL="109728" indent="0">
              <a:buNone/>
            </a:pPr>
            <a:endParaRPr lang="en-US" dirty="0"/>
          </a:p>
          <a:p>
            <a:r>
              <a:rPr lang="en-US" dirty="0"/>
              <a:t>Sending </a:t>
            </a:r>
            <a:r>
              <a:rPr lang="en-US" i="1" dirty="0"/>
              <a:t>official</a:t>
            </a:r>
            <a:r>
              <a:rPr lang="en-US" dirty="0"/>
              <a:t> transcripts </a:t>
            </a:r>
            <a:r>
              <a:rPr lang="en-US" b="1" dirty="0"/>
              <a:t>MUST </a:t>
            </a:r>
            <a:r>
              <a:rPr lang="en-US" dirty="0"/>
              <a:t>be ordered by the student</a:t>
            </a:r>
            <a:endParaRPr lang="en-US" b="1" dirty="0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0E3598A5-19C4-4E8A-B10A-51EAFB6A3E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193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653"/>
    </mc:Choice>
    <mc:Fallback xmlns="">
      <p:transition spd="slow" advTm="516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sz="2800" dirty="0"/>
              <a:t>Standard Diploma- 23 Credits </a:t>
            </a:r>
          </a:p>
          <a:p>
            <a:pPr marL="109728" indent="0">
              <a:lnSpc>
                <a:spcPct val="90000"/>
              </a:lnSpc>
              <a:buNone/>
            </a:pPr>
            <a:endParaRPr lang="en-US" sz="2800" dirty="0"/>
          </a:p>
          <a:p>
            <a:pPr lvl="2" algn="just">
              <a:lnSpc>
                <a:spcPct val="90000"/>
              </a:lnSpc>
            </a:pPr>
            <a:endParaRPr lang="en-US" sz="1000" dirty="0"/>
          </a:p>
          <a:p>
            <a:pPr algn="just">
              <a:lnSpc>
                <a:spcPct val="90000"/>
              </a:lnSpc>
            </a:pPr>
            <a:r>
              <a:rPr lang="en-US" sz="2800" dirty="0"/>
              <a:t>24.0 Credits - Advanced Diploma</a:t>
            </a:r>
          </a:p>
          <a:p>
            <a:pPr marL="109728" indent="0" algn="just">
              <a:lnSpc>
                <a:spcPct val="90000"/>
              </a:lnSpc>
              <a:buNone/>
            </a:pPr>
            <a:endParaRPr lang="en-US" dirty="0"/>
          </a:p>
          <a:p>
            <a:pPr algn="just">
              <a:lnSpc>
                <a:spcPct val="90000"/>
              </a:lnSpc>
            </a:pPr>
            <a:r>
              <a:rPr lang="en-US" sz="2800" dirty="0"/>
              <a:t>24.0 Credits - Honors Diploma</a:t>
            </a:r>
            <a:r>
              <a:rPr lang="en-US" sz="3600" dirty="0">
                <a:latin typeface="Arial" pitchFamily="34" charset="0"/>
                <a:cs typeface="Times New Roman" pitchFamily="18" charset="0"/>
              </a:rPr>
              <a:t> </a:t>
            </a:r>
          </a:p>
          <a:p>
            <a:pPr marL="109728" indent="0" algn="just">
              <a:lnSpc>
                <a:spcPct val="90000"/>
              </a:lnSpc>
              <a:buNone/>
            </a:pPr>
            <a:endParaRPr lang="en-US" sz="3600" dirty="0">
              <a:latin typeface="Arial" pitchFamily="34" charset="0"/>
              <a:cs typeface="Times New Roman" pitchFamily="18" charset="0"/>
            </a:endParaRPr>
          </a:p>
          <a:p>
            <a:pPr algn="just">
              <a:lnSpc>
                <a:spcPct val="90000"/>
              </a:lnSpc>
            </a:pPr>
            <a:r>
              <a:rPr lang="en-US" sz="2800" dirty="0">
                <a:latin typeface="+mj-lt"/>
                <a:cs typeface="Times New Roman" pitchFamily="18" charset="0"/>
              </a:rPr>
              <a:t>24.0 Credits- College and Career Ready (CCR) Endorsement Diploma</a:t>
            </a:r>
          </a:p>
          <a:p>
            <a:pPr marL="109728" indent="0" algn="just">
              <a:lnSpc>
                <a:spcPct val="90000"/>
              </a:lnSpc>
              <a:buNone/>
            </a:pPr>
            <a:endParaRPr lang="en-US" sz="2800" dirty="0">
              <a:latin typeface="+mj-lt"/>
              <a:cs typeface="Times New Roman" pitchFamily="18" charset="0"/>
            </a:endParaRPr>
          </a:p>
          <a:p>
            <a:pPr lvl="1" algn="just">
              <a:lnSpc>
                <a:spcPct val="90000"/>
              </a:lnSpc>
            </a:pPr>
            <a:r>
              <a:rPr lang="en-US" sz="2400" dirty="0">
                <a:latin typeface="+mj-lt"/>
                <a:cs typeface="Times New Roman" pitchFamily="18" charset="0"/>
              </a:rPr>
              <a:t>See Course Catalog on RHS webpage for specific criteria for each diploma type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Diploma Options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978F5B3-EE36-4758-B3B7-70CF091327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14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575"/>
    </mc:Choice>
    <mc:Fallback xmlns="">
      <p:transition spd="slow" advTm="265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762000" y="1600200"/>
            <a:ext cx="8077200" cy="5257800"/>
          </a:xfrm>
        </p:spPr>
        <p:txBody>
          <a:bodyPr>
            <a:normAutofit fontScale="92500"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200" dirty="0">
                <a:cs typeface="Times New Roman" pitchFamily="18" charset="0"/>
              </a:rPr>
              <a:t>Universities may require additional credits and/or specific courses for entrance above and beyond what is required to graduate from high school.  Students should check with the college or university of their choice.</a:t>
            </a:r>
          </a:p>
          <a:p>
            <a:pPr marL="109728" indent="0" eaLnBrk="1" hangingPunct="1">
              <a:lnSpc>
                <a:spcPct val="90000"/>
              </a:lnSpc>
              <a:buNone/>
            </a:pPr>
            <a:endParaRPr lang="en-US" sz="2200" dirty="0"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cs typeface="Times New Roman" pitchFamily="18" charset="0"/>
              </a:rPr>
              <a:t>UNR -- Entrance Requirement:</a:t>
            </a:r>
          </a:p>
          <a:p>
            <a:pPr lvl="2" eaLnBrk="1" hangingPunct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1900" b="1" dirty="0">
                <a:cs typeface="Times New Roman" pitchFamily="18" charset="0"/>
              </a:rPr>
              <a:t>3.0  GPA in Core</a:t>
            </a:r>
            <a:r>
              <a:rPr lang="en-US" sz="1900" dirty="0">
                <a:cs typeface="Times New Roman" pitchFamily="18" charset="0"/>
              </a:rPr>
              <a:t> </a:t>
            </a:r>
            <a:r>
              <a:rPr lang="en-US" sz="1900" b="1" dirty="0">
                <a:cs typeface="Times New Roman" pitchFamily="18" charset="0"/>
              </a:rPr>
              <a:t>Curriculum </a:t>
            </a:r>
            <a:r>
              <a:rPr lang="en-US" sz="1900" dirty="0">
                <a:cs typeface="Times New Roman" pitchFamily="18" charset="0"/>
              </a:rPr>
              <a:t>(Eng./Math/Sci./Soc. Studies)   </a:t>
            </a:r>
          </a:p>
          <a:p>
            <a:pPr lvl="2" eaLnBrk="1" hangingPunct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1900" dirty="0">
                <a:cs typeface="Times New Roman" pitchFamily="18" charset="0"/>
              </a:rPr>
              <a:t>Go to </a:t>
            </a:r>
            <a:r>
              <a:rPr lang="en-US" sz="1900" u="sng" dirty="0">
                <a:cs typeface="Times New Roman" pitchFamily="18" charset="0"/>
              </a:rPr>
              <a:t>www.unr.edu</a:t>
            </a:r>
            <a:r>
              <a:rPr lang="en-US" sz="1900" dirty="0">
                <a:cs typeface="Times New Roman" pitchFamily="18" charset="0"/>
              </a:rPr>
              <a:t>  </a:t>
            </a:r>
            <a:r>
              <a:rPr lang="en-US" sz="1700" dirty="0">
                <a:cs typeface="Times New Roman" pitchFamily="18" charset="0"/>
              </a:rPr>
              <a:t>(search GPA calculator to determine core GPA)</a:t>
            </a:r>
          </a:p>
          <a:p>
            <a:pPr lvl="2" eaLnBrk="1" hangingPunct="1">
              <a:lnSpc>
                <a:spcPct val="90000"/>
              </a:lnSpc>
              <a:buFontTx/>
              <a:buNone/>
            </a:pPr>
            <a:endParaRPr lang="en-US" sz="1800" dirty="0">
              <a:cs typeface="Times New Roman" pitchFamily="18" charset="0"/>
            </a:endParaRPr>
          </a:p>
          <a:p>
            <a:pPr lvl="2" eaLnBrk="1" hangingPunct="1">
              <a:lnSpc>
                <a:spcPct val="90000"/>
              </a:lnSpc>
              <a:buFontTx/>
              <a:buNone/>
            </a:pPr>
            <a:endParaRPr lang="en-US" sz="1800" dirty="0">
              <a:cs typeface="Times New Roman" pitchFamily="18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3600" b="1" dirty="0">
                <a:cs typeface="Times New Roman" pitchFamily="18" charset="0"/>
              </a:rPr>
              <a:t>Millennium Scholarship Requirements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sz="1800" dirty="0"/>
              <a:t>For current info visit:  nevadatreasurer.gov</a:t>
            </a:r>
            <a:endParaRPr lang="en-US" sz="1800" b="1" dirty="0">
              <a:cs typeface="Times New Roman" pitchFamily="18" charset="0"/>
            </a:endParaRPr>
          </a:p>
          <a:p>
            <a:pPr lvl="2" eaLnBrk="1" hangingPunct="1">
              <a:lnSpc>
                <a:spcPct val="90000"/>
              </a:lnSpc>
            </a:pPr>
            <a:r>
              <a:rPr lang="en-US" sz="2800" dirty="0"/>
              <a:t>3.25 Weighted GPA or 1070 SAT - 21 ACT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2800" dirty="0"/>
              <a:t>4 yrs of math including Algebra 2 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2800" dirty="0"/>
              <a:t>3 years of Science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sz="4000" b="1" dirty="0"/>
              <a:t>University Requirements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0F9F1F1-4697-42A1-B60E-1D58C61013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547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362"/>
    </mc:Choice>
    <mc:Fallback xmlns="">
      <p:transition spd="slow" advTm="853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109728" indent="0">
              <a:buNone/>
            </a:pPr>
            <a:r>
              <a:rPr lang="en-US" dirty="0"/>
              <a:t>The state of Nevada requires all students to be enrolled in 7 classes- NO EXCEPTIONS!</a:t>
            </a:r>
          </a:p>
          <a:p>
            <a:pPr marL="109728" indent="0">
              <a:buNone/>
            </a:pPr>
            <a:endParaRPr lang="en-US" dirty="0"/>
          </a:p>
          <a:p>
            <a:pPr marL="109728" indent="0">
              <a:buNone/>
            </a:pPr>
            <a:r>
              <a:rPr lang="en-US" dirty="0"/>
              <a:t>Seniors are allowed to take </a:t>
            </a:r>
            <a:r>
              <a:rPr lang="en-US" dirty="0">
                <a:solidFill>
                  <a:schemeClr val="accent1"/>
                </a:solidFill>
              </a:rPr>
              <a:t>5 </a:t>
            </a:r>
            <a:r>
              <a:rPr lang="en-US" dirty="0"/>
              <a:t>only </a:t>
            </a:r>
            <a:r>
              <a:rPr lang="en-US" b="1" i="1" u="sng" dirty="0">
                <a:solidFill>
                  <a:srgbClr val="FF0000"/>
                </a:solidFill>
              </a:rPr>
              <a:t>IF </a:t>
            </a:r>
            <a:r>
              <a:rPr lang="en-US" dirty="0"/>
              <a:t> they meet requirements for an exemption</a:t>
            </a:r>
          </a:p>
          <a:p>
            <a:pPr marL="109728" indent="0">
              <a:buNone/>
            </a:pP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Students must have a 3.00 and 19 credits </a:t>
            </a:r>
            <a:r>
              <a:rPr lang="en-US" i="1" dirty="0">
                <a:solidFill>
                  <a:srgbClr val="FFFF00"/>
                </a:solidFill>
              </a:rPr>
              <a:t>entering</a:t>
            </a:r>
            <a:r>
              <a:rPr lang="en-US" i="1" dirty="0"/>
              <a:t> </a:t>
            </a:r>
            <a:r>
              <a:rPr lang="en-US" dirty="0"/>
              <a:t>their senior year </a:t>
            </a:r>
            <a:r>
              <a:rPr lang="en-US" dirty="0">
                <a:solidFill>
                  <a:srgbClr val="FFFF00"/>
                </a:solidFill>
              </a:rPr>
              <a:t>AND</a:t>
            </a:r>
            <a:r>
              <a:rPr lang="en-US" dirty="0"/>
              <a:t> be on track for the Advanced Diploma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There may be other exemptions- see your counselor during individual meeting for returning your course requests</a:t>
            </a:r>
          </a:p>
          <a:p>
            <a:pPr marL="109728" indent="0">
              <a:buNone/>
            </a:pPr>
            <a:endParaRPr lang="en-US" dirty="0"/>
          </a:p>
          <a:p>
            <a:pPr marL="109728" indent="0">
              <a:buNone/>
            </a:pPr>
            <a:endParaRPr lang="en-US" dirty="0"/>
          </a:p>
          <a:p>
            <a:pPr marL="109728" indent="0">
              <a:buNone/>
            </a:pPr>
            <a:endParaRPr lang="en-US" dirty="0"/>
          </a:p>
          <a:p>
            <a:pPr marL="109728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Course Loads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D7F0F63-782E-4CF3-827A-4CD5961143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35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784"/>
    </mc:Choice>
    <mc:Fallback xmlns="">
      <p:transition spd="slow" advTm="707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50B3606-B467-40F4-AF8F-60A458304F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81328"/>
            <a:ext cx="8229600" cy="4919472"/>
          </a:xfrm>
        </p:spPr>
        <p:txBody>
          <a:bodyPr>
            <a:normAutofit fontScale="92500" lnSpcReduction="10000"/>
          </a:bodyPr>
          <a:lstStyle/>
          <a:p>
            <a:pPr marL="109728" indent="0">
              <a:buNone/>
            </a:pPr>
            <a:endParaRPr lang="en-US" sz="2400" dirty="0"/>
          </a:p>
          <a:p>
            <a:r>
              <a:rPr lang="en-US" sz="2400" dirty="0"/>
              <a:t>Students are </a:t>
            </a:r>
            <a:r>
              <a:rPr lang="en-US" sz="2400" b="1" i="1" u="sng" dirty="0">
                <a:solidFill>
                  <a:srgbClr val="FF0000"/>
                </a:solidFill>
              </a:rPr>
              <a:t>REQUIRED</a:t>
            </a:r>
            <a:r>
              <a:rPr lang="en-US" sz="2400" dirty="0"/>
              <a:t> to take AP Exam at the end of the year in May</a:t>
            </a:r>
          </a:p>
          <a:p>
            <a:pPr marL="393192" lvl="1" indent="0">
              <a:buNone/>
            </a:pPr>
            <a:endParaRPr lang="en-US" b="1" dirty="0"/>
          </a:p>
          <a:p>
            <a:r>
              <a:rPr lang="en-US" sz="2400" dirty="0"/>
              <a:t>Students are not allowed to drop an AP Class and enter into a regular one- alternate options must be sought out </a:t>
            </a:r>
          </a:p>
          <a:p>
            <a:pPr marL="109728" indent="0">
              <a:buNone/>
            </a:pPr>
            <a:endParaRPr lang="en-US" sz="2400" dirty="0"/>
          </a:p>
          <a:p>
            <a:r>
              <a:rPr lang="en-US" sz="2400" dirty="0"/>
              <a:t>Students must create a </a:t>
            </a:r>
            <a:r>
              <a:rPr lang="en-US" sz="2400" i="1" u="sng" dirty="0"/>
              <a:t>personal </a:t>
            </a:r>
            <a:r>
              <a:rPr lang="en-US" sz="2400" dirty="0"/>
              <a:t>College Board account (using their personal email) and use JOIN codes to access course information</a:t>
            </a:r>
          </a:p>
          <a:p>
            <a:pPr marL="109728" indent="0">
              <a:buNone/>
            </a:pPr>
            <a:endParaRPr lang="en-US" sz="2400" dirty="0"/>
          </a:p>
          <a:p>
            <a:r>
              <a:rPr lang="en-US" sz="2400" dirty="0"/>
              <a:t>Students get a GPA bump and can earn </a:t>
            </a:r>
            <a:r>
              <a:rPr lang="en-US" sz="2400" b="1" dirty="0"/>
              <a:t>college credit</a:t>
            </a:r>
            <a:r>
              <a:rPr lang="en-US" sz="2400" dirty="0"/>
              <a:t> for a passing score on AP Exam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8262523-B25E-4BB0-BF21-DD3A5C040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AP Classes</a:t>
            </a:r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C2F0902B-6BB2-A8D2-1DD3-914F13B4E1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2541" t="-12541" r="-12541" b="-12541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70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145"/>
    </mc:Choice>
    <mc:Fallback xmlns="">
      <p:transition spd="slow" advTm="1001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2A3ACD-4EE5-10CD-8B3B-20426F31D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Co-Curricular Classes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92D10D-6349-6A12-DB29-410E1246B7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000" dirty="0"/>
              <a:t>The following classes require some time commitment and activity OUTSIDE of class time as part of your grade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400" dirty="0"/>
              <a:t>Orchestra classes</a:t>
            </a:r>
          </a:p>
          <a:p>
            <a:r>
              <a:rPr lang="en-US" sz="2400" dirty="0"/>
              <a:t>Band classes</a:t>
            </a:r>
          </a:p>
          <a:p>
            <a:r>
              <a:rPr lang="en-US" sz="2400" dirty="0"/>
              <a:t>Choir classes</a:t>
            </a:r>
          </a:p>
          <a:p>
            <a:r>
              <a:rPr lang="en-US" sz="2400" dirty="0"/>
              <a:t>Yearbook/Journalism</a:t>
            </a:r>
          </a:p>
          <a:p>
            <a:r>
              <a:rPr lang="en-US" sz="2400" dirty="0"/>
              <a:t>Speech and Debate</a:t>
            </a:r>
          </a:p>
          <a:p>
            <a:r>
              <a:rPr lang="en-US" sz="2400" dirty="0"/>
              <a:t>Sports Medicine classes</a:t>
            </a:r>
          </a:p>
          <a:p>
            <a:r>
              <a:rPr lang="en-US" sz="2400" dirty="0"/>
              <a:t>Military Science classes</a:t>
            </a:r>
          </a:p>
          <a:p>
            <a:r>
              <a:rPr lang="en-US" sz="2400" dirty="0"/>
              <a:t>Leadership</a:t>
            </a:r>
          </a:p>
          <a:p>
            <a:r>
              <a:rPr lang="en-US" sz="2400" dirty="0"/>
              <a:t>We The People</a:t>
            </a:r>
          </a:p>
          <a:p>
            <a:pPr marL="109728" indent="0">
              <a:buNone/>
            </a:pPr>
            <a:endParaRPr lang="en-US" sz="2400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30F2B79-FCDF-4173-9500-C2103ED76E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832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588"/>
    </mc:Choice>
    <mc:Fallback xmlns="">
      <p:transition spd="slow" advTm="355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0321F7F-9A81-4B6E-836A-3D3EA77173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TMCC offers many classes for dual credit, earning HS credit and college credit, through their Jump Start program</a:t>
            </a:r>
          </a:p>
          <a:p>
            <a:pPr marL="109728" indent="0">
              <a:buNone/>
            </a:pPr>
            <a:endParaRPr lang="en-US" dirty="0"/>
          </a:p>
          <a:p>
            <a:pPr lvl="1"/>
            <a:r>
              <a:rPr lang="en-US" sz="2600" dirty="0"/>
              <a:t>All classes have FEES for tuition, materials, technology, etc. </a:t>
            </a:r>
          </a:p>
          <a:p>
            <a:pPr lvl="2"/>
            <a:r>
              <a:rPr lang="en-US" sz="2200" dirty="0">
                <a:solidFill>
                  <a:srgbClr val="FFFF00"/>
                </a:solidFill>
              </a:rPr>
              <a:t>Student</a:t>
            </a:r>
            <a:r>
              <a:rPr lang="en-US" sz="2200" dirty="0"/>
              <a:t> is responsible for ALL class </a:t>
            </a:r>
            <a:r>
              <a:rPr lang="en-US" sz="2200" dirty="0">
                <a:solidFill>
                  <a:srgbClr val="FF0000"/>
                </a:solidFill>
              </a:rPr>
              <a:t>fees</a:t>
            </a:r>
          </a:p>
          <a:p>
            <a:pPr lvl="2"/>
            <a:r>
              <a:rPr lang="en-US" sz="2200" dirty="0"/>
              <a:t>(Approximately $85 per </a:t>
            </a:r>
            <a:r>
              <a:rPr lang="en-US" sz="2200" b="1" u="sng" dirty="0"/>
              <a:t>CREDIT </a:t>
            </a:r>
            <a:r>
              <a:rPr lang="en-US" sz="2200" dirty="0"/>
              <a:t> plus any other class fees</a:t>
            </a:r>
            <a:r>
              <a:rPr lang="en-US" sz="2200" b="1" u="sng" dirty="0"/>
              <a:t>)</a:t>
            </a:r>
          </a:p>
          <a:p>
            <a:pPr lvl="1"/>
            <a:r>
              <a:rPr lang="en-US" sz="2600" dirty="0"/>
              <a:t>Various locations and formats</a:t>
            </a:r>
          </a:p>
          <a:p>
            <a:pPr lvl="1"/>
            <a:r>
              <a:rPr lang="en-US" sz="2600" dirty="0"/>
              <a:t>Student is responsible for own transportation </a:t>
            </a:r>
          </a:p>
          <a:p>
            <a:pPr marL="109728" indent="0">
              <a:buNone/>
            </a:pPr>
            <a:endParaRPr lang="en-US" dirty="0"/>
          </a:p>
          <a:p>
            <a:r>
              <a:rPr lang="en-US" dirty="0"/>
              <a:t>Reno High School counselors are not able to answer many TMCC questions- please contact TMCC and Jump Start </a:t>
            </a:r>
            <a:r>
              <a:rPr lang="en-US" b="1" i="1" u="sng" dirty="0">
                <a:solidFill>
                  <a:srgbClr val="FF0000"/>
                </a:solidFill>
              </a:rPr>
              <a:t>directly</a:t>
            </a:r>
          </a:p>
          <a:p>
            <a:pPr marL="109728" indent="0">
              <a:buNone/>
            </a:pPr>
            <a:endParaRPr lang="en-US" b="1" i="1" u="sng" dirty="0"/>
          </a:p>
          <a:p>
            <a:pPr lvl="1"/>
            <a:r>
              <a:rPr lang="en-US" u="sng" dirty="0"/>
              <a:t>Step by step instructions for enrollment can be found on the RHS Counseling website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AFC4E34-1631-46B8-A5E0-245A7B53E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TMCC Dual </a:t>
            </a:r>
            <a:r>
              <a:rPr lang="en-US"/>
              <a:t>Credit Classes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7AAB5930-1E05-48A0-BECA-4C079AE9B7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514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940"/>
    </mc:Choice>
    <mc:Fallback xmlns="">
      <p:transition spd="slow" advTm="1059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ustom 53">
      <a:dk1>
        <a:srgbClr val="FFFFFF"/>
      </a:dk1>
      <a:lt1>
        <a:srgbClr val="002060"/>
      </a:lt1>
      <a:dk2>
        <a:srgbClr val="FFFFFF"/>
      </a:dk2>
      <a:lt2>
        <a:srgbClr val="002060"/>
      </a:lt2>
      <a:accent1>
        <a:srgbClr val="FF0000"/>
      </a:accent1>
      <a:accent2>
        <a:srgbClr val="002060"/>
      </a:accent2>
      <a:accent3>
        <a:srgbClr val="FF0000"/>
      </a:accent3>
      <a:accent4>
        <a:srgbClr val="002060"/>
      </a:accent4>
      <a:accent5>
        <a:srgbClr val="002060"/>
      </a:accent5>
      <a:accent6>
        <a:srgbClr val="002060"/>
      </a:accent6>
      <a:hlink>
        <a:srgbClr val="CC9900"/>
      </a:hlink>
      <a:folHlink>
        <a:srgbClr val="CC9900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8972</TotalTime>
  <Words>1022</Words>
  <Application>Microsoft Office PowerPoint</Application>
  <PresentationFormat>On-screen Show (4:3)</PresentationFormat>
  <Paragraphs>187</Paragraphs>
  <Slides>18</Slides>
  <Notes>1</Notes>
  <HiddenSlides>0</HiddenSlides>
  <MMClips>18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Courier New</vt:lpstr>
      <vt:lpstr>Lucida Sans Unicode</vt:lpstr>
      <vt:lpstr>Times New Roman</vt:lpstr>
      <vt:lpstr>Verdana</vt:lpstr>
      <vt:lpstr>Wingdings</vt:lpstr>
      <vt:lpstr>Wingdings 2</vt:lpstr>
      <vt:lpstr>Wingdings 3</vt:lpstr>
      <vt:lpstr>Concourse</vt:lpstr>
      <vt:lpstr>Reno High School</vt:lpstr>
      <vt:lpstr>PowerPoint Presentation</vt:lpstr>
      <vt:lpstr>Transcripts</vt:lpstr>
      <vt:lpstr>Diploma Options</vt:lpstr>
      <vt:lpstr>University Requirements</vt:lpstr>
      <vt:lpstr>Course Loads</vt:lpstr>
      <vt:lpstr>AP Classes</vt:lpstr>
      <vt:lpstr>Co-Curricular Classes</vt:lpstr>
      <vt:lpstr>TMCC Dual Credit Classes</vt:lpstr>
      <vt:lpstr>BYU Courses</vt:lpstr>
      <vt:lpstr> NCAA  DIVISION I,II &amp; III LEVEL ATHLETES IN COLLEGE </vt:lpstr>
      <vt:lpstr>Exceptions for Required Credits</vt:lpstr>
      <vt:lpstr>Classes Needing Approval or Application</vt:lpstr>
      <vt:lpstr>Course Request Form and Process</vt:lpstr>
      <vt:lpstr>COURSE REQUEST PROCEDURE STUDENTS SHOULD:</vt:lpstr>
      <vt:lpstr>Returning Course Request Forms Bring down to your Counselor with ALL Signatures</vt:lpstr>
      <vt:lpstr>FRESHMAN SEMINAR CLASSES</vt:lpstr>
      <vt:lpstr>PowerPoint Presentation</vt:lpstr>
    </vt:vector>
  </TitlesOfParts>
  <Company>WCSD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Reno High School</dc:title>
  <dc:creator>WCSD</dc:creator>
  <cp:lastModifiedBy>Brown, Katie</cp:lastModifiedBy>
  <cp:revision>595</cp:revision>
  <cp:lastPrinted>2019-01-24T21:06:22Z</cp:lastPrinted>
  <dcterms:created xsi:type="dcterms:W3CDTF">2002-01-14T21:52:52Z</dcterms:created>
  <dcterms:modified xsi:type="dcterms:W3CDTF">2025-01-07T20:23:02Z</dcterms:modified>
</cp:coreProperties>
</file>