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82" r:id="rId5"/>
    <p:sldId id="283" r:id="rId6"/>
    <p:sldId id="284" r:id="rId7"/>
    <p:sldId id="259" r:id="rId8"/>
    <p:sldId id="285" r:id="rId9"/>
    <p:sldId id="288" r:id="rId10"/>
    <p:sldId id="286" r:id="rId11"/>
    <p:sldId id="290" r:id="rId12"/>
    <p:sldId id="289" r:id="rId13"/>
    <p:sldId id="291" r:id="rId14"/>
    <p:sldId id="293" r:id="rId15"/>
    <p:sldId id="294" r:id="rId16"/>
    <p:sldId id="295" r:id="rId17"/>
    <p:sldId id="292" r:id="rId18"/>
    <p:sldId id="297" r:id="rId19"/>
    <p:sldId id="298" r:id="rId20"/>
    <p:sldId id="300" r:id="rId21"/>
    <p:sldId id="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D3736A-6EA8-459E-B6F2-0FF1250D355C}" v="527" dt="2024-08-20T17:43:42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26441C-9686-447C-BF80-61EE663F4362}" type="doc">
      <dgm:prSet loTypeId="urn:microsoft.com/office/officeart/2005/8/layout/process1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D87E758-B45D-439B-A99B-CB9A8A2720A1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b="1" i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Amount of Title I funds available for this year</a:t>
          </a:r>
        </a:p>
      </dgm:t>
    </dgm:pt>
    <dgm:pt modelId="{8C1EB5D8-A60F-4563-B083-947146B4E30C}" type="parTrans" cxnId="{04DAA378-9539-457B-8CE9-606D013A8C0B}">
      <dgm:prSet/>
      <dgm:spPr/>
      <dgm:t>
        <a:bodyPr/>
        <a:lstStyle/>
        <a:p>
          <a:endParaRPr lang="en-US"/>
        </a:p>
      </dgm:t>
    </dgm:pt>
    <dgm:pt modelId="{4C54879B-E04F-4C0C-A1D8-8AD66FC1F0F4}" type="sibTrans" cxnId="{04DAA378-9539-457B-8CE9-606D013A8C0B}">
      <dgm:prSet/>
      <dgm:spPr/>
      <dgm:t>
        <a:bodyPr/>
        <a:lstStyle/>
        <a:p>
          <a:endParaRPr lang="en-US"/>
        </a:p>
      </dgm:t>
    </dgm:pt>
    <dgm:pt modelId="{CCF0326C-62EE-40BE-B449-AE916EE2779E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b="1" i="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$ 162,475.00</a:t>
          </a:r>
        </a:p>
      </dgm:t>
    </dgm:pt>
    <dgm:pt modelId="{14B65FE2-7FA4-4B16-B55A-9B6536CAA6B0}" type="parTrans" cxnId="{64702A78-5288-41A0-92E3-436D465A278F}">
      <dgm:prSet/>
      <dgm:spPr/>
      <dgm:t>
        <a:bodyPr/>
        <a:lstStyle/>
        <a:p>
          <a:endParaRPr lang="en-US"/>
        </a:p>
      </dgm:t>
    </dgm:pt>
    <dgm:pt modelId="{F684A3C9-8E72-4BBC-A8D8-AA51099B36A0}" type="sibTrans" cxnId="{64702A78-5288-41A0-92E3-436D465A278F}">
      <dgm:prSet/>
      <dgm:spPr/>
      <dgm:t>
        <a:bodyPr/>
        <a:lstStyle/>
        <a:p>
          <a:endParaRPr lang="en-US"/>
        </a:p>
      </dgm:t>
    </dgm:pt>
    <dgm:pt modelId="{A091F94B-39A5-4433-9ECC-861172FE2FDC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b="1" i="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Title I budget consists of:</a:t>
          </a:r>
        </a:p>
      </dgm:t>
    </dgm:pt>
    <dgm:pt modelId="{E7979936-C997-4453-91DA-E002DDCA8CA6}" type="parTrans" cxnId="{61FDF0F8-88B7-4A50-A952-50863B21C066}">
      <dgm:prSet/>
      <dgm:spPr/>
      <dgm:t>
        <a:bodyPr/>
        <a:lstStyle/>
        <a:p>
          <a:endParaRPr lang="en-US"/>
        </a:p>
      </dgm:t>
    </dgm:pt>
    <dgm:pt modelId="{2D61C2E9-719F-4251-A278-5C12CB7559C8}" type="sibTrans" cxnId="{61FDF0F8-88B7-4A50-A952-50863B21C066}">
      <dgm:prSet/>
      <dgm:spPr/>
      <dgm:t>
        <a:bodyPr/>
        <a:lstStyle/>
        <a:p>
          <a:endParaRPr lang="en-US"/>
        </a:p>
      </dgm:t>
    </dgm:pt>
    <dgm:pt modelId="{6D05E5A2-8D71-4337-ACCF-6BD2B7A556E8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b="1" i="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2 Teaching Assistants</a:t>
          </a:r>
        </a:p>
      </dgm:t>
    </dgm:pt>
    <dgm:pt modelId="{81887E17-20A3-471A-A165-4B27A674A241}" type="parTrans" cxnId="{C2F39E26-6954-4E70-AFE3-B2ED108C9F97}">
      <dgm:prSet/>
      <dgm:spPr/>
      <dgm:t>
        <a:bodyPr/>
        <a:lstStyle/>
        <a:p>
          <a:endParaRPr lang="en-US"/>
        </a:p>
      </dgm:t>
    </dgm:pt>
    <dgm:pt modelId="{9C443A41-ED95-430F-B1ED-F7A21068B605}" type="sibTrans" cxnId="{C2F39E26-6954-4E70-AFE3-B2ED108C9F97}">
      <dgm:prSet/>
      <dgm:spPr/>
      <dgm:t>
        <a:bodyPr/>
        <a:lstStyle/>
        <a:p>
          <a:endParaRPr lang="en-US"/>
        </a:p>
      </dgm:t>
    </dgm:pt>
    <dgm:pt modelId="{9C40DA45-B746-4137-8A6B-1B03488C8AA8}">
      <dgm:prSet/>
      <dgm:spPr/>
      <dgm:t>
        <a:bodyPr/>
        <a:lstStyle/>
        <a:p>
          <a:pPr rtl="0"/>
          <a:endParaRPr lang="en-US" b="1" i="0" dirty="0">
            <a:solidFill>
              <a:schemeClr val="tx1"/>
            </a:solidFill>
            <a:latin typeface="+mn-lt"/>
            <a:cs typeface="Futura Medium" panose="020B0602020204020303" pitchFamily="34" charset="-79"/>
          </a:endParaRPr>
        </a:p>
      </dgm:t>
    </dgm:pt>
    <dgm:pt modelId="{4CC55345-AA8E-4FEB-AD0D-54D96FAB8DDF}" type="parTrans" cxnId="{53E70800-C121-4264-91A2-3B55AFA5798E}">
      <dgm:prSet/>
      <dgm:spPr/>
      <dgm:t>
        <a:bodyPr/>
        <a:lstStyle/>
        <a:p>
          <a:endParaRPr lang="en-US"/>
        </a:p>
      </dgm:t>
    </dgm:pt>
    <dgm:pt modelId="{62948221-6105-4A8E-861D-989A55735DC1}" type="sibTrans" cxnId="{53E70800-C121-4264-91A2-3B55AFA5798E}">
      <dgm:prSet/>
      <dgm:spPr/>
      <dgm:t>
        <a:bodyPr/>
        <a:lstStyle/>
        <a:p>
          <a:endParaRPr lang="en-US"/>
        </a:p>
      </dgm:t>
    </dgm:pt>
    <dgm:pt modelId="{0DC3953E-8F64-4553-BA5E-DA7842C67602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b="1" i="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iPads for </a:t>
          </a:r>
          <a:r>
            <a:rPr lang="en-US" b="1" i="0" dirty="0" err="1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iReady</a:t>
          </a:r>
          <a:endParaRPr lang="en-US" b="1" i="0" dirty="0">
            <a:solidFill>
              <a:schemeClr val="tx1"/>
            </a:solidFill>
            <a:latin typeface="+mn-lt"/>
            <a:cs typeface="Futura Medium" panose="020B0602020204020303" pitchFamily="34" charset="-79"/>
          </a:endParaRPr>
        </a:p>
      </dgm:t>
    </dgm:pt>
    <dgm:pt modelId="{AA43C0A8-9764-495A-AC2F-28A9378D5466}" type="parTrans" cxnId="{9676FE7D-9351-402F-BA3C-355EE3104467}">
      <dgm:prSet/>
      <dgm:spPr/>
      <dgm:t>
        <a:bodyPr/>
        <a:lstStyle/>
        <a:p>
          <a:endParaRPr lang="en-US"/>
        </a:p>
      </dgm:t>
    </dgm:pt>
    <dgm:pt modelId="{3FCA788C-EEA6-4A8A-A497-0934579E8CAB}" type="sibTrans" cxnId="{9676FE7D-9351-402F-BA3C-355EE3104467}">
      <dgm:prSet/>
      <dgm:spPr/>
      <dgm:t>
        <a:bodyPr/>
        <a:lstStyle/>
        <a:p>
          <a:endParaRPr lang="en-US"/>
        </a:p>
      </dgm:t>
    </dgm:pt>
    <dgm:pt modelId="{0A78A76C-6FEB-4789-B7B5-3ECC954F7891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b="1" i="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Heggerty Decodable Books</a:t>
          </a:r>
        </a:p>
      </dgm:t>
    </dgm:pt>
    <dgm:pt modelId="{CE9D20FE-7853-46D2-8C9C-1C01AEA5911B}" type="parTrans" cxnId="{938F4FB4-9C8B-48E3-8CF2-30DD0ACAA55C}">
      <dgm:prSet/>
      <dgm:spPr/>
      <dgm:t>
        <a:bodyPr/>
        <a:lstStyle/>
        <a:p>
          <a:endParaRPr lang="en-US"/>
        </a:p>
      </dgm:t>
    </dgm:pt>
    <dgm:pt modelId="{A8D4E382-F0F8-486E-A9FB-BC121DCBB8AA}" type="sibTrans" cxnId="{938F4FB4-9C8B-48E3-8CF2-30DD0ACAA55C}">
      <dgm:prSet/>
      <dgm:spPr/>
      <dgm:t>
        <a:bodyPr/>
        <a:lstStyle/>
        <a:p>
          <a:endParaRPr lang="en-US"/>
        </a:p>
      </dgm:t>
    </dgm:pt>
    <dgm:pt modelId="{751F600F-3EC4-483A-992D-049079C31653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b="1" i="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Professional Development Extra Duty</a:t>
          </a:r>
        </a:p>
      </dgm:t>
    </dgm:pt>
    <dgm:pt modelId="{6AFD0E76-04F5-43D4-A117-279AFE3A149C}" type="parTrans" cxnId="{4F18D93F-DA85-4177-9F2B-C23A88563A42}">
      <dgm:prSet/>
      <dgm:spPr/>
      <dgm:t>
        <a:bodyPr/>
        <a:lstStyle/>
        <a:p>
          <a:endParaRPr lang="en-US"/>
        </a:p>
      </dgm:t>
    </dgm:pt>
    <dgm:pt modelId="{A4F61C3E-60BE-4C2F-A5D4-1E9F37DC40A3}" type="sibTrans" cxnId="{4F18D93F-DA85-4177-9F2B-C23A88563A42}">
      <dgm:prSet/>
      <dgm:spPr/>
      <dgm:t>
        <a:bodyPr/>
        <a:lstStyle/>
        <a:p>
          <a:endParaRPr lang="en-US"/>
        </a:p>
      </dgm:t>
    </dgm:pt>
    <dgm:pt modelId="{4C21B9E4-EE86-4788-98DA-BB8772FC7433}" type="pres">
      <dgm:prSet presAssocID="{3726441C-9686-447C-BF80-61EE663F4362}" presName="Name0" presStyleCnt="0">
        <dgm:presLayoutVars>
          <dgm:dir/>
          <dgm:resizeHandles val="exact"/>
        </dgm:presLayoutVars>
      </dgm:prSet>
      <dgm:spPr/>
    </dgm:pt>
    <dgm:pt modelId="{28762C2A-3A79-41FB-B2E8-7576A05378E5}" type="pres">
      <dgm:prSet presAssocID="{3D87E758-B45D-439B-A99B-CB9A8A2720A1}" presName="node" presStyleLbl="node1" presStyleIdx="0" presStyleCnt="1" custLinFactNeighborX="-2970" custLinFactNeighborY="-26500">
        <dgm:presLayoutVars>
          <dgm:bulletEnabled val="1"/>
        </dgm:presLayoutVars>
      </dgm:prSet>
      <dgm:spPr/>
    </dgm:pt>
  </dgm:ptLst>
  <dgm:cxnLst>
    <dgm:cxn modelId="{53E70800-C121-4264-91A2-3B55AFA5798E}" srcId="{3D87E758-B45D-439B-A99B-CB9A8A2720A1}" destId="{9C40DA45-B746-4137-8A6B-1B03488C8AA8}" srcOrd="1" destOrd="0" parTransId="{4CC55345-AA8E-4FEB-AD0D-54D96FAB8DDF}" sibTransId="{62948221-6105-4A8E-861D-989A55735DC1}"/>
    <dgm:cxn modelId="{447B0A0E-C45F-49EA-9B1B-E038F7680224}" type="presOf" srcId="{CCF0326C-62EE-40BE-B449-AE916EE2779E}" destId="{28762C2A-3A79-41FB-B2E8-7576A05378E5}" srcOrd="0" destOrd="1" presId="urn:microsoft.com/office/officeart/2005/8/layout/process1"/>
    <dgm:cxn modelId="{D3A13C13-6764-49D8-88CA-6D0DB13FC139}" type="presOf" srcId="{6D05E5A2-8D71-4337-ACCF-6BD2B7A556E8}" destId="{28762C2A-3A79-41FB-B2E8-7576A05378E5}" srcOrd="0" destOrd="4" presId="urn:microsoft.com/office/officeart/2005/8/layout/process1"/>
    <dgm:cxn modelId="{C2F39E26-6954-4E70-AFE3-B2ED108C9F97}" srcId="{A091F94B-39A5-4433-9ECC-861172FE2FDC}" destId="{6D05E5A2-8D71-4337-ACCF-6BD2B7A556E8}" srcOrd="0" destOrd="0" parTransId="{81887E17-20A3-471A-A165-4B27A674A241}" sibTransId="{9C443A41-ED95-430F-B1ED-F7A21068B605}"/>
    <dgm:cxn modelId="{7CEDC62A-0A28-42D7-8B12-6B0C12FA1DB8}" type="presOf" srcId="{0DC3953E-8F64-4553-BA5E-DA7842C67602}" destId="{28762C2A-3A79-41FB-B2E8-7576A05378E5}" srcOrd="0" destOrd="5" presId="urn:microsoft.com/office/officeart/2005/8/layout/process1"/>
    <dgm:cxn modelId="{4F18D93F-DA85-4177-9F2B-C23A88563A42}" srcId="{A091F94B-39A5-4433-9ECC-861172FE2FDC}" destId="{751F600F-3EC4-483A-992D-049079C31653}" srcOrd="3" destOrd="0" parTransId="{6AFD0E76-04F5-43D4-A117-279AFE3A149C}" sibTransId="{A4F61C3E-60BE-4C2F-A5D4-1E9F37DC40A3}"/>
    <dgm:cxn modelId="{92839364-A95B-4117-A9D7-FE4269B94BDD}" type="presOf" srcId="{3D87E758-B45D-439B-A99B-CB9A8A2720A1}" destId="{28762C2A-3A79-41FB-B2E8-7576A05378E5}" srcOrd="0" destOrd="0" presId="urn:microsoft.com/office/officeart/2005/8/layout/process1"/>
    <dgm:cxn modelId="{038CB967-0F1B-4DC9-AAEE-6EF0EEC9F608}" type="presOf" srcId="{0A78A76C-6FEB-4789-B7B5-3ECC954F7891}" destId="{28762C2A-3A79-41FB-B2E8-7576A05378E5}" srcOrd="0" destOrd="6" presId="urn:microsoft.com/office/officeart/2005/8/layout/process1"/>
    <dgm:cxn modelId="{5021C66C-13C3-4585-A9CF-826F95C5B613}" type="presOf" srcId="{3726441C-9686-447C-BF80-61EE663F4362}" destId="{4C21B9E4-EE86-4788-98DA-BB8772FC7433}" srcOrd="0" destOrd="0" presId="urn:microsoft.com/office/officeart/2005/8/layout/process1"/>
    <dgm:cxn modelId="{E7D81A6E-5C32-427A-83E9-95DE362ACDD3}" type="presOf" srcId="{A091F94B-39A5-4433-9ECC-861172FE2FDC}" destId="{28762C2A-3A79-41FB-B2E8-7576A05378E5}" srcOrd="0" destOrd="3" presId="urn:microsoft.com/office/officeart/2005/8/layout/process1"/>
    <dgm:cxn modelId="{64702A78-5288-41A0-92E3-436D465A278F}" srcId="{3D87E758-B45D-439B-A99B-CB9A8A2720A1}" destId="{CCF0326C-62EE-40BE-B449-AE916EE2779E}" srcOrd="0" destOrd="0" parTransId="{14B65FE2-7FA4-4B16-B55A-9B6536CAA6B0}" sibTransId="{F684A3C9-8E72-4BBC-A8D8-AA51099B36A0}"/>
    <dgm:cxn modelId="{04DAA378-9539-457B-8CE9-606D013A8C0B}" srcId="{3726441C-9686-447C-BF80-61EE663F4362}" destId="{3D87E758-B45D-439B-A99B-CB9A8A2720A1}" srcOrd="0" destOrd="0" parTransId="{8C1EB5D8-A60F-4563-B083-947146B4E30C}" sibTransId="{4C54879B-E04F-4C0C-A1D8-8AD66FC1F0F4}"/>
    <dgm:cxn modelId="{6795F379-97AB-4ED2-B03D-46A536BBAAE8}" type="presOf" srcId="{751F600F-3EC4-483A-992D-049079C31653}" destId="{28762C2A-3A79-41FB-B2E8-7576A05378E5}" srcOrd="0" destOrd="7" presId="urn:microsoft.com/office/officeart/2005/8/layout/process1"/>
    <dgm:cxn modelId="{9676FE7D-9351-402F-BA3C-355EE3104467}" srcId="{A091F94B-39A5-4433-9ECC-861172FE2FDC}" destId="{0DC3953E-8F64-4553-BA5E-DA7842C67602}" srcOrd="1" destOrd="0" parTransId="{AA43C0A8-9764-495A-AC2F-28A9378D5466}" sibTransId="{3FCA788C-EEA6-4A8A-A497-0934579E8CAB}"/>
    <dgm:cxn modelId="{938F4FB4-9C8B-48E3-8CF2-30DD0ACAA55C}" srcId="{A091F94B-39A5-4433-9ECC-861172FE2FDC}" destId="{0A78A76C-6FEB-4789-B7B5-3ECC954F7891}" srcOrd="2" destOrd="0" parTransId="{CE9D20FE-7853-46D2-8C9C-1C01AEA5911B}" sibTransId="{A8D4E382-F0F8-486E-A9FB-BC121DCBB8AA}"/>
    <dgm:cxn modelId="{B54099E9-0993-41F2-AFCD-6C8910FB18AF}" type="presOf" srcId="{9C40DA45-B746-4137-8A6B-1B03488C8AA8}" destId="{28762C2A-3A79-41FB-B2E8-7576A05378E5}" srcOrd="0" destOrd="2" presId="urn:microsoft.com/office/officeart/2005/8/layout/process1"/>
    <dgm:cxn modelId="{61FDF0F8-88B7-4A50-A952-50863B21C066}" srcId="{3D87E758-B45D-439B-A99B-CB9A8A2720A1}" destId="{A091F94B-39A5-4433-9ECC-861172FE2FDC}" srcOrd="2" destOrd="0" parTransId="{E7979936-C997-4453-91DA-E002DDCA8CA6}" sibTransId="{2D61C2E9-719F-4251-A278-5C12CB7559C8}"/>
    <dgm:cxn modelId="{6E64B7A0-37BB-4072-BEAF-20EAF0F31B4C}" type="presParOf" srcId="{4C21B9E4-EE86-4788-98DA-BB8772FC7433}" destId="{28762C2A-3A79-41FB-B2E8-7576A05378E5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B7F4C6-5F6E-40D7-AE43-9D73646AD135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239D9B-F619-4EE1-87A2-2E7E6D8D7558}">
      <dgm:prSet/>
      <dgm:spPr/>
      <dgm:t>
        <a:bodyPr/>
        <a:lstStyle/>
        <a:p>
          <a:r>
            <a:rPr lang="es-MX" b="1" i="0"/>
            <a:t>Cantidad de fondos disponibles para este año</a:t>
          </a:r>
          <a:endParaRPr lang="en-US" b="1"/>
        </a:p>
      </dgm:t>
    </dgm:pt>
    <dgm:pt modelId="{379CB365-5DC7-4506-A71C-B670A9A140BB}" type="parTrans" cxnId="{94EE9113-2F23-4457-A5FF-AA14519C8A5B}">
      <dgm:prSet/>
      <dgm:spPr/>
      <dgm:t>
        <a:bodyPr/>
        <a:lstStyle/>
        <a:p>
          <a:endParaRPr lang="en-US"/>
        </a:p>
      </dgm:t>
    </dgm:pt>
    <dgm:pt modelId="{8799C0F5-7A27-418E-9FF5-B8A6E7B30BC2}" type="sibTrans" cxnId="{94EE9113-2F23-4457-A5FF-AA14519C8A5B}">
      <dgm:prSet/>
      <dgm:spPr/>
      <dgm:t>
        <a:bodyPr/>
        <a:lstStyle/>
        <a:p>
          <a:endParaRPr lang="en-US"/>
        </a:p>
      </dgm:t>
    </dgm:pt>
    <dgm:pt modelId="{BD474B30-2AAE-40F7-A25C-7A3C428CAAD7}">
      <dgm:prSet/>
      <dgm:spPr/>
      <dgm:t>
        <a:bodyPr/>
        <a:lstStyle/>
        <a:p>
          <a:r>
            <a:rPr lang="es-MX" b="1" i="0" dirty="0"/>
            <a:t>Los fondos  del Titulo I consisten en:</a:t>
          </a:r>
          <a:r>
            <a:rPr lang="en-US" b="1" i="0" dirty="0"/>
            <a:t>​</a:t>
          </a:r>
          <a:endParaRPr lang="en-US" b="1" dirty="0"/>
        </a:p>
      </dgm:t>
    </dgm:pt>
    <dgm:pt modelId="{B970DD27-B609-424B-A5BA-7B052AA40827}" type="parTrans" cxnId="{A508784A-7BFC-4024-A5BC-1F0C22CE43ED}">
      <dgm:prSet/>
      <dgm:spPr/>
      <dgm:t>
        <a:bodyPr/>
        <a:lstStyle/>
        <a:p>
          <a:endParaRPr lang="en-US"/>
        </a:p>
      </dgm:t>
    </dgm:pt>
    <dgm:pt modelId="{38A7B673-6DD2-41C6-A688-D19488AB9024}" type="sibTrans" cxnId="{A508784A-7BFC-4024-A5BC-1F0C22CE43ED}">
      <dgm:prSet/>
      <dgm:spPr/>
      <dgm:t>
        <a:bodyPr/>
        <a:lstStyle/>
        <a:p>
          <a:endParaRPr lang="en-US"/>
        </a:p>
      </dgm:t>
    </dgm:pt>
    <dgm:pt modelId="{534868AC-4AEC-4DD4-A040-B4CBAD3FD6BD}">
      <dgm:prSet/>
      <dgm:spPr/>
      <dgm:t>
        <a:bodyPr/>
        <a:lstStyle/>
        <a:p>
          <a:r>
            <a:rPr lang="en-US" b="1" i="0" dirty="0"/>
            <a:t>$ </a:t>
          </a:r>
          <a:r>
            <a:rPr lang="en-US" b="1" i="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162,475.00</a:t>
          </a:r>
          <a:endParaRPr lang="en-US" b="1" dirty="0"/>
        </a:p>
      </dgm:t>
    </dgm:pt>
    <dgm:pt modelId="{72C12785-160C-42CC-B761-367AFBF8725F}" type="parTrans" cxnId="{67277E34-A241-4B5C-868C-59371F3E157B}">
      <dgm:prSet/>
      <dgm:spPr/>
      <dgm:t>
        <a:bodyPr/>
        <a:lstStyle/>
        <a:p>
          <a:endParaRPr lang="en-US"/>
        </a:p>
      </dgm:t>
    </dgm:pt>
    <dgm:pt modelId="{D0A44EAC-B2E1-4367-864A-A746826F6B27}" type="sibTrans" cxnId="{67277E34-A241-4B5C-868C-59371F3E157B}">
      <dgm:prSet/>
      <dgm:spPr/>
      <dgm:t>
        <a:bodyPr/>
        <a:lstStyle/>
        <a:p>
          <a:endParaRPr lang="en-US"/>
        </a:p>
      </dgm:t>
    </dgm:pt>
    <dgm:pt modelId="{48B7EB49-25D8-4086-8C44-3B9AF0BF3B70}">
      <dgm:prSet/>
      <dgm:spPr/>
      <dgm:t>
        <a:bodyPr/>
        <a:lstStyle/>
        <a:p>
          <a:endParaRPr lang="en-US" b="1" i="0" dirty="0"/>
        </a:p>
      </dgm:t>
    </dgm:pt>
    <dgm:pt modelId="{37E1A3C9-E6DE-4B78-8938-2E486E832715}" type="parTrans" cxnId="{B3E878F8-AC66-47BA-A4FD-24180A4D1D81}">
      <dgm:prSet/>
      <dgm:spPr/>
      <dgm:t>
        <a:bodyPr/>
        <a:lstStyle/>
        <a:p>
          <a:endParaRPr lang="en-US"/>
        </a:p>
      </dgm:t>
    </dgm:pt>
    <dgm:pt modelId="{70B80931-5D5D-44C0-AAAD-AD2228C19445}" type="sibTrans" cxnId="{B3E878F8-AC66-47BA-A4FD-24180A4D1D81}">
      <dgm:prSet/>
      <dgm:spPr/>
      <dgm:t>
        <a:bodyPr/>
        <a:lstStyle/>
        <a:p>
          <a:endParaRPr lang="en-US"/>
        </a:p>
      </dgm:t>
    </dgm:pt>
    <dgm:pt modelId="{933C37B4-479C-48AF-910C-1B7C279710B9}">
      <dgm:prSet/>
      <dgm:spPr/>
      <dgm:t>
        <a:bodyPr/>
        <a:lstStyle/>
        <a:p>
          <a:r>
            <a:rPr lang="en-US" b="1" dirty="0"/>
            <a:t>2 </a:t>
          </a:r>
          <a:r>
            <a:rPr lang="en-US" b="1" dirty="0" err="1"/>
            <a:t>Asistentes</a:t>
          </a:r>
          <a:r>
            <a:rPr lang="en-US" b="1" dirty="0"/>
            <a:t> de </a:t>
          </a:r>
          <a:r>
            <a:rPr lang="en-US" b="1" dirty="0" err="1"/>
            <a:t>Ensenanza</a:t>
          </a:r>
          <a:endParaRPr lang="en-US" b="1" dirty="0"/>
        </a:p>
      </dgm:t>
    </dgm:pt>
    <dgm:pt modelId="{077B2503-9D98-46AC-A971-78DD4AF9DECF}" type="parTrans" cxnId="{280D17F6-CB56-43F9-ABA1-461A8084C0B8}">
      <dgm:prSet/>
      <dgm:spPr/>
      <dgm:t>
        <a:bodyPr/>
        <a:lstStyle/>
        <a:p>
          <a:endParaRPr lang="en-US"/>
        </a:p>
      </dgm:t>
    </dgm:pt>
    <dgm:pt modelId="{4E782D35-CD71-4584-A852-61CE15B5271D}" type="sibTrans" cxnId="{280D17F6-CB56-43F9-ABA1-461A8084C0B8}">
      <dgm:prSet/>
      <dgm:spPr/>
      <dgm:t>
        <a:bodyPr/>
        <a:lstStyle/>
        <a:p>
          <a:endParaRPr lang="en-US"/>
        </a:p>
      </dgm:t>
    </dgm:pt>
    <dgm:pt modelId="{D6DA709E-3BB3-48BA-9024-207360536A28}">
      <dgm:prSet/>
      <dgm:spPr/>
      <dgm:t>
        <a:bodyPr/>
        <a:lstStyle/>
        <a:p>
          <a:r>
            <a:rPr lang="en-US" b="1" i="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iPads para </a:t>
          </a:r>
          <a:r>
            <a:rPr lang="en-US" b="1" i="0" dirty="0" err="1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iReady</a:t>
          </a:r>
          <a:endParaRPr lang="en-US" b="1" i="0" dirty="0">
            <a:solidFill>
              <a:schemeClr val="tx1"/>
            </a:solidFill>
            <a:latin typeface="+mn-lt"/>
            <a:cs typeface="Futura Medium" panose="020B0602020204020303" pitchFamily="34" charset="-79"/>
          </a:endParaRPr>
        </a:p>
      </dgm:t>
    </dgm:pt>
    <dgm:pt modelId="{8D8482ED-7E89-4C1B-8F70-5051639CBD18}" type="parTrans" cxnId="{B9A13105-31C2-47D4-9D85-821C2C7C07E0}">
      <dgm:prSet/>
      <dgm:spPr/>
      <dgm:t>
        <a:bodyPr/>
        <a:lstStyle/>
        <a:p>
          <a:endParaRPr lang="en-US"/>
        </a:p>
      </dgm:t>
    </dgm:pt>
    <dgm:pt modelId="{22EAFDFE-DFA6-42E9-A1B1-DB7051F5042F}" type="sibTrans" cxnId="{B9A13105-31C2-47D4-9D85-821C2C7C07E0}">
      <dgm:prSet/>
      <dgm:spPr/>
      <dgm:t>
        <a:bodyPr/>
        <a:lstStyle/>
        <a:p>
          <a:endParaRPr lang="en-US"/>
        </a:p>
      </dgm:t>
    </dgm:pt>
    <dgm:pt modelId="{8732B409-943A-40A9-8370-01F0681777D5}">
      <dgm:prSet/>
      <dgm:spPr/>
      <dgm:t>
        <a:bodyPr/>
        <a:lstStyle/>
        <a:p>
          <a:r>
            <a:rPr lang="en-US" b="1" i="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Heggerty </a:t>
          </a:r>
          <a:r>
            <a:rPr lang="en-US" b="1" i="0" dirty="0" err="1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Libros</a:t>
          </a:r>
          <a:r>
            <a:rPr lang="en-US" b="1" i="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 </a:t>
          </a:r>
          <a:r>
            <a:rPr lang="en-US" b="1" i="0" dirty="0" err="1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Decodificables</a:t>
          </a:r>
          <a:endParaRPr lang="en-US" b="1" i="0" dirty="0">
            <a:solidFill>
              <a:schemeClr val="tx1"/>
            </a:solidFill>
            <a:latin typeface="+mn-lt"/>
            <a:cs typeface="Futura Medium" panose="020B0602020204020303" pitchFamily="34" charset="-79"/>
          </a:endParaRPr>
        </a:p>
      </dgm:t>
    </dgm:pt>
    <dgm:pt modelId="{1C9DAB75-5059-4E53-AFBB-5AFE5B8A408A}" type="parTrans" cxnId="{2339686C-EC30-4D47-8E65-1035455FAA61}">
      <dgm:prSet/>
      <dgm:spPr/>
      <dgm:t>
        <a:bodyPr/>
        <a:lstStyle/>
        <a:p>
          <a:endParaRPr lang="en-US"/>
        </a:p>
      </dgm:t>
    </dgm:pt>
    <dgm:pt modelId="{8D988364-FAFF-4157-8FC6-EEE79FE7DD6C}" type="sibTrans" cxnId="{2339686C-EC30-4D47-8E65-1035455FAA61}">
      <dgm:prSet/>
      <dgm:spPr/>
      <dgm:t>
        <a:bodyPr/>
        <a:lstStyle/>
        <a:p>
          <a:endParaRPr lang="en-US"/>
        </a:p>
      </dgm:t>
    </dgm:pt>
    <dgm:pt modelId="{46A05678-6A61-40F7-B6DA-6043033ECC2B}">
      <dgm:prSet/>
      <dgm:spPr/>
      <dgm:t>
        <a:bodyPr/>
        <a:lstStyle/>
        <a:p>
          <a:r>
            <a:rPr lang="en-US" b="1" i="0" dirty="0" err="1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Servicio</a:t>
          </a:r>
          <a:r>
            <a:rPr lang="en-US" b="1" i="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 Extra de Desarrollo </a:t>
          </a:r>
          <a:r>
            <a:rPr lang="en-US" b="1" i="0" dirty="0" err="1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Profesional</a:t>
          </a:r>
          <a:endParaRPr lang="en-US" b="1" i="0" dirty="0">
            <a:solidFill>
              <a:schemeClr val="tx1"/>
            </a:solidFill>
            <a:latin typeface="+mn-lt"/>
            <a:cs typeface="Futura Medium" panose="020B0602020204020303" pitchFamily="34" charset="-79"/>
          </a:endParaRPr>
        </a:p>
      </dgm:t>
    </dgm:pt>
    <dgm:pt modelId="{838F26AA-0F27-4BD0-8ED3-AF07FD40586B}" type="parTrans" cxnId="{EB9A4499-4657-4A59-88EA-46532103867C}">
      <dgm:prSet/>
      <dgm:spPr/>
      <dgm:t>
        <a:bodyPr/>
        <a:lstStyle/>
        <a:p>
          <a:endParaRPr lang="en-US"/>
        </a:p>
      </dgm:t>
    </dgm:pt>
    <dgm:pt modelId="{00639121-9DCA-4E47-8205-8B125EED974A}" type="sibTrans" cxnId="{EB9A4499-4657-4A59-88EA-46532103867C}">
      <dgm:prSet/>
      <dgm:spPr/>
      <dgm:t>
        <a:bodyPr/>
        <a:lstStyle/>
        <a:p>
          <a:endParaRPr lang="en-US"/>
        </a:p>
      </dgm:t>
    </dgm:pt>
    <dgm:pt modelId="{F4744565-1467-4CA4-AC31-75D0E5BFBB5B}" type="pres">
      <dgm:prSet presAssocID="{9EB7F4C6-5F6E-40D7-AE43-9D73646AD135}" presName="Name0" presStyleCnt="0">
        <dgm:presLayoutVars>
          <dgm:dir/>
          <dgm:resizeHandles val="exact"/>
        </dgm:presLayoutVars>
      </dgm:prSet>
      <dgm:spPr/>
    </dgm:pt>
    <dgm:pt modelId="{12E9001B-98CB-4C48-ACF2-4A3EA5F97FC7}" type="pres">
      <dgm:prSet presAssocID="{37239D9B-F619-4EE1-87A2-2E7E6D8D7558}" presName="node" presStyleLbl="node1" presStyleIdx="0" presStyleCnt="1" custLinFactNeighborX="6989" custLinFactNeighborY="-2621">
        <dgm:presLayoutVars>
          <dgm:bulletEnabled val="1"/>
        </dgm:presLayoutVars>
      </dgm:prSet>
      <dgm:spPr/>
    </dgm:pt>
  </dgm:ptLst>
  <dgm:cxnLst>
    <dgm:cxn modelId="{B9A13105-31C2-47D4-9D85-821C2C7C07E0}" srcId="{BD474B30-2AAE-40F7-A25C-7A3C428CAAD7}" destId="{D6DA709E-3BB3-48BA-9024-207360536A28}" srcOrd="1" destOrd="0" parTransId="{8D8482ED-7E89-4C1B-8F70-5051639CBD18}" sibTransId="{22EAFDFE-DFA6-42E9-A1B1-DB7051F5042F}"/>
    <dgm:cxn modelId="{94EE9113-2F23-4457-A5FF-AA14519C8A5B}" srcId="{9EB7F4C6-5F6E-40D7-AE43-9D73646AD135}" destId="{37239D9B-F619-4EE1-87A2-2E7E6D8D7558}" srcOrd="0" destOrd="0" parTransId="{379CB365-5DC7-4506-A71C-B670A9A140BB}" sibTransId="{8799C0F5-7A27-418E-9FF5-B8A6E7B30BC2}"/>
    <dgm:cxn modelId="{A2DD491F-4CB7-4C49-80D3-F8811EABC79A}" type="presOf" srcId="{46A05678-6A61-40F7-B6DA-6043033ECC2B}" destId="{12E9001B-98CB-4C48-ACF2-4A3EA5F97FC7}" srcOrd="0" destOrd="7" presId="urn:microsoft.com/office/officeart/2005/8/layout/process1"/>
    <dgm:cxn modelId="{67277E34-A241-4B5C-868C-59371F3E157B}" srcId="{37239D9B-F619-4EE1-87A2-2E7E6D8D7558}" destId="{534868AC-4AEC-4DD4-A040-B4CBAD3FD6BD}" srcOrd="0" destOrd="0" parTransId="{72C12785-160C-42CC-B761-367AFBF8725F}" sibTransId="{D0A44EAC-B2E1-4367-864A-A746826F6B27}"/>
    <dgm:cxn modelId="{2D5F7139-2363-4565-87FC-429B47BEAF35}" type="presOf" srcId="{8732B409-943A-40A9-8370-01F0681777D5}" destId="{12E9001B-98CB-4C48-ACF2-4A3EA5F97FC7}" srcOrd="0" destOrd="6" presId="urn:microsoft.com/office/officeart/2005/8/layout/process1"/>
    <dgm:cxn modelId="{46856567-84C8-48E6-972D-1BD9A010F589}" type="presOf" srcId="{37239D9B-F619-4EE1-87A2-2E7E6D8D7558}" destId="{12E9001B-98CB-4C48-ACF2-4A3EA5F97FC7}" srcOrd="0" destOrd="0" presId="urn:microsoft.com/office/officeart/2005/8/layout/process1"/>
    <dgm:cxn modelId="{A508784A-7BFC-4024-A5BC-1F0C22CE43ED}" srcId="{37239D9B-F619-4EE1-87A2-2E7E6D8D7558}" destId="{BD474B30-2AAE-40F7-A25C-7A3C428CAAD7}" srcOrd="2" destOrd="0" parTransId="{B970DD27-B609-424B-A5BA-7B052AA40827}" sibTransId="{38A7B673-6DD2-41C6-A688-D19488AB9024}"/>
    <dgm:cxn modelId="{2339686C-EC30-4D47-8E65-1035455FAA61}" srcId="{BD474B30-2AAE-40F7-A25C-7A3C428CAAD7}" destId="{8732B409-943A-40A9-8370-01F0681777D5}" srcOrd="2" destOrd="0" parTransId="{1C9DAB75-5059-4E53-AFBB-5AFE5B8A408A}" sibTransId="{8D988364-FAFF-4157-8FC6-EEE79FE7DD6C}"/>
    <dgm:cxn modelId="{EB9A4499-4657-4A59-88EA-46532103867C}" srcId="{BD474B30-2AAE-40F7-A25C-7A3C428CAAD7}" destId="{46A05678-6A61-40F7-B6DA-6043033ECC2B}" srcOrd="3" destOrd="0" parTransId="{838F26AA-0F27-4BD0-8ED3-AF07FD40586B}" sibTransId="{00639121-9DCA-4E47-8205-8B125EED974A}"/>
    <dgm:cxn modelId="{E09494A3-63EE-46C5-AB36-D42BB751ED9C}" type="presOf" srcId="{933C37B4-479C-48AF-910C-1B7C279710B9}" destId="{12E9001B-98CB-4C48-ACF2-4A3EA5F97FC7}" srcOrd="0" destOrd="4" presId="urn:microsoft.com/office/officeart/2005/8/layout/process1"/>
    <dgm:cxn modelId="{3AA1D5A5-A656-4031-9E25-DC97E3970F85}" type="presOf" srcId="{D6DA709E-3BB3-48BA-9024-207360536A28}" destId="{12E9001B-98CB-4C48-ACF2-4A3EA5F97FC7}" srcOrd="0" destOrd="5" presId="urn:microsoft.com/office/officeart/2005/8/layout/process1"/>
    <dgm:cxn modelId="{BFB094A9-1B35-4808-B436-063A047EFBC0}" type="presOf" srcId="{48B7EB49-25D8-4086-8C44-3B9AF0BF3B70}" destId="{12E9001B-98CB-4C48-ACF2-4A3EA5F97FC7}" srcOrd="0" destOrd="2" presId="urn:microsoft.com/office/officeart/2005/8/layout/process1"/>
    <dgm:cxn modelId="{BE70F1C4-4FB0-47ED-BAB8-4BAC342CB0BA}" type="presOf" srcId="{534868AC-4AEC-4DD4-A040-B4CBAD3FD6BD}" destId="{12E9001B-98CB-4C48-ACF2-4A3EA5F97FC7}" srcOrd="0" destOrd="1" presId="urn:microsoft.com/office/officeart/2005/8/layout/process1"/>
    <dgm:cxn modelId="{8897B6C8-F0C3-4F18-9E40-18B523911D6D}" type="presOf" srcId="{BD474B30-2AAE-40F7-A25C-7A3C428CAAD7}" destId="{12E9001B-98CB-4C48-ACF2-4A3EA5F97FC7}" srcOrd="0" destOrd="3" presId="urn:microsoft.com/office/officeart/2005/8/layout/process1"/>
    <dgm:cxn modelId="{07E2E8F3-77E5-4CD2-B070-E1AF396B95FC}" type="presOf" srcId="{9EB7F4C6-5F6E-40D7-AE43-9D73646AD135}" destId="{F4744565-1467-4CA4-AC31-75D0E5BFBB5B}" srcOrd="0" destOrd="0" presId="urn:microsoft.com/office/officeart/2005/8/layout/process1"/>
    <dgm:cxn modelId="{280D17F6-CB56-43F9-ABA1-461A8084C0B8}" srcId="{BD474B30-2AAE-40F7-A25C-7A3C428CAAD7}" destId="{933C37B4-479C-48AF-910C-1B7C279710B9}" srcOrd="0" destOrd="0" parTransId="{077B2503-9D98-46AC-A971-78DD4AF9DECF}" sibTransId="{4E782D35-CD71-4584-A852-61CE15B5271D}"/>
    <dgm:cxn modelId="{B3E878F8-AC66-47BA-A4FD-24180A4D1D81}" srcId="{37239D9B-F619-4EE1-87A2-2E7E6D8D7558}" destId="{48B7EB49-25D8-4086-8C44-3B9AF0BF3B70}" srcOrd="1" destOrd="0" parTransId="{37E1A3C9-E6DE-4B78-8938-2E486E832715}" sibTransId="{70B80931-5D5D-44C0-AAAD-AD2228C19445}"/>
    <dgm:cxn modelId="{CD4D248A-7C34-4A19-89FF-8E90AD2E6C50}" type="presParOf" srcId="{F4744565-1467-4CA4-AC31-75D0E5BFBB5B}" destId="{12E9001B-98CB-4C48-ACF2-4A3EA5F97FC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2C8386-BA45-454B-8C64-856B3F2A1D9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F24213-542C-4F23-B29B-0CD0A0B1243E}">
      <dgm:prSet/>
      <dgm:spPr/>
      <dgm:t>
        <a:bodyPr/>
        <a:lstStyle/>
        <a:p>
          <a:r>
            <a:rPr lang="en-US"/>
            <a:t>During the 2023-24 SY students at Libby Booth experiencing Moderate &amp; Severe Chronic Absence will decrease by 5%. </a:t>
          </a:r>
        </a:p>
      </dgm:t>
    </dgm:pt>
    <dgm:pt modelId="{9F0E8A95-7156-451E-8964-F761855615AF}" type="parTrans" cxnId="{6B893ECA-984F-4CE4-B38A-5E903A1219A6}">
      <dgm:prSet/>
      <dgm:spPr/>
      <dgm:t>
        <a:bodyPr/>
        <a:lstStyle/>
        <a:p>
          <a:endParaRPr lang="en-US"/>
        </a:p>
      </dgm:t>
    </dgm:pt>
    <dgm:pt modelId="{2139324B-0496-496A-9B16-D873DAE9BEB4}" type="sibTrans" cxnId="{6B893ECA-984F-4CE4-B38A-5E903A1219A6}">
      <dgm:prSet/>
      <dgm:spPr/>
      <dgm:t>
        <a:bodyPr/>
        <a:lstStyle/>
        <a:p>
          <a:endParaRPr lang="en-US"/>
        </a:p>
      </dgm:t>
    </dgm:pt>
    <dgm:pt modelId="{F42AF39E-BBE7-443C-9085-FB7F24427BCA}">
      <dgm:prSet/>
      <dgm:spPr/>
      <dgm:t>
        <a:bodyPr/>
        <a:lstStyle/>
        <a:p>
          <a:r>
            <a:rPr lang="en-US" dirty="0"/>
            <a:t>2023-24 SY: Chronic Absenteeism decreased from 33% to 27%.</a:t>
          </a:r>
        </a:p>
      </dgm:t>
    </dgm:pt>
    <dgm:pt modelId="{79D5FD63-373B-4897-B1AD-81DBB5F49292}" type="parTrans" cxnId="{DD339305-EF13-498A-A03E-5A62AC4FD2B8}">
      <dgm:prSet/>
      <dgm:spPr/>
      <dgm:t>
        <a:bodyPr/>
        <a:lstStyle/>
        <a:p>
          <a:endParaRPr lang="en-US"/>
        </a:p>
      </dgm:t>
    </dgm:pt>
    <dgm:pt modelId="{D694B385-ABEA-4781-BA3E-12937EF079C1}" type="sibTrans" cxnId="{DD339305-EF13-498A-A03E-5A62AC4FD2B8}">
      <dgm:prSet/>
      <dgm:spPr/>
      <dgm:t>
        <a:bodyPr/>
        <a:lstStyle/>
        <a:p>
          <a:endParaRPr lang="en-US"/>
        </a:p>
      </dgm:t>
    </dgm:pt>
    <dgm:pt modelId="{80B07DC3-DF5C-4DAC-B74F-8595FBDE1631}" type="pres">
      <dgm:prSet presAssocID="{102C8386-BA45-454B-8C64-856B3F2A1D92}" presName="linear" presStyleCnt="0">
        <dgm:presLayoutVars>
          <dgm:animLvl val="lvl"/>
          <dgm:resizeHandles val="exact"/>
        </dgm:presLayoutVars>
      </dgm:prSet>
      <dgm:spPr/>
    </dgm:pt>
    <dgm:pt modelId="{42CF598E-BF04-4455-B056-F0FE9EFD0699}" type="pres">
      <dgm:prSet presAssocID="{65F24213-542C-4F23-B29B-0CD0A0B1243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F7DDB7C-5732-4A77-AD67-2965E0EB5598}" type="pres">
      <dgm:prSet presAssocID="{2139324B-0496-496A-9B16-D873DAE9BEB4}" presName="spacer" presStyleCnt="0"/>
      <dgm:spPr/>
    </dgm:pt>
    <dgm:pt modelId="{EE457821-42FE-43F3-8CA9-5713C5B8BDC5}" type="pres">
      <dgm:prSet presAssocID="{F42AF39E-BBE7-443C-9085-FB7F24427BC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D339305-EF13-498A-A03E-5A62AC4FD2B8}" srcId="{102C8386-BA45-454B-8C64-856B3F2A1D92}" destId="{F42AF39E-BBE7-443C-9085-FB7F24427BCA}" srcOrd="1" destOrd="0" parTransId="{79D5FD63-373B-4897-B1AD-81DBB5F49292}" sibTransId="{D694B385-ABEA-4781-BA3E-12937EF079C1}"/>
    <dgm:cxn modelId="{93395CA2-D39E-4B42-A7B7-66505EBA8CF9}" type="presOf" srcId="{65F24213-542C-4F23-B29B-0CD0A0B1243E}" destId="{42CF598E-BF04-4455-B056-F0FE9EFD0699}" srcOrd="0" destOrd="0" presId="urn:microsoft.com/office/officeart/2005/8/layout/vList2"/>
    <dgm:cxn modelId="{6B893ECA-984F-4CE4-B38A-5E903A1219A6}" srcId="{102C8386-BA45-454B-8C64-856B3F2A1D92}" destId="{65F24213-542C-4F23-B29B-0CD0A0B1243E}" srcOrd="0" destOrd="0" parTransId="{9F0E8A95-7156-451E-8964-F761855615AF}" sibTransId="{2139324B-0496-496A-9B16-D873DAE9BEB4}"/>
    <dgm:cxn modelId="{53E944E3-C408-4022-BCC8-331707A1E6F8}" type="presOf" srcId="{F42AF39E-BBE7-443C-9085-FB7F24427BCA}" destId="{EE457821-42FE-43F3-8CA9-5713C5B8BDC5}" srcOrd="0" destOrd="0" presId="urn:microsoft.com/office/officeart/2005/8/layout/vList2"/>
    <dgm:cxn modelId="{41E59AF5-8052-44AA-B01C-06525DE537DC}" type="presOf" srcId="{102C8386-BA45-454B-8C64-856B3F2A1D92}" destId="{80B07DC3-DF5C-4DAC-B74F-8595FBDE1631}" srcOrd="0" destOrd="0" presId="urn:microsoft.com/office/officeart/2005/8/layout/vList2"/>
    <dgm:cxn modelId="{87D4B941-EDE8-468A-BAE1-E27A4C57D6E6}" type="presParOf" srcId="{80B07DC3-DF5C-4DAC-B74F-8595FBDE1631}" destId="{42CF598E-BF04-4455-B056-F0FE9EFD0699}" srcOrd="0" destOrd="0" presId="urn:microsoft.com/office/officeart/2005/8/layout/vList2"/>
    <dgm:cxn modelId="{D33ABE2E-D736-4522-9A55-9CB5C10EA26F}" type="presParOf" srcId="{80B07DC3-DF5C-4DAC-B74F-8595FBDE1631}" destId="{5F7DDB7C-5732-4A77-AD67-2965E0EB5598}" srcOrd="1" destOrd="0" presId="urn:microsoft.com/office/officeart/2005/8/layout/vList2"/>
    <dgm:cxn modelId="{B30A85CB-5242-48B2-BBDD-99D4721BA05B}" type="presParOf" srcId="{80B07DC3-DF5C-4DAC-B74F-8595FBDE1631}" destId="{EE457821-42FE-43F3-8CA9-5713C5B8BDC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762C2A-3A79-41FB-B2E8-7576A05378E5}">
      <dsp:nvSpPr>
        <dsp:cNvPr id="0" name=""/>
        <dsp:cNvSpPr/>
      </dsp:nvSpPr>
      <dsp:spPr>
        <a:xfrm>
          <a:off x="0" y="0"/>
          <a:ext cx="5181600" cy="310896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Amount of Title I funds available for this year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i="0" kern="120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$ 162,475.00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b="1" i="0" kern="1200" dirty="0">
            <a:solidFill>
              <a:schemeClr val="tx1"/>
            </a:solidFill>
            <a:latin typeface="+mn-lt"/>
            <a:cs typeface="Futura Medium" panose="020B0602020204020303" pitchFamily="34" charset="-79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i="0" kern="120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Title I budget consists of:</a:t>
          </a:r>
        </a:p>
        <a:p>
          <a:pPr marL="342900" lvl="2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i="0" kern="120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2 Teaching Assistants</a:t>
          </a:r>
        </a:p>
        <a:p>
          <a:pPr marL="342900" lvl="2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i="0" kern="120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iPads for </a:t>
          </a:r>
          <a:r>
            <a:rPr lang="en-US" sz="1700" b="1" i="0" kern="1200" dirty="0" err="1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iReady</a:t>
          </a:r>
          <a:endParaRPr lang="en-US" sz="1700" b="1" i="0" kern="1200" dirty="0">
            <a:solidFill>
              <a:schemeClr val="tx1"/>
            </a:solidFill>
            <a:latin typeface="+mn-lt"/>
            <a:cs typeface="Futura Medium" panose="020B0602020204020303" pitchFamily="34" charset="-79"/>
          </a:endParaRPr>
        </a:p>
        <a:p>
          <a:pPr marL="342900" lvl="2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i="0" kern="120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Heggerty Decodable Books</a:t>
          </a:r>
        </a:p>
        <a:p>
          <a:pPr marL="342900" lvl="2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i="0" kern="120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Professional Development Extra Duty</a:t>
          </a:r>
        </a:p>
      </dsp:txBody>
      <dsp:txXfrm>
        <a:off x="91058" y="91058"/>
        <a:ext cx="4999484" cy="2926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9001B-98CB-4C48-ACF2-4A3EA5F97FC7}">
      <dsp:nvSpPr>
        <dsp:cNvPr id="0" name=""/>
        <dsp:cNvSpPr/>
      </dsp:nvSpPr>
      <dsp:spPr>
        <a:xfrm>
          <a:off x="0" y="539703"/>
          <a:ext cx="5181600" cy="31089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b="1" i="0" kern="1200"/>
            <a:t>Cantidad de fondos disponibles para este año</a:t>
          </a:r>
          <a:endParaRPr lang="en-US" sz="2200" b="1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i="0" kern="1200" dirty="0"/>
            <a:t>$ </a:t>
          </a:r>
          <a:r>
            <a:rPr lang="en-US" sz="1700" b="1" i="0" kern="120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162,475.00</a:t>
          </a:r>
          <a:endParaRPr lang="en-US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b="1" i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b="1" i="0" kern="1200" dirty="0"/>
            <a:t>Los fondos  del Titulo I consisten en:</a:t>
          </a:r>
          <a:r>
            <a:rPr lang="en-US" sz="1700" b="1" i="0" kern="1200" dirty="0"/>
            <a:t>​</a:t>
          </a:r>
          <a:endParaRPr lang="en-US" sz="1700" b="1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 dirty="0"/>
            <a:t>2 </a:t>
          </a:r>
          <a:r>
            <a:rPr lang="en-US" sz="1700" b="1" kern="1200" dirty="0" err="1"/>
            <a:t>Asistentes</a:t>
          </a:r>
          <a:r>
            <a:rPr lang="en-US" sz="1700" b="1" kern="1200" dirty="0"/>
            <a:t> de </a:t>
          </a:r>
          <a:r>
            <a:rPr lang="en-US" sz="1700" b="1" kern="1200" dirty="0" err="1"/>
            <a:t>Ensenanza</a:t>
          </a:r>
          <a:endParaRPr lang="en-US" sz="1700" b="1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i="0" kern="120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iPads para </a:t>
          </a:r>
          <a:r>
            <a:rPr lang="en-US" sz="1700" b="1" i="0" kern="1200" dirty="0" err="1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iReady</a:t>
          </a:r>
          <a:endParaRPr lang="en-US" sz="1700" b="1" i="0" kern="1200" dirty="0">
            <a:solidFill>
              <a:schemeClr val="tx1"/>
            </a:solidFill>
            <a:latin typeface="+mn-lt"/>
            <a:cs typeface="Futura Medium" panose="020B0602020204020303" pitchFamily="34" charset="-79"/>
          </a:endParaRP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i="0" kern="120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Heggerty </a:t>
          </a:r>
          <a:r>
            <a:rPr lang="en-US" sz="1700" b="1" i="0" kern="1200" dirty="0" err="1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Libros</a:t>
          </a:r>
          <a:r>
            <a:rPr lang="en-US" sz="1700" b="1" i="0" kern="120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 </a:t>
          </a:r>
          <a:r>
            <a:rPr lang="en-US" sz="1700" b="1" i="0" kern="1200" dirty="0" err="1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Decodificables</a:t>
          </a:r>
          <a:endParaRPr lang="en-US" sz="1700" b="1" i="0" kern="1200" dirty="0">
            <a:solidFill>
              <a:schemeClr val="tx1"/>
            </a:solidFill>
            <a:latin typeface="+mn-lt"/>
            <a:cs typeface="Futura Medium" panose="020B0602020204020303" pitchFamily="34" charset="-79"/>
          </a:endParaRP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i="0" kern="1200" dirty="0" err="1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Servicio</a:t>
          </a:r>
          <a:r>
            <a:rPr lang="en-US" sz="1700" b="1" i="0" kern="1200" dirty="0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 Extra de Desarrollo </a:t>
          </a:r>
          <a:r>
            <a:rPr lang="en-US" sz="1700" b="1" i="0" kern="1200" dirty="0" err="1">
              <a:solidFill>
                <a:schemeClr val="tx1"/>
              </a:solidFill>
              <a:latin typeface="+mn-lt"/>
              <a:cs typeface="Futura Medium" panose="020B0602020204020303" pitchFamily="34" charset="-79"/>
            </a:rPr>
            <a:t>Profesional</a:t>
          </a:r>
          <a:endParaRPr lang="en-US" sz="1700" b="1" i="0" kern="1200" dirty="0">
            <a:solidFill>
              <a:schemeClr val="tx1"/>
            </a:solidFill>
            <a:latin typeface="+mn-lt"/>
            <a:cs typeface="Futura Medium" panose="020B0602020204020303" pitchFamily="34" charset="-79"/>
          </a:endParaRPr>
        </a:p>
      </dsp:txBody>
      <dsp:txXfrm>
        <a:off x="91058" y="630761"/>
        <a:ext cx="4999484" cy="2926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F598E-BF04-4455-B056-F0FE9EFD0699}">
      <dsp:nvSpPr>
        <dsp:cNvPr id="0" name=""/>
        <dsp:cNvSpPr/>
      </dsp:nvSpPr>
      <dsp:spPr>
        <a:xfrm>
          <a:off x="0" y="22043"/>
          <a:ext cx="5157787" cy="1784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During the 2023-24 SY students at Libby Booth experiencing Moderate &amp; Severe Chronic Absence will decrease by 5%. </a:t>
          </a:r>
        </a:p>
      </dsp:txBody>
      <dsp:txXfrm>
        <a:off x="87100" y="109143"/>
        <a:ext cx="4983587" cy="1610050"/>
      </dsp:txXfrm>
    </dsp:sp>
    <dsp:sp modelId="{EE457821-42FE-43F3-8CA9-5713C5B8BDC5}">
      <dsp:nvSpPr>
        <dsp:cNvPr id="0" name=""/>
        <dsp:cNvSpPr/>
      </dsp:nvSpPr>
      <dsp:spPr>
        <a:xfrm>
          <a:off x="0" y="1878294"/>
          <a:ext cx="5157787" cy="1784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2023-24 SY: Chronic Absenteeism decreased from 33% to 27%.</a:t>
          </a:r>
        </a:p>
      </dsp:txBody>
      <dsp:txXfrm>
        <a:off x="87100" y="1965394"/>
        <a:ext cx="4983587" cy="1610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A1E02-F4FE-41D4-BBE6-1A3554281FB9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59F9A-248D-400B-9B5F-8BD0CA697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07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59F9A-248D-400B-9B5F-8BD0CA6974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6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7A61A0-90AB-4283-9BBD-B77AAE1F6DE1}" type="slidenum">
              <a:rPr lang="en-US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4</a:t>
            </a:fld>
            <a:endParaRPr lang="en-US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529371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37 students on or above grade level in reading @ BOY to 122 students on or above grade level in Reading by EOY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59F9A-248D-400B-9B5F-8BD0CA6974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13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students on or above grade level in math @ BOY to 99 students on or above grade level in Math by EOY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59F9A-248D-400B-9B5F-8BD0CA6974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12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BA458-3CC0-80D1-81CD-531DDC28D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579FDF-A783-E23F-DC3E-6F12D80CA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B17F3-10CB-9EBF-1E0B-719166899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FEB8-1448-45AC-ACAC-0AC45CE08070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53867-2BEF-F76B-56A2-F90A0D4AD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8A290-CC30-D4E4-CA5B-64C5131A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5DEF-E581-40F2-BEE1-008A3111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81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9C6C9-34F9-2F1D-309A-867441DD1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4C931F-E2E9-191F-D703-FA992E783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C1808-8AFF-7397-58D1-C6189F5D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FEB8-1448-45AC-ACAC-0AC45CE08070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B282-4D84-619E-3E07-38EBA2518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949FE-7D69-D3F5-8056-48864749B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5DEF-E581-40F2-BEE1-008A3111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8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D78832-D4C4-BE94-B0F7-9324371737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09D90-B6EC-22BB-F913-63B40D7AD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4C428-A478-E3A9-190D-58FFF6B78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FEB8-1448-45AC-ACAC-0AC45CE08070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3D32E-FA5E-12DA-A26E-917F470C2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2AB99-F46D-744F-F82B-569B22FC4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5DEF-E581-40F2-BEE1-008A3111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63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7097-50B6-FA74-4C41-532A71262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CD1E2-E198-46D2-01D1-163E9040D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F04E5-28F2-D021-1453-264437EF4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FEB8-1448-45AC-ACAC-0AC45CE08070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F1C24-B42C-1138-C6CE-87C30D3BE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045FB-1562-20BB-D0A0-D655038B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5DEF-E581-40F2-BEE1-008A3111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32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90986-7C4B-2EC1-D424-16347977E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5A62F-8FDA-2245-B96A-8AF2744EF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796BD-398F-8977-23D5-C0353675B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FEB8-1448-45AC-ACAC-0AC45CE08070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907EE-3E6F-0BB9-6988-FE0E681A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B1D3D-5EE1-4CD8-B5F1-97EEBE9C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5DEF-E581-40F2-BEE1-008A3111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7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004F3-6AAC-9300-0D0F-A5E03012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E22A9-D7D0-83DE-C995-B10FD1834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F6809-1C8E-E3DE-F528-7F54AB4AC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803FD-BAF9-DD97-0138-02ED7E71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FEB8-1448-45AC-ACAC-0AC45CE08070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C7472-6C23-D7D1-46E4-79B995FD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4EC46-72AD-8A4B-20A4-5C310062D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5DEF-E581-40F2-BEE1-008A3111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155CB-145B-2B20-00DC-A65A2904E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8291B-7E9D-4CB9-07E2-638A84730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607A1-FEA7-07D7-B24B-A05ED988B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D43CEB-84A7-AD8C-B503-7F23B901A5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F2D194-9B25-9E04-B428-07F270D88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0C5C00-48E5-5522-55B9-647C108E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FEB8-1448-45AC-ACAC-0AC45CE08070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5BF63B-10C4-5A90-3615-9F2402DB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E5377B-E5CD-6ADC-AD60-81753A3D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5DEF-E581-40F2-BEE1-008A3111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05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7F4CE-C77C-7CEA-037A-77B753B73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DCA60-78DF-F422-4EB6-62F13249D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FEB8-1448-45AC-ACAC-0AC45CE08070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99681A-94CB-83BC-CF54-B56818F3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D29D4-B579-7F5F-7C80-8AD90112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5DEF-E581-40F2-BEE1-008A3111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27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8D5CC4-A771-1876-8929-63ED256A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FEB8-1448-45AC-ACAC-0AC45CE08070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842F9E-55B2-EDDB-1BCF-31BC00535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458D4-095F-A5C0-C1AF-7FFE6F259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5DEF-E581-40F2-BEE1-008A3111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1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A3E68-BBCE-5CDF-D42F-1BBBF2ED3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866AF-8057-CE70-B07D-25F27548F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38B7F-74A9-C8DA-A484-1459C767F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5A11C-A595-528F-2D5C-20C797E3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FEB8-1448-45AC-ACAC-0AC45CE08070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5F5E4-1D6A-DC64-E408-9E7931D1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8CF31-ECB6-88F2-7DB5-EC6FB45FB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5DEF-E581-40F2-BEE1-008A3111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0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6CAAC-5146-117A-D278-2956878B3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CD11B1-8A76-116E-BB98-25CF64C78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F47C31-7F91-06EE-4A32-DC5325076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BD83F-6A2A-96A7-C7D8-1C4C3D685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FEB8-1448-45AC-ACAC-0AC45CE08070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6DD32-6036-050E-9AB8-151884C8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5001C-04E9-28B6-E4B6-175D404DD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5DEF-E581-40F2-BEE1-008A3111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37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624F91-2343-5876-EBBD-77479A436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ACD7D-23E5-2C50-6DEC-80C349755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7C185-A24A-CF38-0445-11FFDFABD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50FEB8-1448-45AC-ACAC-0AC45CE08070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0E25C-D753-733D-F89F-86392D81F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3C224-2BD5-423D-8E00-B1ACA3664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CE5DEF-E581-40F2-BEE1-008A3111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oeschools.net/Page/1944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hyperlink" Target="https://washoeschools-my.sharepoint.com/personal/kristen_amy_washoeschools_net/Documents/Desktop/backtoschool/Annual%20Title%20FY25%20Bilingual%20Min%20corrected%20Spanish.pptx?web=1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0D5DDB-FA3A-2AC7-0B4D-B500B3693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134753"/>
            <a:ext cx="5334930" cy="4860759"/>
          </a:xfrm>
        </p:spPr>
        <p:txBody>
          <a:bodyPr>
            <a:normAutofit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E31FB-328C-361A-4DEF-8D76ED8EB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5130265"/>
            <a:ext cx="5334931" cy="1414914"/>
          </a:xfrm>
        </p:spPr>
        <p:txBody>
          <a:bodyPr>
            <a:normAutofit/>
          </a:bodyPr>
          <a:lstStyle/>
          <a:p>
            <a:r>
              <a:rPr lang="en-US" sz="2400" dirty="0"/>
              <a:t>Title 1 Parent Information</a:t>
            </a:r>
            <a:br>
              <a:rPr lang="en-US" sz="2400" dirty="0"/>
            </a:br>
            <a:r>
              <a:rPr lang="en-US" sz="2400" dirty="0"/>
              <a:t>Mission &amp; Vision</a:t>
            </a:r>
            <a:br>
              <a:rPr lang="en-US" sz="2400" dirty="0"/>
            </a:br>
            <a:r>
              <a:rPr lang="en-US" sz="2400" dirty="0"/>
              <a:t>School Performance Plan Goals</a:t>
            </a:r>
            <a:br>
              <a:rPr lang="en-US" sz="2400" dirty="0"/>
            </a:br>
            <a:r>
              <a:rPr lang="en-US" sz="2400" dirty="0"/>
              <a:t>Get in the Game!</a:t>
            </a:r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A back to school flyer&#10;&#10;Description automatically generated">
            <a:extLst>
              <a:ext uri="{FF2B5EF4-FFF2-40B4-BE49-F238E27FC236}">
                <a16:creationId xmlns:a16="http://schemas.microsoft.com/office/drawing/2014/main" id="{9EA39FF9-ACC7-C329-E142-B86247BA2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D0947B-422D-4DDE-AEE6-1CD4F7962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434" y="-1"/>
            <a:ext cx="4865030" cy="517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07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ootball ball in goal">
            <a:extLst>
              <a:ext uri="{FF2B5EF4-FFF2-40B4-BE49-F238E27FC236}">
                <a16:creationId xmlns:a16="http://schemas.microsoft.com/office/drawing/2014/main" id="{FE25A968-04C8-83D1-47CF-44DD5F5A35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1" b="15379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771CD-E072-C0F5-E4E0-51EB7628E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SPP Attendance Goal SY 24-25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31F3C3-8302-2C69-FD40-9D5F70D06117}"/>
              </a:ext>
            </a:extLst>
          </p:cNvPr>
          <p:cNvSpPr txBox="1"/>
          <p:nvPr/>
        </p:nvSpPr>
        <p:spPr>
          <a:xfrm>
            <a:off x="7237380" y="1274324"/>
            <a:ext cx="4406276" cy="4778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kern="1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kern="1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 the 2024-25 SY students at Libby Booth experiencing Chronic Absenteeism will decrease by 10%. Overall Chronic Absenteeism will decrease from 29% to 19%.</a:t>
            </a:r>
            <a:endParaRPr lang="en-US" sz="2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980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FF7CF8-9816-D94B-263B-304A44F3F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Get in the Game! 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A poster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012BD229-65DC-975D-AE4C-05482DF163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95" y="274320"/>
            <a:ext cx="2918079" cy="630936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47E89-8FCF-A107-1F66-BD787EA4E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600" b="1" dirty="0"/>
              <a:t>Prevention Intervention Team Outreach</a:t>
            </a:r>
          </a:p>
          <a:p>
            <a:r>
              <a:rPr lang="en-US" sz="2600" b="1" dirty="0"/>
              <a:t>Individual Student Incentives</a:t>
            </a:r>
          </a:p>
          <a:p>
            <a:r>
              <a:rPr lang="en-US" sz="2600" b="1" dirty="0"/>
              <a:t>Small groups for students identified as approaching Chronic Absenteeism</a:t>
            </a:r>
          </a:p>
          <a:p>
            <a:r>
              <a:rPr lang="en-US" sz="2600" b="1" dirty="0"/>
              <a:t>Schoolwide incentives</a:t>
            </a:r>
          </a:p>
          <a:p>
            <a:r>
              <a:rPr lang="en-US" sz="2600" b="1" dirty="0"/>
              <a:t>Every student and family commits to 4 or less absences per quarter! (90% attendance)</a:t>
            </a:r>
          </a:p>
        </p:txBody>
      </p:sp>
    </p:spTree>
    <p:extLst>
      <p:ext uri="{BB962C8B-B14F-4D97-AF65-F5344CB8AC3E}">
        <p14:creationId xmlns:p14="http://schemas.microsoft.com/office/powerpoint/2010/main" val="3097846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wo referees near the goal signalling touchdown to large stadium">
            <a:extLst>
              <a:ext uri="{FF2B5EF4-FFF2-40B4-BE49-F238E27FC236}">
                <a16:creationId xmlns:a16="http://schemas.microsoft.com/office/drawing/2014/main" id="{E6AAADAC-B6E0-074E-57CA-5EEB414AEF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773" r="5766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206960-253F-E7F3-C1FC-CA8D0C6A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/>
              <a:t>SPP iReady Academic Goal SY 23-24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07491-B349-9AAB-EBAD-24AD0AA91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199"/>
            <a:ext cx="5247340" cy="3709115"/>
          </a:xfrm>
        </p:spPr>
        <p:txBody>
          <a:bodyPr anchor="ctr">
            <a:normAutofit lnSpcReduction="1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By the end of the academic year, individual students at Libby Booth will meet or exceed 100% of their Typical Growth measures on i-Ready Diagnostic testing in Reading and Math. As a school, by the end of the academic year, Libby Booth students will meet or exceed 100% median progress toward Typical Growth in Reading and Math.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7060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EE4411-41F8-E22C-A023-5A8979944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iReady Academic Results SY 23-24 Reading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">
            <a:extLst>
              <a:ext uri="{FF2B5EF4-FFF2-40B4-BE49-F238E27FC236}">
                <a16:creationId xmlns:a16="http://schemas.microsoft.com/office/drawing/2014/main" id="{E521FF9C-3912-A2D5-29DC-4A1FAC66B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8" y="1552890"/>
            <a:ext cx="8188656" cy="4114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65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EE4411-41F8-E22C-A023-5A8979944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iReady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Academic Results SY 23-24 Math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CFB2319-556C-58D0-0904-09D7D75CF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7" y="1543382"/>
            <a:ext cx="8148121" cy="41148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9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wo referees near the goal signalling touchdown to large stadium">
            <a:extLst>
              <a:ext uri="{FF2B5EF4-FFF2-40B4-BE49-F238E27FC236}">
                <a16:creationId xmlns:a16="http://schemas.microsoft.com/office/drawing/2014/main" id="{E6AAADAC-B6E0-074E-57CA-5EEB414AEF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773" r="5766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206960-253F-E7F3-C1FC-CA8D0C6A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 dirty="0"/>
              <a:t>SPP </a:t>
            </a:r>
            <a:r>
              <a:rPr lang="en-US" sz="4000" dirty="0" err="1"/>
              <a:t>iReady</a:t>
            </a:r>
            <a:r>
              <a:rPr lang="en-US" sz="4000" dirty="0"/>
              <a:t> Academic Goal SY 24-25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07491-B349-9AAB-EBAD-24AD0AA91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199"/>
            <a:ext cx="5247340" cy="3709115"/>
          </a:xfrm>
        </p:spPr>
        <p:txBody>
          <a:bodyPr anchor="ctr"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By the end of the academic year, ALL students enrolled at Libby Booth will meet or exceed 100% of their Typical Growth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target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on i-Ready Diagnostic testing in Reading and Math. 40% of students who are two or more grade levels below on the </a:t>
            </a:r>
            <a:r>
              <a:rPr lang="en-US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BOY diagnostic 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will meet their stretch goal on the EOY diagnostic.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678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6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chart&#10;&#10;Description automatically generated">
            <a:extLst>
              <a:ext uri="{FF2B5EF4-FFF2-40B4-BE49-F238E27FC236}">
                <a16:creationId xmlns:a16="http://schemas.microsoft.com/office/drawing/2014/main" id="{02477921-5C4D-768B-301E-CE9582207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21" y="643467"/>
            <a:ext cx="932395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69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0E8CC-60FB-BB25-3CCB-858815E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Ultimately, Grade Level Proficiency or higher is the goal for every student at Libby Booth. Students who perform at grade level have a firm foundation to achieve a bright future! 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Young person with trophy illustration">
            <a:extLst>
              <a:ext uri="{FF2B5EF4-FFF2-40B4-BE49-F238E27FC236}">
                <a16:creationId xmlns:a16="http://schemas.microsoft.com/office/drawing/2014/main" id="{347AC11E-E646-C172-5B7E-1052C9EC8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" r="971"/>
          <a:stretch/>
        </p:blipFill>
        <p:spPr>
          <a:xfrm>
            <a:off x="6222004" y="492573"/>
            <a:ext cx="4417181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28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137BF-129A-8E5C-BC86-9C0A9BCE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How can I Get in the Game? 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EE53-FBBA-6DE2-0D16-3DFA4D443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Encourage your child to attend every day of school</a:t>
            </a:r>
          </a:p>
          <a:p>
            <a:r>
              <a:rPr lang="en-US" sz="2000" dirty="0"/>
              <a:t>Build academic stamina by reading for fun and practicing math facts </a:t>
            </a:r>
          </a:p>
          <a:p>
            <a:r>
              <a:rPr lang="en-US" sz="2000" dirty="0"/>
              <a:t>Join Libby Booth Class Dojo </a:t>
            </a:r>
          </a:p>
          <a:p>
            <a:r>
              <a:rPr lang="en-US" sz="2000" dirty="0"/>
              <a:t>Become a Libby Booth volunteer</a:t>
            </a:r>
          </a:p>
          <a:p>
            <a:r>
              <a:rPr lang="en-US" sz="2000" dirty="0"/>
              <a:t>Attend Libby Booth Concerts, PBL, Field Trips, &amp; Special Events</a:t>
            </a:r>
          </a:p>
          <a:p>
            <a:r>
              <a:rPr lang="en-US" sz="2000" dirty="0"/>
              <a:t>APEX Leadership Fun Run</a:t>
            </a:r>
          </a:p>
        </p:txBody>
      </p:sp>
      <p:pic>
        <p:nvPicPr>
          <p:cNvPr id="6" name="Content Placeholder 5" descr="Close-up portrait of young mother and baby wearing sweaters outside near trees">
            <a:extLst>
              <a:ext uri="{FF2B5EF4-FFF2-40B4-BE49-F238E27FC236}">
                <a16:creationId xmlns:a16="http://schemas.microsoft.com/office/drawing/2014/main" id="{331AE067-893B-0F63-46E4-BFE6E4CD3A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 r="2352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0155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lue and orange advertisement&#10;&#10;Description automatically generated">
            <a:extLst>
              <a:ext uri="{FF2B5EF4-FFF2-40B4-BE49-F238E27FC236}">
                <a16:creationId xmlns:a16="http://schemas.microsoft.com/office/drawing/2014/main" id="{7073EFC8-E612-51A7-4559-10085ADAE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47" y="457200"/>
            <a:ext cx="917930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85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96D520-3C50-CF90-52AC-92B46266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WCSD Strategic Plan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267F3-96E5-8EF8-5B94-CC22FAE02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5029" y="2524721"/>
            <a:ext cx="4991629" cy="367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>
                <a:hlinkClick r:id="rId3"/>
              </a:rPr>
              <a:t>https://www.washoeschools.net/Page/19449</a:t>
            </a:r>
            <a:endParaRPr lang="en-US" sz="1800" dirty="0"/>
          </a:p>
        </p:txBody>
      </p:sp>
      <p:pic>
        <p:nvPicPr>
          <p:cNvPr id="6" name="Picture Placeholder 5" descr="A yellow and blue sign with text&#10;&#10;Description automatically generated">
            <a:extLst>
              <a:ext uri="{FF2B5EF4-FFF2-40B4-BE49-F238E27FC236}">
                <a16:creationId xmlns:a16="http://schemas.microsoft.com/office/drawing/2014/main" id="{3610F07B-F268-9566-0893-AC84762730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r="3571" b="3"/>
          <a:stretch/>
        </p:blipFill>
        <p:spPr>
          <a:xfrm>
            <a:off x="6788383" y="613147"/>
            <a:ext cx="4565417" cy="559344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oup of colorful rectangular shapes">
            <a:extLst>
              <a:ext uri="{FF2B5EF4-FFF2-40B4-BE49-F238E27FC236}">
                <a16:creationId xmlns:a16="http://schemas.microsoft.com/office/drawing/2014/main" id="{45ED0C64-524D-E65C-FA00-51BAC168D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85" y="3596177"/>
            <a:ext cx="4861981" cy="17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48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erson and child taking a selfie&#10;&#10;Description automatically generated">
            <a:extLst>
              <a:ext uri="{FF2B5EF4-FFF2-40B4-BE49-F238E27FC236}">
                <a16:creationId xmlns:a16="http://schemas.microsoft.com/office/drawing/2014/main" id="{64EC1C0E-3975-2648-E3BD-620309FD81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6" name="Content Placeholder 5" descr="A group of kids in orange shirts&#10;&#10;Description automatically generated">
            <a:extLst>
              <a:ext uri="{FF2B5EF4-FFF2-40B4-BE49-F238E27FC236}">
                <a16:creationId xmlns:a16="http://schemas.microsoft.com/office/drawing/2014/main" id="{B80FCEDE-9E5F-7A17-101F-B88E39CD8D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C8814-E856-C862-0D18-6603F517E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APEX Leadership Fun Run 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Thursday September 12</a:t>
            </a:r>
            <a:r>
              <a:rPr lang="en-US" sz="40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9:30-12:30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985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erson taking a selfie&#10;&#10;Description automatically generated">
            <a:extLst>
              <a:ext uri="{FF2B5EF4-FFF2-40B4-BE49-F238E27FC236}">
                <a16:creationId xmlns:a16="http://schemas.microsoft.com/office/drawing/2014/main" id="{83772177-137E-EBB2-9160-0434451DDD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 rot="10800000">
            <a:off x="621675" y="825646"/>
            <a:ext cx="6589537" cy="5203139"/>
          </a:xfrm>
          <a:prstGeom prst="rect">
            <a:avLst/>
          </a:prstGeom>
        </p:spPr>
      </p:pic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75CA6-C318-782B-9344-41D20AA65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497" y="1056639"/>
            <a:ext cx="3197660" cy="45270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There’s no place I’d rather be than Libby Booth…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 hope you feel the same way!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Your Principal, 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Dr. 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50BBF-9917-E337-5014-9DA75A96C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61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erson and two boys posing for a picture&#10;&#10;Description automatically generated">
            <a:extLst>
              <a:ext uri="{FF2B5EF4-FFF2-40B4-BE49-F238E27FC236}">
                <a16:creationId xmlns:a16="http://schemas.microsoft.com/office/drawing/2014/main" id="{2812475D-AB9B-470A-5CAB-211ADCF8FB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D5933-72AD-C1C5-E48F-53D7E5F3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Dr. G – About 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119AA-7248-07DA-BEF1-A6390D187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916349"/>
            <a:ext cx="3822189" cy="426061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Grew up in Iowa City, IA  </a:t>
            </a:r>
            <a:r>
              <a:rPr lang="en-US" sz="1000" dirty="0"/>
              <a:t>IC West High 1990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/>
              <a:t>Gymnastics, Diving, Music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BS Psychology </a:t>
            </a:r>
            <a:r>
              <a:rPr lang="en-US" sz="1000" dirty="0"/>
              <a:t>Colorado State U 1995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MEd &amp; PhD in Special Education</a:t>
            </a:r>
            <a:r>
              <a:rPr lang="en-US" sz="1000" dirty="0"/>
              <a:t>  UNR 2010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Resource Teacher WCSD </a:t>
            </a:r>
            <a:r>
              <a:rPr lang="en-US" sz="1000" dirty="0"/>
              <a:t>2006-2012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Instructional Coach </a:t>
            </a:r>
            <a:r>
              <a:rPr lang="en-US" dirty="0" err="1"/>
              <a:t>Cannan</a:t>
            </a:r>
            <a:r>
              <a:rPr lang="en-US" dirty="0"/>
              <a:t> ES </a:t>
            </a:r>
            <a:r>
              <a:rPr lang="en-US" sz="1000" dirty="0"/>
              <a:t>2012-2013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Dean of Students Hall ES </a:t>
            </a:r>
            <a:r>
              <a:rPr lang="en-US" sz="1000" dirty="0"/>
              <a:t>2013-2015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Assistant Principal Beasley ES </a:t>
            </a:r>
            <a:r>
              <a:rPr lang="en-US" sz="1000" dirty="0"/>
              <a:t>2015-2023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Booth ES Principal </a:t>
            </a:r>
            <a:r>
              <a:rPr lang="en-US" sz="1000" dirty="0"/>
              <a:t>2023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Mom to Levi &amp; Lukas 2014 – present</a:t>
            </a:r>
            <a:endParaRPr lang="en-US" sz="1200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/>
              <a:t>Single mom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/>
              <a:t>Loves playing and watching sports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/>
              <a:t>West Coast travel</a:t>
            </a:r>
          </a:p>
        </p:txBody>
      </p:sp>
    </p:spTree>
    <p:extLst>
      <p:ext uri="{BB962C8B-B14F-4D97-AF65-F5344CB8AC3E}">
        <p14:creationId xmlns:p14="http://schemas.microsoft.com/office/powerpoint/2010/main" val="161116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4800" b="1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Title 1Program Funds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32576637"/>
              </p:ext>
            </p:extLst>
          </p:nvPr>
        </p:nvGraphicFramePr>
        <p:xfrm>
          <a:off x="838200" y="1825625"/>
          <a:ext cx="5181600" cy="3339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495A797-85E3-BC98-A0EE-8DDCB2E2888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33846508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A1A0F25-BFDA-0E9B-D463-2E8B2E418E2B}"/>
              </a:ext>
            </a:extLst>
          </p:cNvPr>
          <p:cNvSpPr txBox="1"/>
          <p:nvPr/>
        </p:nvSpPr>
        <p:spPr>
          <a:xfrm>
            <a:off x="6172200" y="1275189"/>
            <a:ext cx="6092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kern="12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Fondos</a:t>
            </a:r>
            <a:r>
              <a:rPr lang="en-US" sz="4800" b="1" kern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4800" b="1" kern="12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Titulo</a:t>
            </a:r>
            <a:r>
              <a:rPr lang="en-US" sz="4800" b="1" kern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</a:t>
            </a:r>
            <a:endParaRPr lang="en-US" sz="4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hlinkClick r:id="rId13"/>
            <a:extLst>
              <a:ext uri="{FF2B5EF4-FFF2-40B4-BE49-F238E27FC236}">
                <a16:creationId xmlns:a16="http://schemas.microsoft.com/office/drawing/2014/main" id="{41E25B21-29F1-008D-20FE-E806147B2E8E}"/>
              </a:ext>
            </a:extLst>
          </p:cNvPr>
          <p:cNvSpPr txBox="1"/>
          <p:nvPr/>
        </p:nvSpPr>
        <p:spPr>
          <a:xfrm>
            <a:off x="589462" y="5165387"/>
            <a:ext cx="5257800" cy="140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22FC4A-5E54-9538-7129-1F0DF95F31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9513" y="5376524"/>
            <a:ext cx="351769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1502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1CAF8-91ED-7FB2-38A4-E279D2E94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Assistants – Title 1 Funded 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47BE9-308B-B382-D3F7-EA884E4948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Prevention Intervention Team</a:t>
            </a:r>
          </a:p>
          <a:p>
            <a:pPr marL="0" indent="0" algn="ctr">
              <a:buNone/>
            </a:pPr>
            <a:r>
              <a:rPr lang="en-US" sz="2000" dirty="0"/>
              <a:t>Attendance, Family Reunification, Home Visits, MTSS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KELSEY FAJARDO (TA)</a:t>
            </a:r>
          </a:p>
          <a:p>
            <a:pPr lvl="1"/>
            <a:r>
              <a:rPr lang="en-US" dirty="0"/>
              <a:t>Elisa Moreno (Admin Secretary)</a:t>
            </a:r>
          </a:p>
          <a:p>
            <a:pPr lvl="1"/>
            <a:r>
              <a:rPr lang="en-US" dirty="0"/>
              <a:t>Shannon Pautler (Dean)</a:t>
            </a:r>
          </a:p>
          <a:p>
            <a:pPr lvl="1"/>
            <a:r>
              <a:rPr lang="en-US" dirty="0"/>
              <a:t>Candia Tolbert (Counselor)</a:t>
            </a:r>
          </a:p>
          <a:p>
            <a:pPr lvl="1"/>
            <a:r>
              <a:rPr lang="en-US" dirty="0"/>
              <a:t>Sharisse Lucas </a:t>
            </a:r>
            <a:r>
              <a:rPr lang="en-US" sz="1800" dirty="0"/>
              <a:t>(Communities in Schools)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1DDE6-0A41-BD39-D690-A7F2F9967F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Booth English Language Team </a:t>
            </a:r>
          </a:p>
          <a:p>
            <a:pPr marL="0" indent="0" algn="ctr">
              <a:buNone/>
            </a:pPr>
            <a:r>
              <a:rPr lang="en-US" sz="2000" dirty="0"/>
              <a:t>New to Country, ELL services, Classroom support, Professional Development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2400" dirty="0"/>
              <a:t>JOSHUA WOOLEY (TA) </a:t>
            </a:r>
          </a:p>
          <a:p>
            <a:r>
              <a:rPr lang="en-US" sz="2400" dirty="0"/>
              <a:t>Brandi Carrico (Lead EL Teacher) </a:t>
            </a:r>
          </a:p>
          <a:p>
            <a:r>
              <a:rPr lang="en-US" sz="2400" dirty="0"/>
              <a:t>Kris Kelly (English Language Facilitator) </a:t>
            </a:r>
          </a:p>
        </p:txBody>
      </p:sp>
    </p:spTree>
    <p:extLst>
      <p:ext uri="{BB962C8B-B14F-4D97-AF65-F5344CB8AC3E}">
        <p14:creationId xmlns:p14="http://schemas.microsoft.com/office/powerpoint/2010/main" val="2320862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172D4-AD0C-2798-676B-E748A2DB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65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WHEREVER YOU LOOK, THERE YOU GO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8AD02FC-EACC-B86F-A11C-E9513C6D4C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679" r="136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727BED-47D0-EEE1-43EC-B0E77483C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8660" y="1587500"/>
            <a:ext cx="4553365" cy="4281488"/>
          </a:xfrm>
        </p:spPr>
        <p:txBody>
          <a:bodyPr>
            <a:normAutofit fontScale="77500" lnSpcReduction="20000"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Libby Booth Vision:</a:t>
            </a:r>
            <a:endParaRPr lang="en-US" sz="2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Libby Booth will be known as a school with an engaging and positive school culture; students and their families will choose to come back each year.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Libby Booth will achieve operational and academic excellence.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Libby Booth will provide exceptional support for students &amp; families.</a:t>
            </a: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Libby Booth Mission:</a:t>
            </a:r>
            <a:endParaRPr lang="en-US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mission of Libby Booth Elementary School is to offer high-quality educational and social experiences that promote academic gains and improved outcomes for students and their families.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950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erson holding a trophy&#10;&#10;Description automatically generated">
            <a:extLst>
              <a:ext uri="{FF2B5EF4-FFF2-40B4-BE49-F238E27FC236}">
                <a16:creationId xmlns:a16="http://schemas.microsoft.com/office/drawing/2014/main" id="{604A5A25-621E-6662-118A-8A7E2E726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979" y="564114"/>
            <a:ext cx="7041490" cy="39398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84C275-8537-A79B-55B8-349450C0A9CC}"/>
              </a:ext>
            </a:extLst>
          </p:cNvPr>
          <p:cNvSpPr/>
          <p:nvPr/>
        </p:nvSpPr>
        <p:spPr>
          <a:xfrm>
            <a:off x="1455699" y="2967335"/>
            <a:ext cx="928061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If you want to win… 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You’ve got to get in the game!</a:t>
            </a:r>
          </a:p>
        </p:txBody>
      </p:sp>
    </p:spTree>
    <p:extLst>
      <p:ext uri="{BB962C8B-B14F-4D97-AF65-F5344CB8AC3E}">
        <p14:creationId xmlns:p14="http://schemas.microsoft.com/office/powerpoint/2010/main" val="1392324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Close-up of a colorful pile of dominoes">
            <a:extLst>
              <a:ext uri="{FF2B5EF4-FFF2-40B4-BE49-F238E27FC236}">
                <a16:creationId xmlns:a16="http://schemas.microsoft.com/office/drawing/2014/main" id="{D92D04B9-D4C1-BCCD-7181-FC11C5222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" b="271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D05BA-0CDD-499A-5925-892DC20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Get in the Game @ Libby Booth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73C18EE5-8357-01B8-C966-ADAF59862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1097"/>
            <a:ext cx="5475051" cy="37158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Attendance</a:t>
            </a:r>
          </a:p>
          <a:p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Academics</a:t>
            </a:r>
          </a:p>
          <a:p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Attitude 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25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41B43-D2A5-92DC-4069-BC6D8E40B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Attendance: SY 23-24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E12BB-A366-FAA9-E37B-30B12DA66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1728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School Performance Plan Goal:</a:t>
            </a: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87742DF0-976B-3B51-B86A-99074D2E644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58350083"/>
              </p:ext>
            </p:extLst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4CD158-A605-904D-66F8-DFC0680D5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172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Results: </a:t>
            </a:r>
          </a:p>
        </p:txBody>
      </p:sp>
      <p:pic>
        <p:nvPicPr>
          <p:cNvPr id="7" name="Content Placeholder 6" descr="A graph with numbers and a number of percentages&#10;&#10;Description automatically generated with medium confidence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7" cstate="print"/>
          <a:stretch>
            <a:fillRect/>
          </a:stretch>
        </p:blipFill>
        <p:spPr>
          <a:xfrm>
            <a:off x="6410886" y="2505075"/>
            <a:ext cx="4705815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94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822</Words>
  <Application>Microsoft Office PowerPoint</Application>
  <PresentationFormat>Widescreen</PresentationFormat>
  <Paragraphs>114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Avenir Next LT Pro</vt:lpstr>
      <vt:lpstr>Calibri</vt:lpstr>
      <vt:lpstr>Chalkboard</vt:lpstr>
      <vt:lpstr>Tahoma</vt:lpstr>
      <vt:lpstr>Office Theme</vt:lpstr>
      <vt:lpstr>      </vt:lpstr>
      <vt:lpstr>WCSD Strategic Plan</vt:lpstr>
      <vt:lpstr>Dr. G – About Me</vt:lpstr>
      <vt:lpstr>Title 1Program Funds</vt:lpstr>
      <vt:lpstr>Teaching Assistants – Title 1 Funded Positions</vt:lpstr>
      <vt:lpstr>WHEREVER YOU LOOK, THERE YOU GO</vt:lpstr>
      <vt:lpstr>PowerPoint Presentation</vt:lpstr>
      <vt:lpstr>Get in the Game @ Libby Booth</vt:lpstr>
      <vt:lpstr>Attendance: SY 23-24</vt:lpstr>
      <vt:lpstr>SPP Attendance Goal SY 24-25</vt:lpstr>
      <vt:lpstr>Get in the Game! </vt:lpstr>
      <vt:lpstr>SPP iReady Academic Goal SY 23-24</vt:lpstr>
      <vt:lpstr>iReady Academic Results SY 23-24 Reading</vt:lpstr>
      <vt:lpstr>iReady Academic Results SY 23-24 Math</vt:lpstr>
      <vt:lpstr>SPP iReady Academic Goal SY 24-25</vt:lpstr>
      <vt:lpstr>PowerPoint Presentation</vt:lpstr>
      <vt:lpstr>Ultimately, Grade Level Proficiency or higher is the goal for every student at Libby Booth. Students who perform at grade level have a firm foundation to achieve a bright future! </vt:lpstr>
      <vt:lpstr>How can I Get in the Game? </vt:lpstr>
      <vt:lpstr>PowerPoint Presentation</vt:lpstr>
      <vt:lpstr>APEX Leadership Fun Run  Thursday September 12th 9:30-12:30 </vt:lpstr>
      <vt:lpstr>There’s no place I’d rather be than Libby Booth… I hope you feel the same way! Your Principal,  Dr. 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Amy, Kristen</dc:creator>
  <cp:lastModifiedBy>Moreno, Elisa</cp:lastModifiedBy>
  <cp:revision>2</cp:revision>
  <dcterms:created xsi:type="dcterms:W3CDTF">2024-08-18T21:56:40Z</dcterms:created>
  <dcterms:modified xsi:type="dcterms:W3CDTF">2024-08-22T21:53:32Z</dcterms:modified>
</cp:coreProperties>
</file>