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89" autoAdjust="0"/>
    <p:restoredTop sz="94660"/>
  </p:normalViewPr>
  <p:slideViewPr>
    <p:cSldViewPr snapToGrid="0">
      <p:cViewPr>
        <p:scale>
          <a:sx n="40" d="100"/>
          <a:sy n="40" d="100"/>
        </p:scale>
        <p:origin x="-53" y="60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7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4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3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89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30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0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7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0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1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06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038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F6D41-07CB-4D37-BFF6-E89012AF6792}" type="datetimeFigureOut">
              <a:rPr lang="en-US" smtClean="0"/>
              <a:t>2/6/2017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1BED-BF61-43FF-ADAE-735F407AEA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0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Later Europe and Americas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1750-1980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364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La Grande Odalisque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1550" y="1690688"/>
            <a:ext cx="6596130" cy="3670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140932"/>
            <a:ext cx="386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Jean-</a:t>
            </a:r>
            <a:r>
              <a:rPr lang="en-US" dirty="0" err="1" smtClean="0"/>
              <a:t>Auguste</a:t>
            </a:r>
            <a:r>
              <a:rPr lang="en-US" dirty="0" smtClean="0"/>
              <a:t>-Dominique Ingres</a:t>
            </a:r>
          </a:p>
          <a:p>
            <a:r>
              <a:rPr lang="en-US" dirty="0" smtClean="0"/>
              <a:t>1814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243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Liberty</a:t>
            </a:r>
            <a:r>
              <a:rPr lang="en-US" dirty="0"/>
              <a:t> </a:t>
            </a:r>
            <a:r>
              <a:rPr lang="en-US" sz="2400" dirty="0" smtClean="0"/>
              <a:t>Leading </a:t>
            </a:r>
            <a:r>
              <a:rPr lang="en-US" sz="2400" dirty="0" smtClean="0"/>
              <a:t>the People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0039" y="1832355"/>
            <a:ext cx="5164429" cy="3435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498502"/>
            <a:ext cx="3889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Eugene Delacroix</a:t>
            </a:r>
          </a:p>
          <a:p>
            <a:r>
              <a:rPr lang="en-US" dirty="0" smtClean="0"/>
              <a:t>1830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34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Oxbow (View from Mount Holyoke, Northampton, Massachusetts, after a Thunderstorm)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0192" y="2318197"/>
            <a:ext cx="4945487" cy="3013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04563"/>
            <a:ext cx="3862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Thomas Cole</a:t>
            </a:r>
          </a:p>
          <a:p>
            <a:r>
              <a:rPr lang="en-US" dirty="0" smtClean="0"/>
              <a:t>1836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84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Still Life in Studio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341" y="1690688"/>
            <a:ext cx="5648459" cy="3742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37138"/>
            <a:ext cx="4031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Louis-Jacques-Mande Daguerre</a:t>
            </a:r>
          </a:p>
          <a:p>
            <a:r>
              <a:rPr lang="en-US" dirty="0" smtClean="0"/>
              <a:t>1837 C.E.</a:t>
            </a:r>
          </a:p>
          <a:p>
            <a:r>
              <a:rPr lang="en-US" dirty="0" smtClean="0"/>
              <a:t>Medium: photograph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60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Slave Ship (Slavers Throwing Overboard the Dead and Dying, Typhoon Coming On)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1106" y="1854558"/>
            <a:ext cx="5177306" cy="32841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73284"/>
            <a:ext cx="3953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Joseph </a:t>
            </a:r>
            <a:r>
              <a:rPr lang="en-US" dirty="0" err="1" smtClean="0"/>
              <a:t>Mallord</a:t>
            </a:r>
            <a:r>
              <a:rPr lang="en-US" dirty="0" smtClean="0"/>
              <a:t> William Turner</a:t>
            </a:r>
          </a:p>
          <a:p>
            <a:r>
              <a:rPr lang="en-US" dirty="0" smtClean="0"/>
              <a:t>1840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904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Palace of Westminster (Houses of Parliament) </a:t>
            </a:r>
            <a:br>
              <a:rPr lang="en-US" sz="2400" dirty="0" smtClean="0"/>
            </a:br>
            <a:r>
              <a:rPr lang="en-US" sz="2400" dirty="0" smtClean="0"/>
              <a:t>London, England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1800" y="1445989"/>
            <a:ext cx="4572000" cy="2224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3891966"/>
            <a:ext cx="4572001" cy="2375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4552" y="1963693"/>
            <a:ext cx="4893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Architects: Charles Barry and Augustus W.N. </a:t>
            </a:r>
            <a:r>
              <a:rPr lang="en-US" dirty="0" err="1" smtClean="0"/>
              <a:t>Pugin</a:t>
            </a:r>
            <a:endParaRPr lang="en-US" dirty="0" smtClean="0"/>
          </a:p>
          <a:p>
            <a:r>
              <a:rPr lang="en-US" dirty="0" smtClean="0"/>
              <a:t>1840-1870 C.E.</a:t>
            </a:r>
          </a:p>
          <a:p>
            <a:r>
              <a:rPr lang="en-US" dirty="0" smtClean="0"/>
              <a:t>Medium: limestone masonry and glass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219" y="3554568"/>
            <a:ext cx="4610637" cy="259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6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Stone Breakers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2918" y="2328850"/>
            <a:ext cx="5164428" cy="3157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5915" y="2807594"/>
            <a:ext cx="42242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Gustave Courbet</a:t>
            </a:r>
          </a:p>
          <a:p>
            <a:r>
              <a:rPr lang="en-US" dirty="0" smtClean="0"/>
              <a:t>1849 C.E. (destroyed in 1945)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384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Nadar Raising Photography to the Height of Art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777" y="1484626"/>
            <a:ext cx="3781023" cy="4478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441808"/>
            <a:ext cx="386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Honore</a:t>
            </a:r>
            <a:r>
              <a:rPr lang="en-US" dirty="0" smtClean="0"/>
              <a:t> Daumier</a:t>
            </a:r>
          </a:p>
          <a:p>
            <a:r>
              <a:rPr lang="en-US" dirty="0" smtClean="0"/>
              <a:t>1862 C.E.</a:t>
            </a:r>
          </a:p>
          <a:p>
            <a:r>
              <a:rPr lang="en-US" dirty="0" smtClean="0"/>
              <a:t>Medium: lithograph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902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Olympia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4333" y="2054181"/>
            <a:ext cx="5699975" cy="30780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833352"/>
            <a:ext cx="351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Edouard </a:t>
            </a:r>
            <a:r>
              <a:rPr lang="en-US" dirty="0" err="1" smtClean="0"/>
              <a:t>Manet</a:t>
            </a:r>
            <a:endParaRPr lang="en-US" dirty="0" smtClean="0"/>
          </a:p>
          <a:p>
            <a:r>
              <a:rPr lang="en-US" dirty="0" smtClean="0"/>
              <a:t>1863 C.E.</a:t>
            </a:r>
          </a:p>
          <a:p>
            <a:r>
              <a:rPr lang="en-US" dirty="0" smtClean="0"/>
              <a:t>Medium: oil on canvas</a:t>
            </a:r>
          </a:p>
        </p:txBody>
      </p:sp>
    </p:spTree>
    <p:extLst>
      <p:ext uri="{BB962C8B-B14F-4D97-AF65-F5344CB8AC3E}">
        <p14:creationId xmlns:p14="http://schemas.microsoft.com/office/powerpoint/2010/main" val="24278094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Saint-</a:t>
            </a:r>
            <a:r>
              <a:rPr lang="en-US" sz="2400" dirty="0" err="1" smtClean="0"/>
              <a:t>Lazare</a:t>
            </a:r>
            <a:r>
              <a:rPr lang="en-US" sz="2400" dirty="0" smtClean="0"/>
              <a:t> Station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38611" y="1858113"/>
            <a:ext cx="5615189" cy="34000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634793"/>
            <a:ext cx="3823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Claude Monet</a:t>
            </a:r>
          </a:p>
          <a:p>
            <a:r>
              <a:rPr lang="en-US" dirty="0" smtClean="0"/>
              <a:t>1877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24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Portrait of </a:t>
            </a:r>
            <a:r>
              <a:rPr lang="en-US" sz="2400" dirty="0" err="1" smtClean="0"/>
              <a:t>Sor</a:t>
            </a:r>
            <a:r>
              <a:rPr lang="en-US" sz="2400" dirty="0" smtClean="0"/>
              <a:t> Juana Inés de la Cruz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6253" y="862885"/>
            <a:ext cx="3850784" cy="51515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10615" y="3232597"/>
            <a:ext cx="2575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Miguel Cabrera</a:t>
            </a:r>
          </a:p>
          <a:p>
            <a:r>
              <a:rPr lang="en-US" dirty="0" smtClean="0"/>
              <a:t>1750 C.E.</a:t>
            </a:r>
          </a:p>
          <a:p>
            <a:r>
              <a:rPr lang="en-US" dirty="0" smtClean="0"/>
              <a:t> 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388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Horse in Motion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5791" y="1532586"/>
            <a:ext cx="6721455" cy="3554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090929"/>
            <a:ext cx="3501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Eadweard</a:t>
            </a:r>
            <a:r>
              <a:rPr lang="en-US" dirty="0" smtClean="0"/>
              <a:t> Muybridge</a:t>
            </a:r>
          </a:p>
          <a:p>
            <a:r>
              <a:rPr lang="en-US" dirty="0" smtClean="0"/>
              <a:t>1878 C.E.</a:t>
            </a:r>
          </a:p>
          <a:p>
            <a:r>
              <a:rPr lang="en-US" dirty="0" smtClean="0"/>
              <a:t>Medium: photograph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87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Valley of Mexico from the Hillside of Santa Isabel (El Valle de Mexico </a:t>
            </a:r>
            <a:r>
              <a:rPr lang="en-US" sz="2400" dirty="0" err="1" smtClean="0"/>
              <a:t>desde</a:t>
            </a:r>
            <a:r>
              <a:rPr lang="en-US" sz="2400" dirty="0" smtClean="0"/>
              <a:t> el Cerro de Santa Isabel)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764" y="2594143"/>
            <a:ext cx="6058436" cy="3638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94143"/>
            <a:ext cx="3849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Jose Maria Velasco</a:t>
            </a:r>
          </a:p>
          <a:p>
            <a:r>
              <a:rPr lang="en-US" dirty="0" smtClean="0"/>
              <a:t>1882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6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Burghers of Calais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93719"/>
            <a:ext cx="5494986" cy="3769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176530"/>
            <a:ext cx="3953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Auguste</a:t>
            </a:r>
            <a:r>
              <a:rPr lang="en-US" dirty="0" smtClean="0"/>
              <a:t> Rodin</a:t>
            </a:r>
          </a:p>
          <a:p>
            <a:r>
              <a:rPr lang="en-US" dirty="0" smtClean="0"/>
              <a:t>1884-1895 C.E.</a:t>
            </a:r>
          </a:p>
          <a:p>
            <a:r>
              <a:rPr lang="en-US" dirty="0" smtClean="0"/>
              <a:t>Medium: bronze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144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Starry Night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4277" y="1815920"/>
            <a:ext cx="6756042" cy="37814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309" y="2783336"/>
            <a:ext cx="3850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Vincent van Gogh</a:t>
            </a:r>
          </a:p>
          <a:p>
            <a:r>
              <a:rPr lang="en-US" dirty="0" smtClean="0"/>
              <a:t>1889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097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Coiffure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5433" y="847601"/>
            <a:ext cx="3915178" cy="50638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50017"/>
            <a:ext cx="4399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Mary Cassatt</a:t>
            </a:r>
          </a:p>
          <a:p>
            <a:r>
              <a:rPr lang="en-US" dirty="0" smtClean="0"/>
              <a:t>1890-1891 C.E.</a:t>
            </a:r>
          </a:p>
          <a:p>
            <a:r>
              <a:rPr lang="en-US" dirty="0" smtClean="0"/>
              <a:t>Medium: </a:t>
            </a:r>
            <a:r>
              <a:rPr lang="en-US" dirty="0" err="1" smtClean="0"/>
              <a:t>drypoint</a:t>
            </a:r>
            <a:r>
              <a:rPr lang="en-US" dirty="0" smtClean="0"/>
              <a:t> and aquatint on laid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524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Scream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4744" y="1481070"/>
            <a:ext cx="4309055" cy="4623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305318"/>
            <a:ext cx="442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Edvard Munch</a:t>
            </a:r>
          </a:p>
          <a:p>
            <a:r>
              <a:rPr lang="en-US" dirty="0" smtClean="0"/>
              <a:t>1893 C.E.</a:t>
            </a:r>
          </a:p>
          <a:p>
            <a:r>
              <a:rPr lang="en-US" dirty="0" smtClean="0"/>
              <a:t>Medium: tempera and pastels on cardboard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57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Where Do We Come From? What Are We? Where Are We Going?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2298" y="2259547"/>
            <a:ext cx="7979535" cy="31624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039414"/>
            <a:ext cx="2871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Paul Gauguin</a:t>
            </a:r>
          </a:p>
          <a:p>
            <a:r>
              <a:rPr lang="en-US" dirty="0" smtClean="0"/>
              <a:t>1897-1898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430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Carson, Pirie, Scott, and Company Building</a:t>
            </a:r>
            <a:br>
              <a:rPr lang="en-US" sz="2400" dirty="0" smtClean="0"/>
            </a:br>
            <a:r>
              <a:rPr lang="en-US" sz="2400" dirty="0" smtClean="0"/>
              <a:t>Chicago, Illinois, U.S.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3322" y="636063"/>
            <a:ext cx="3670478" cy="2830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322" y="3934495"/>
            <a:ext cx="3670478" cy="2453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473" y="1549389"/>
            <a:ext cx="4765183" cy="2526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4285213"/>
            <a:ext cx="4230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Architect: Louis Sullivan</a:t>
            </a:r>
          </a:p>
          <a:p>
            <a:r>
              <a:rPr lang="en-US" dirty="0" smtClean="0"/>
              <a:t>1899-1903 C.E.</a:t>
            </a:r>
          </a:p>
          <a:p>
            <a:r>
              <a:rPr lang="en-US" dirty="0" smtClean="0"/>
              <a:t>Medium: iron, steel, glass, and terra cotta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Mont Sainte-</a:t>
            </a:r>
            <a:r>
              <a:rPr lang="en-US" sz="2400" dirty="0" err="1" smtClean="0"/>
              <a:t>Victoire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97771" y="1690688"/>
            <a:ext cx="5383368" cy="33578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287778"/>
            <a:ext cx="4893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Paul Cezanne</a:t>
            </a:r>
          </a:p>
          <a:p>
            <a:r>
              <a:rPr lang="en-US" dirty="0" smtClean="0"/>
              <a:t>1902-1904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85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Les Demoiselles </a:t>
            </a:r>
            <a:r>
              <a:rPr lang="en-US" sz="2400" dirty="0" err="1" smtClean="0"/>
              <a:t>d’Avignon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8828" y="1236373"/>
            <a:ext cx="5576553" cy="49712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64157"/>
            <a:ext cx="4494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Pablo Picasso</a:t>
            </a:r>
          </a:p>
          <a:p>
            <a:r>
              <a:rPr lang="en-US" dirty="0" smtClean="0"/>
              <a:t>1907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71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A Philosopher Giving a Lecture at the </a:t>
            </a:r>
            <a:r>
              <a:rPr lang="en-US" sz="2400" dirty="0" err="1" smtClean="0"/>
              <a:t>Orrery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5001" y="1838503"/>
            <a:ext cx="6210212" cy="4008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674" y="3018507"/>
            <a:ext cx="3245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Joseph Wright of Derby</a:t>
            </a:r>
          </a:p>
          <a:p>
            <a:r>
              <a:rPr lang="en-US" dirty="0" smtClean="0"/>
              <a:t>1763-1765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138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Steerage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0953" y="1027906"/>
            <a:ext cx="4862847" cy="51281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668673"/>
            <a:ext cx="417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Alfred Stieglitz</a:t>
            </a:r>
          </a:p>
          <a:p>
            <a:r>
              <a:rPr lang="en-US" dirty="0" smtClean="0"/>
              <a:t>1907 C.E.</a:t>
            </a:r>
          </a:p>
          <a:p>
            <a:r>
              <a:rPr lang="en-US" dirty="0" smtClean="0"/>
              <a:t>Medium: photograph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674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Kiss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2316" y="388841"/>
            <a:ext cx="4901484" cy="57157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627290"/>
            <a:ext cx="33227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Gustav Klimt</a:t>
            </a:r>
          </a:p>
          <a:p>
            <a:r>
              <a:rPr lang="en-US" dirty="0" smtClean="0"/>
              <a:t>1907-1908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615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Kiss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1453" y="695459"/>
            <a:ext cx="4928315" cy="51616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670243"/>
            <a:ext cx="3670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Constantin Brancusi</a:t>
            </a:r>
          </a:p>
          <a:p>
            <a:r>
              <a:rPr lang="en-US" dirty="0" smtClean="0"/>
              <a:t>1907-1908 C.E.</a:t>
            </a:r>
          </a:p>
          <a:p>
            <a:r>
              <a:rPr lang="en-US" dirty="0" smtClean="0"/>
              <a:t>Medium: Limestone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3745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Portuguese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3171" y="365125"/>
            <a:ext cx="4232051" cy="6192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201027"/>
            <a:ext cx="3709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Georges Braque</a:t>
            </a:r>
          </a:p>
          <a:p>
            <a:r>
              <a:rPr lang="en-US" dirty="0" smtClean="0"/>
              <a:t>1911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3814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Goldfish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74973"/>
            <a:ext cx="4037392" cy="6418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3750" y="3022807"/>
            <a:ext cx="36318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Henri Matisse</a:t>
            </a:r>
          </a:p>
          <a:p>
            <a:r>
              <a:rPr lang="en-US" dirty="0" smtClean="0"/>
              <a:t>1912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7101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Improvisation 28 (second version)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0846" y="1426379"/>
            <a:ext cx="7031873" cy="4755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51278"/>
            <a:ext cx="37724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Vassily</a:t>
            </a:r>
            <a:r>
              <a:rPr lang="en-US" dirty="0" smtClean="0"/>
              <a:t> Kandinsky</a:t>
            </a:r>
          </a:p>
          <a:p>
            <a:r>
              <a:rPr lang="en-US" dirty="0" smtClean="0"/>
              <a:t>1912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3716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Self-Portrait as a Soldier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9727" y="531589"/>
            <a:ext cx="5104073" cy="592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68621"/>
            <a:ext cx="4224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Ernst Ludwig Kirchner</a:t>
            </a:r>
          </a:p>
          <a:p>
            <a:r>
              <a:rPr lang="en-US" dirty="0" smtClean="0"/>
              <a:t>1915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4661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Memorial Sheet for Karl Liebknecht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8670" y="1429258"/>
            <a:ext cx="6858171" cy="4984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998138"/>
            <a:ext cx="39795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Kathe</a:t>
            </a:r>
            <a:r>
              <a:rPr lang="en-US" dirty="0" smtClean="0"/>
              <a:t> Kollwitz</a:t>
            </a:r>
          </a:p>
          <a:p>
            <a:r>
              <a:rPr lang="en-US" dirty="0" smtClean="0"/>
              <a:t>1919-1920 C.E.</a:t>
            </a:r>
          </a:p>
          <a:p>
            <a:r>
              <a:rPr lang="en-US" dirty="0" smtClean="0"/>
              <a:t>Medium: Woodcut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502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Villa </a:t>
            </a:r>
            <a:r>
              <a:rPr lang="en-US" sz="2400" dirty="0" err="1" smtClean="0"/>
              <a:t>Savoye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93432" y="543435"/>
            <a:ext cx="6808710" cy="5106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52" y="3266754"/>
            <a:ext cx="3291063" cy="324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1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Composition with Red, Blue and Yellow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47008" y="1284711"/>
            <a:ext cx="5916504" cy="52835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44461"/>
            <a:ext cx="4622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Piet Mondrian</a:t>
            </a:r>
          </a:p>
          <a:p>
            <a:r>
              <a:rPr lang="en-US" dirty="0" smtClean="0"/>
              <a:t>1930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81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Swing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5650" y="746973"/>
            <a:ext cx="4481849" cy="5112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665927"/>
            <a:ext cx="3348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Jean-</a:t>
            </a:r>
            <a:r>
              <a:rPr lang="en-US" dirty="0" err="1" smtClean="0"/>
              <a:t>Honore</a:t>
            </a:r>
            <a:r>
              <a:rPr lang="en-US" dirty="0" smtClean="0"/>
              <a:t> Fragonard</a:t>
            </a:r>
          </a:p>
          <a:p>
            <a:r>
              <a:rPr lang="en-US" dirty="0" smtClean="0"/>
              <a:t>1767 C.E.</a:t>
            </a:r>
          </a:p>
          <a:p>
            <a:r>
              <a:rPr lang="en-US" dirty="0" smtClean="0"/>
              <a:t>Medium: oil on canvas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198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Illustrations from The Results of the First Five-Year Plan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2704" y="1690688"/>
            <a:ext cx="6467678" cy="44445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04563"/>
            <a:ext cx="3863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Varvara</a:t>
            </a:r>
            <a:r>
              <a:rPr lang="en-US" dirty="0" smtClean="0"/>
              <a:t> </a:t>
            </a:r>
            <a:r>
              <a:rPr lang="en-US" dirty="0" err="1" smtClean="0"/>
              <a:t>Stepanova</a:t>
            </a:r>
            <a:endParaRPr lang="en-US" dirty="0" smtClean="0"/>
          </a:p>
          <a:p>
            <a:r>
              <a:rPr lang="en-US" dirty="0" smtClean="0"/>
              <a:t>1932 C.E.</a:t>
            </a:r>
          </a:p>
          <a:p>
            <a:r>
              <a:rPr lang="en-US" dirty="0" smtClean="0"/>
              <a:t>Medium: Photomontage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477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Object (Le Dejeuner </a:t>
            </a:r>
            <a:r>
              <a:rPr lang="en-US" sz="2400" dirty="0" err="1" smtClean="0"/>
              <a:t>en</a:t>
            </a:r>
            <a:r>
              <a:rPr lang="en-US" sz="2400" dirty="0" smtClean="0"/>
              <a:t> </a:t>
            </a:r>
            <a:r>
              <a:rPr lang="en-US" sz="2400" dirty="0" err="1" smtClean="0"/>
              <a:t>fourrure</a:t>
            </a:r>
            <a:r>
              <a:rPr lang="en-US" sz="2400" dirty="0" smtClean="0"/>
              <a:t>)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7611" y="1690688"/>
            <a:ext cx="6615364" cy="4392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2550017"/>
            <a:ext cx="4429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Meret</a:t>
            </a:r>
            <a:r>
              <a:rPr lang="en-US" dirty="0" smtClean="0"/>
              <a:t> Oppenheim</a:t>
            </a:r>
          </a:p>
          <a:p>
            <a:r>
              <a:rPr lang="en-US" dirty="0" smtClean="0"/>
              <a:t>1936 C.E.</a:t>
            </a:r>
          </a:p>
          <a:p>
            <a:r>
              <a:rPr lang="en-US" dirty="0" smtClean="0"/>
              <a:t>Medium: Fur-covered cup, saucer, and spoon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244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Fallingwater</a:t>
            </a:r>
            <a:br>
              <a:rPr lang="en-US" sz="2400" dirty="0" smtClean="0"/>
            </a:br>
            <a:r>
              <a:rPr lang="en-US" sz="2400" dirty="0" err="1" smtClean="0"/>
              <a:t>Pennyslvania</a:t>
            </a:r>
            <a:r>
              <a:rPr lang="en-US" sz="2400" dirty="0" smtClean="0"/>
              <a:t>, U.S.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19741" y="520176"/>
            <a:ext cx="5110296" cy="2858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9741" y="3379128"/>
            <a:ext cx="5134672" cy="3454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931" y="520176"/>
            <a:ext cx="3103809" cy="52159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2513074"/>
            <a:ext cx="3193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Architect: Frank Lloyd Wright</a:t>
            </a:r>
          </a:p>
          <a:p>
            <a:r>
              <a:rPr lang="en-US" dirty="0" smtClean="0"/>
              <a:t>1936-1939 C.E.</a:t>
            </a:r>
          </a:p>
          <a:p>
            <a:r>
              <a:rPr lang="en-US" dirty="0" smtClean="0"/>
              <a:t>Medium: Reinforced concrete, sandstone, steel, and glass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976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Two </a:t>
            </a:r>
            <a:r>
              <a:rPr lang="en-US" sz="2400" dirty="0" err="1" smtClean="0"/>
              <a:t>Fridas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853655"/>
            <a:ext cx="5599798" cy="5379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446985"/>
            <a:ext cx="4326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Frida Kahlo</a:t>
            </a:r>
          </a:p>
          <a:p>
            <a:r>
              <a:rPr lang="en-US" dirty="0" smtClean="0"/>
              <a:t>1939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1322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Migration of the Negro, Panel no. 49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3772" y="118221"/>
            <a:ext cx="4250028" cy="65855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487644"/>
            <a:ext cx="5061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Jacob Lawrence</a:t>
            </a:r>
          </a:p>
          <a:p>
            <a:r>
              <a:rPr lang="en-US" dirty="0" smtClean="0"/>
              <a:t>1940-1941 C.E.</a:t>
            </a:r>
          </a:p>
          <a:p>
            <a:r>
              <a:rPr lang="en-US" dirty="0" smtClean="0"/>
              <a:t>Medium: Casein tempera on hardboard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9019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Jungle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1251" y="698845"/>
            <a:ext cx="5532549" cy="57588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94715"/>
            <a:ext cx="489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Wifredo</a:t>
            </a:r>
            <a:r>
              <a:rPr lang="en-US" dirty="0" smtClean="0"/>
              <a:t> Lam</a:t>
            </a:r>
          </a:p>
          <a:p>
            <a:r>
              <a:rPr lang="en-US" dirty="0" smtClean="0"/>
              <a:t>1943 C.E.</a:t>
            </a:r>
          </a:p>
          <a:p>
            <a:r>
              <a:rPr lang="en-US" dirty="0" smtClean="0"/>
              <a:t>Medium: Gouache on paper mounted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8496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Dream of a Sunday Afternoon in the Alameda Park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144" y="1432680"/>
            <a:ext cx="10515600" cy="26902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4636394"/>
            <a:ext cx="4275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Diego Rivera</a:t>
            </a:r>
          </a:p>
          <a:p>
            <a:r>
              <a:rPr lang="en-US" dirty="0" smtClean="0"/>
              <a:t>1947-1948 C.E.</a:t>
            </a:r>
          </a:p>
          <a:p>
            <a:r>
              <a:rPr lang="en-US" dirty="0" smtClean="0"/>
              <a:t>Medium: Fresco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135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Fountain (second version)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8030" y="828765"/>
            <a:ext cx="4664862" cy="47909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500046"/>
            <a:ext cx="60015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Marcel Duchamp</a:t>
            </a:r>
          </a:p>
          <a:p>
            <a:r>
              <a:rPr lang="en-US" dirty="0" smtClean="0"/>
              <a:t>1950 C.E. (original 1917)</a:t>
            </a:r>
          </a:p>
          <a:p>
            <a:r>
              <a:rPr lang="en-US" dirty="0" smtClean="0"/>
              <a:t>Medium: Readymade glazed sanitary china with black paint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93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Woman, I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1554" y="414665"/>
            <a:ext cx="4412956" cy="57382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949261"/>
            <a:ext cx="3271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Willem de </a:t>
            </a:r>
            <a:r>
              <a:rPr lang="en-US" dirty="0" err="1" smtClean="0"/>
              <a:t>Kooning</a:t>
            </a:r>
            <a:endParaRPr lang="en-US" dirty="0"/>
          </a:p>
          <a:p>
            <a:r>
              <a:rPr lang="en-US" dirty="0" smtClean="0"/>
              <a:t>1950-1952 C.E.</a:t>
            </a:r>
          </a:p>
          <a:p>
            <a:r>
              <a:rPr lang="en-US" dirty="0" smtClean="0"/>
              <a:t>Medium: Oil on canvas</a:t>
            </a:r>
          </a:p>
        </p:txBody>
      </p:sp>
    </p:spTree>
    <p:extLst>
      <p:ext uri="{BB962C8B-B14F-4D97-AF65-F5344CB8AC3E}">
        <p14:creationId xmlns:p14="http://schemas.microsoft.com/office/powerpoint/2010/main" val="15709423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Seagram Building</a:t>
            </a:r>
            <a:br>
              <a:rPr lang="en-US" sz="2400" dirty="0" smtClean="0"/>
            </a:br>
            <a:r>
              <a:rPr lang="en-US" sz="2400" dirty="0" smtClean="0"/>
              <a:t>New York City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9589" y="275993"/>
            <a:ext cx="4340179" cy="65820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3374264"/>
            <a:ext cx="5446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Architects: U.S. Ludwig Miss van der </a:t>
            </a:r>
            <a:r>
              <a:rPr lang="en-US" dirty="0" err="1" smtClean="0"/>
              <a:t>Rohe</a:t>
            </a:r>
            <a:r>
              <a:rPr lang="en-US" dirty="0" smtClean="0"/>
              <a:t>, Philip Johnson</a:t>
            </a:r>
          </a:p>
          <a:p>
            <a:r>
              <a:rPr lang="en-US" dirty="0" smtClean="0"/>
              <a:t>1954-1958 C.E.</a:t>
            </a:r>
          </a:p>
          <a:p>
            <a:r>
              <a:rPr lang="en-US" dirty="0" smtClean="0"/>
              <a:t>Medium: Steel frame with glass curtain wall and bronze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2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Monticello </a:t>
            </a:r>
            <a:br>
              <a:rPr lang="en-US" sz="2400" dirty="0" smtClean="0"/>
            </a:br>
            <a:r>
              <a:rPr lang="en-US" sz="2400" dirty="0" smtClean="0"/>
              <a:t>Virginia, U.S.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24651" y="553792"/>
            <a:ext cx="4314422" cy="2653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589" y="3580327"/>
            <a:ext cx="4185634" cy="2601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7882" y="3361387"/>
            <a:ext cx="395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Architect: Thomas Jefferson</a:t>
            </a:r>
          </a:p>
          <a:p>
            <a:r>
              <a:rPr lang="en-US" dirty="0" smtClean="0"/>
              <a:t>1768-1809 C.E.</a:t>
            </a:r>
          </a:p>
          <a:p>
            <a:r>
              <a:rPr lang="en-US" dirty="0" smtClean="0"/>
              <a:t>Medium: brick, glass, stone, and wood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0532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Marilyn Diptych 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7003" y="1690688"/>
            <a:ext cx="6617516" cy="4687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455553"/>
            <a:ext cx="4158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Andy Warhol</a:t>
            </a:r>
          </a:p>
          <a:p>
            <a:r>
              <a:rPr lang="en-US" dirty="0" smtClean="0"/>
              <a:t>1962 C.E.</a:t>
            </a:r>
          </a:p>
          <a:p>
            <a:r>
              <a:rPr lang="en-US" dirty="0" smtClean="0"/>
              <a:t>Medium: Oil, acrylic, and silkscreen enamel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9590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Narcissus Garden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3484" y="1143792"/>
            <a:ext cx="7048516" cy="4857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922790"/>
            <a:ext cx="4171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Yayoi </a:t>
            </a:r>
            <a:r>
              <a:rPr lang="en-US" dirty="0" err="1" smtClean="0"/>
              <a:t>Kusama</a:t>
            </a:r>
            <a:endParaRPr lang="en-US" dirty="0" smtClean="0"/>
          </a:p>
          <a:p>
            <a:r>
              <a:rPr lang="en-US" dirty="0" smtClean="0"/>
              <a:t>Original installation and performance 1966</a:t>
            </a:r>
          </a:p>
          <a:p>
            <a:r>
              <a:rPr lang="en-US" dirty="0" smtClean="0"/>
              <a:t>Medium: Mirror balls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409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Bay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89432" y="1027906"/>
            <a:ext cx="5864160" cy="52010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859110"/>
            <a:ext cx="4248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Helen Frankenthaler</a:t>
            </a:r>
          </a:p>
          <a:p>
            <a:r>
              <a:rPr lang="en-US" dirty="0" smtClean="0"/>
              <a:t>1963 C.E.</a:t>
            </a:r>
          </a:p>
          <a:p>
            <a:r>
              <a:rPr lang="en-US" dirty="0" smtClean="0"/>
              <a:t>Medium: Acrylic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8340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Lipstick (Ascending) on Caterpillar Tracks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478" y="614283"/>
            <a:ext cx="3873322" cy="5825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7431" y="2884868"/>
            <a:ext cx="615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</a:t>
            </a:r>
            <a:r>
              <a:rPr lang="en-US" dirty="0" err="1" smtClean="0"/>
              <a:t>Claes</a:t>
            </a:r>
            <a:r>
              <a:rPr lang="en-US" dirty="0" smtClean="0"/>
              <a:t> Oldenburg</a:t>
            </a:r>
          </a:p>
          <a:p>
            <a:r>
              <a:rPr lang="en-US" dirty="0" smtClean="0"/>
              <a:t>1969-1974 C.E.</a:t>
            </a:r>
          </a:p>
          <a:p>
            <a:r>
              <a:rPr lang="en-US" dirty="0" smtClean="0"/>
              <a:t>Medium: </a:t>
            </a:r>
            <a:r>
              <a:rPr lang="en-US" dirty="0" err="1" smtClean="0"/>
              <a:t>Cor</a:t>
            </a:r>
            <a:r>
              <a:rPr lang="en-US" dirty="0" smtClean="0"/>
              <a:t>-Ten steel, steel, aluminum, and cast resin; painted with polyurethane enamel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1435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Spiral Jetty</a:t>
            </a:r>
            <a:br>
              <a:rPr lang="en-US" sz="2400" dirty="0" smtClean="0"/>
            </a:br>
            <a:r>
              <a:rPr lang="en-US" sz="2400" dirty="0" smtClean="0"/>
              <a:t>Great Salt Lake, Utah, U.S.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0089" y="1514062"/>
            <a:ext cx="5914637" cy="44359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846231"/>
            <a:ext cx="4872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Robert Smithson</a:t>
            </a:r>
          </a:p>
          <a:p>
            <a:r>
              <a:rPr lang="en-US" dirty="0" smtClean="0"/>
              <a:t>1970 C.E.</a:t>
            </a:r>
          </a:p>
          <a:p>
            <a:r>
              <a:rPr lang="en-US" dirty="0" smtClean="0"/>
              <a:t>Medium: Earthwork: mud, precipitated salt crystals, rocks, and water coil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273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House in New Castle County</a:t>
            </a:r>
            <a:br>
              <a:rPr lang="en-US" sz="2400" dirty="0" smtClean="0"/>
            </a:br>
            <a:r>
              <a:rPr lang="en-US" sz="2400" dirty="0" smtClean="0"/>
              <a:t>Delaware, U.S.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3217" y="1472709"/>
            <a:ext cx="6513310" cy="40265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17442"/>
            <a:ext cx="3875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Architects: Robert </a:t>
            </a:r>
            <a:r>
              <a:rPr lang="en-US" dirty="0" err="1" smtClean="0"/>
              <a:t>Venturi</a:t>
            </a:r>
            <a:r>
              <a:rPr lang="en-US" dirty="0" smtClean="0"/>
              <a:t>, John Rauch, and Denise Scott Brown</a:t>
            </a:r>
          </a:p>
          <a:p>
            <a:r>
              <a:rPr lang="en-US" dirty="0" smtClean="0"/>
              <a:t>1978-1983 C.E.</a:t>
            </a:r>
          </a:p>
          <a:p>
            <a:r>
              <a:rPr lang="en-US" dirty="0" smtClean="0"/>
              <a:t>Medium: Wood frame and stucco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287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 Oath of the </a:t>
            </a:r>
            <a:r>
              <a:rPr lang="en-US" sz="2400" dirty="0" err="1" smtClean="0"/>
              <a:t>Horatii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6636" y="1027906"/>
            <a:ext cx="5747164" cy="4351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833352"/>
            <a:ext cx="3012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Jacques-Louis David</a:t>
            </a:r>
          </a:p>
          <a:p>
            <a:r>
              <a:rPr lang="en-US" dirty="0" smtClean="0"/>
              <a:t>1784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34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George Washington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4287" y="656822"/>
            <a:ext cx="3721994" cy="53576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656996"/>
            <a:ext cx="4107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Jean-Antoine Houdon </a:t>
            </a:r>
          </a:p>
          <a:p>
            <a:r>
              <a:rPr lang="en-US" dirty="0" smtClean="0"/>
              <a:t>1788-1792 C.E.</a:t>
            </a:r>
          </a:p>
          <a:p>
            <a:r>
              <a:rPr lang="en-US" dirty="0" smtClean="0"/>
              <a:t>Medium: marble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64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Self-Portrait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499" y="1133340"/>
            <a:ext cx="3884053" cy="49068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781837"/>
            <a:ext cx="3902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Elisabeth Louise </a:t>
            </a:r>
            <a:r>
              <a:rPr lang="en-US" dirty="0" err="1" smtClean="0"/>
              <a:t>Vigee</a:t>
            </a:r>
            <a:r>
              <a:rPr lang="en-US" dirty="0" smtClean="0"/>
              <a:t> Le </a:t>
            </a:r>
            <a:r>
              <a:rPr lang="en-US" dirty="0" err="1" smtClean="0"/>
              <a:t>Brun</a:t>
            </a:r>
            <a:endParaRPr lang="en-US" dirty="0" smtClean="0"/>
          </a:p>
          <a:p>
            <a:r>
              <a:rPr lang="en-US" dirty="0" smtClean="0"/>
              <a:t>1790 C.E.</a:t>
            </a:r>
          </a:p>
          <a:p>
            <a:r>
              <a:rPr lang="en-US" dirty="0" smtClean="0"/>
              <a:t>Medium: oil on canvas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490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 no </a:t>
            </a:r>
            <a:r>
              <a:rPr lang="en-US" sz="2400" dirty="0" err="1" smtClean="0"/>
              <a:t>hai</a:t>
            </a:r>
            <a:r>
              <a:rPr lang="en-US" sz="2400" dirty="0" smtClean="0"/>
              <a:t> </a:t>
            </a:r>
            <a:r>
              <a:rPr lang="en-US" sz="2400" dirty="0" err="1" smtClean="0"/>
              <a:t>remedio</a:t>
            </a:r>
            <a:r>
              <a:rPr lang="en-US" sz="2400" dirty="0" smtClean="0"/>
              <a:t> (And There’s Nothing to Be Done), from Los </a:t>
            </a:r>
            <a:r>
              <a:rPr lang="en-US" sz="2400" dirty="0" err="1" smtClean="0"/>
              <a:t>Desastres</a:t>
            </a:r>
            <a:r>
              <a:rPr lang="en-US" sz="2400" dirty="0" smtClean="0"/>
              <a:t> de la Guerra (The Disasters of War), plate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21250" y="2073499"/>
            <a:ext cx="5882019" cy="3296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2485623"/>
            <a:ext cx="42629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Artist: Francisco de Goya </a:t>
            </a:r>
          </a:p>
          <a:p>
            <a:r>
              <a:rPr lang="en-US" dirty="0" smtClean="0"/>
              <a:t>1810-1823 C.E. (published 1863)</a:t>
            </a:r>
          </a:p>
          <a:p>
            <a:r>
              <a:rPr lang="en-US" dirty="0" smtClean="0"/>
              <a:t>Medium: </a:t>
            </a:r>
            <a:r>
              <a:rPr lang="en-US" dirty="0" err="1" smtClean="0"/>
              <a:t>drypoint</a:t>
            </a:r>
            <a:r>
              <a:rPr lang="en-US" dirty="0" smtClean="0"/>
              <a:t> 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55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1025</Words>
  <Application>Microsoft Office PowerPoint</Application>
  <PresentationFormat>Widescreen</PresentationFormat>
  <Paragraphs>215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Later Europe and Americas</vt:lpstr>
      <vt:lpstr>Portrait of Sor Juana Inés de la Cruz</vt:lpstr>
      <vt:lpstr>A Philosopher Giving a Lecture at the Orrery</vt:lpstr>
      <vt:lpstr>The Swing </vt:lpstr>
      <vt:lpstr>Monticello  Virginia, U.S.</vt:lpstr>
      <vt:lpstr>The Oath of the Horatii</vt:lpstr>
      <vt:lpstr>George Washington</vt:lpstr>
      <vt:lpstr>Self-Portrait </vt:lpstr>
      <vt:lpstr>Y no hai remedio (And There’s Nothing to Be Done), from Los Desastres de la Guerra (The Disasters of War), plate</vt:lpstr>
      <vt:lpstr>La Grande Odalisque</vt:lpstr>
      <vt:lpstr>Liberty Leading the People</vt:lpstr>
      <vt:lpstr>The Oxbow (View from Mount Holyoke, Northampton, Massachusetts, after a Thunderstorm)</vt:lpstr>
      <vt:lpstr>Still Life in Studio </vt:lpstr>
      <vt:lpstr>Slave Ship (Slavers Throwing Overboard the Dead and Dying, Typhoon Coming On)</vt:lpstr>
      <vt:lpstr>Palace of Westminster (Houses of Parliament)  London, England </vt:lpstr>
      <vt:lpstr>The Stone Breakers</vt:lpstr>
      <vt:lpstr>Nadar Raising Photography to the Height of Art</vt:lpstr>
      <vt:lpstr>Olympia</vt:lpstr>
      <vt:lpstr>The Saint-Lazare Station </vt:lpstr>
      <vt:lpstr>The Horse in Motion </vt:lpstr>
      <vt:lpstr>The Valley of Mexico from the Hillside of Santa Isabel (El Valle de Mexico desde el Cerro de Santa Isabel)</vt:lpstr>
      <vt:lpstr>The Burghers of Calais</vt:lpstr>
      <vt:lpstr>The Starry Night</vt:lpstr>
      <vt:lpstr>The Coiffure</vt:lpstr>
      <vt:lpstr>The Scream</vt:lpstr>
      <vt:lpstr>Where Do We Come From? What Are We? Where Are We Going?</vt:lpstr>
      <vt:lpstr>Carson, Pirie, Scott, and Company Building Chicago, Illinois, U.S.</vt:lpstr>
      <vt:lpstr>Mont Sainte-Victoire</vt:lpstr>
      <vt:lpstr>Les Demoiselles d’Avignon</vt:lpstr>
      <vt:lpstr>The Steerage</vt:lpstr>
      <vt:lpstr>The Kiss</vt:lpstr>
      <vt:lpstr>The Kiss</vt:lpstr>
      <vt:lpstr>The Portuguese</vt:lpstr>
      <vt:lpstr>Goldfish</vt:lpstr>
      <vt:lpstr>Improvisation 28 (second version)</vt:lpstr>
      <vt:lpstr>Self-Portrait as a Soldier</vt:lpstr>
      <vt:lpstr>Memorial Sheet for Karl Liebknecht</vt:lpstr>
      <vt:lpstr>Villa Savoye</vt:lpstr>
      <vt:lpstr>Composition with Red, Blue and Yellow</vt:lpstr>
      <vt:lpstr>Illustrations from The Results of the First Five-Year Plan</vt:lpstr>
      <vt:lpstr>Object (Le Dejeuner en fourrure) </vt:lpstr>
      <vt:lpstr>Fallingwater Pennyslvania, U.S.</vt:lpstr>
      <vt:lpstr>The Two Fridas</vt:lpstr>
      <vt:lpstr>The Migration of the Negro, Panel no. 49</vt:lpstr>
      <vt:lpstr>The Jungle </vt:lpstr>
      <vt:lpstr>Dream of a Sunday Afternoon in the Alameda Park</vt:lpstr>
      <vt:lpstr>Fountain (second version)</vt:lpstr>
      <vt:lpstr>Woman, I </vt:lpstr>
      <vt:lpstr>Seagram Building New York City</vt:lpstr>
      <vt:lpstr>Marilyn Diptych </vt:lpstr>
      <vt:lpstr>Narcissus Garden</vt:lpstr>
      <vt:lpstr>The Bay</vt:lpstr>
      <vt:lpstr>Lipstick (Ascending) on Caterpillar Tracks</vt:lpstr>
      <vt:lpstr>Spiral Jetty Great Salt Lake, Utah, U.S.</vt:lpstr>
      <vt:lpstr>House in New Castle County Delaware, U.S.</vt:lpstr>
    </vt:vector>
  </TitlesOfParts>
  <Company>Washoe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Later Europe and Americas</dc:title>
  <dc:creator>Barry, Brett</dc:creator>
  <cp:lastModifiedBy>Barry, Brett</cp:lastModifiedBy>
  <cp:revision>45</cp:revision>
  <dcterms:created xsi:type="dcterms:W3CDTF">2015-05-13T17:40:55Z</dcterms:created>
  <dcterms:modified xsi:type="dcterms:W3CDTF">2017-02-06T19:03:31Z</dcterms:modified>
</cp:coreProperties>
</file>