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3" r:id="rId3"/>
    <p:sldId id="257" r:id="rId4"/>
    <p:sldId id="266" r:id="rId5"/>
    <p:sldId id="258" r:id="rId6"/>
    <p:sldId id="260" r:id="rId7"/>
    <p:sldId id="264" r:id="rId8"/>
    <p:sldId id="265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F5713-94CD-4FC5-A466-E13CD70F7CD1}" v="34" dt="2025-03-10T16:34:31.112"/>
    <p1510:client id="{D54EB537-C8E0-4278-AB01-6A69A3535ECD}" v="4" dt="2025-03-10T16:27:50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2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71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0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9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2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1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4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13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1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07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3/20/2025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68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3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etchport.com/drawing/4583797297250304/spread-kindness-lov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uble Wave 4">
            <a:extLst>
              <a:ext uri="{FF2B5EF4-FFF2-40B4-BE49-F238E27FC236}">
                <a16:creationId xmlns:a16="http://schemas.microsoft.com/office/drawing/2014/main" id="{A89522A8-21C0-5DD4-96FA-8C1605E0F3EA}"/>
              </a:ext>
            </a:extLst>
          </p:cNvPr>
          <p:cNvSpPr/>
          <p:nvPr/>
        </p:nvSpPr>
        <p:spPr>
          <a:xfrm>
            <a:off x="1526689" y="935537"/>
            <a:ext cx="9503433" cy="4385093"/>
          </a:xfrm>
          <a:prstGeom prst="doubleWave">
            <a:avLst/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C0C0C0"/>
              </a:highlight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B9F34-D325-181A-9BD3-21664CA36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1659595"/>
            <a:ext cx="9144000" cy="23876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9600" b="1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Baskerville Old Face"/>
              </a:rPr>
              <a:t>Yvonne Shaw Middle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50308-C7C8-6815-1FCF-231CA4A26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2516" y="4047195"/>
            <a:ext cx="9144000" cy="54870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>
                <a:solidFill>
                  <a:schemeClr val="bg1"/>
                </a:solidFill>
                <a:latin typeface="Baskerville Old Face"/>
                <a:ea typeface="Calibri"/>
                <a:cs typeface="Calibri"/>
              </a:rPr>
              <a:t>Student Advisory Council</a:t>
            </a:r>
            <a:endParaRPr lang="en-US" sz="3600">
              <a:solidFill>
                <a:schemeClr val="bg1"/>
              </a:solidFill>
              <a:latin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312908991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EA1A26-163F-4F15-91F4-F2C51AC9C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rgbClr val="314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DEF84E-D3AD-E2BC-ADE3-56F2D395E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947" y="0"/>
            <a:ext cx="2259942" cy="15353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/>
              <a:t>Meet Our Members: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48F2089-79F9-61D2-EC65-C5C4C09E95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r="11837"/>
          <a:stretch/>
        </p:blipFill>
        <p:spPr>
          <a:xfrm>
            <a:off x="20" y="10"/>
            <a:ext cx="7555971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70588-9295-38C9-2CE2-C227EE862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02997" y="1571690"/>
            <a:ext cx="3713988" cy="5030339"/>
          </a:xfr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>
                <a:solidFill>
                  <a:srgbClr val="FFFFFF"/>
                </a:solidFill>
              </a:rPr>
              <a:t>Reese </a:t>
            </a:r>
            <a:r>
              <a:rPr lang="en-US" sz="4300" err="1">
                <a:solidFill>
                  <a:srgbClr val="FFFFFF"/>
                </a:solidFill>
              </a:rPr>
              <a:t>Gipe</a:t>
            </a:r>
            <a:r>
              <a:rPr lang="en-US" sz="4300">
                <a:solidFill>
                  <a:srgbClr val="FFFFFF"/>
                </a:solidFill>
              </a:rPr>
              <a:t> (6)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>
                <a:solidFill>
                  <a:srgbClr val="FFFFFF"/>
                </a:solidFill>
              </a:rPr>
              <a:t> Jaida Czech (6)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>
                <a:solidFill>
                  <a:srgbClr val="FFFFFF"/>
                </a:solidFill>
              </a:rPr>
              <a:t> </a:t>
            </a:r>
            <a:r>
              <a:rPr lang="en-US" sz="4300" err="1">
                <a:solidFill>
                  <a:srgbClr val="FFFFFF"/>
                </a:solidFill>
              </a:rPr>
              <a:t>Taylena</a:t>
            </a:r>
            <a:r>
              <a:rPr lang="en-US" sz="4300">
                <a:solidFill>
                  <a:srgbClr val="FFFFFF"/>
                </a:solidFill>
              </a:rPr>
              <a:t> George (6)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>
                <a:solidFill>
                  <a:srgbClr val="FFFFFF"/>
                </a:solidFill>
              </a:rPr>
              <a:t>Sebastian Aguirre (6)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>
                <a:solidFill>
                  <a:srgbClr val="FFFFFF"/>
                </a:solidFill>
              </a:rPr>
              <a:t>Avery Snow (7)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>
                <a:solidFill>
                  <a:srgbClr val="FFFFFF"/>
                </a:solidFill>
              </a:rPr>
              <a:t>Fiona Burger (7)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>
                <a:solidFill>
                  <a:srgbClr val="FFFFFF"/>
                </a:solidFill>
              </a:rPr>
              <a:t>Kolton Andersen (7)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>
                <a:solidFill>
                  <a:srgbClr val="FFFFFF"/>
                </a:solidFill>
              </a:rPr>
              <a:t> Jacob </a:t>
            </a:r>
            <a:r>
              <a:rPr lang="en-US" sz="4300" err="1">
                <a:solidFill>
                  <a:srgbClr val="FFFFFF"/>
                </a:solidFill>
              </a:rPr>
              <a:t>Andelin</a:t>
            </a:r>
            <a:r>
              <a:rPr lang="en-US" sz="4300">
                <a:solidFill>
                  <a:srgbClr val="FFFFFF"/>
                </a:solidFill>
              </a:rPr>
              <a:t> (7)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 err="1">
                <a:solidFill>
                  <a:srgbClr val="FFFFFF"/>
                </a:solidFill>
              </a:rPr>
              <a:t>Jacobe</a:t>
            </a:r>
            <a:r>
              <a:rPr lang="en-US" sz="4300">
                <a:solidFill>
                  <a:srgbClr val="FFFFFF"/>
                </a:solidFill>
              </a:rPr>
              <a:t> </a:t>
            </a:r>
            <a:r>
              <a:rPr lang="en-US" sz="4300" err="1">
                <a:solidFill>
                  <a:srgbClr val="FFFFFF"/>
                </a:solidFill>
              </a:rPr>
              <a:t>Ahdunko</a:t>
            </a:r>
            <a:r>
              <a:rPr lang="en-US" sz="4300">
                <a:solidFill>
                  <a:srgbClr val="FFFFFF"/>
                </a:solidFill>
              </a:rPr>
              <a:t> (7) 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>
                <a:solidFill>
                  <a:srgbClr val="FFFFFF"/>
                </a:solidFill>
              </a:rPr>
              <a:t>Kennedy Williams (8)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>
                <a:solidFill>
                  <a:srgbClr val="FFFFFF"/>
                </a:solidFill>
              </a:rPr>
              <a:t>Payton Stutzman (8)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>
                <a:solidFill>
                  <a:srgbClr val="FFFFFF"/>
                </a:solidFill>
              </a:rPr>
              <a:t>Maci Reddig (8)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>
                <a:solidFill>
                  <a:srgbClr val="FFFFFF"/>
                </a:solidFill>
              </a:rPr>
              <a:t>Connor Huynh (8)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r>
              <a:rPr lang="en-US" sz="4300">
                <a:solidFill>
                  <a:srgbClr val="FFFFFF"/>
                </a:solidFill>
              </a:rPr>
              <a:t>Julia </a:t>
            </a:r>
            <a:r>
              <a:rPr lang="en-US" sz="4300" err="1">
                <a:solidFill>
                  <a:srgbClr val="FFFFFF"/>
                </a:solidFill>
              </a:rPr>
              <a:t>Whellams</a:t>
            </a:r>
            <a:r>
              <a:rPr lang="en-US" sz="4300">
                <a:solidFill>
                  <a:srgbClr val="FFFFFF"/>
                </a:solidFill>
              </a:rPr>
              <a:t> (8)</a:t>
            </a: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endParaRPr lang="en-US">
              <a:solidFill>
                <a:srgbClr val="FFFFFF"/>
              </a:solidFill>
            </a:endParaRP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endParaRPr lang="en-US">
              <a:solidFill>
                <a:srgbClr val="FFFFFF"/>
              </a:solidFill>
            </a:endParaRP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endParaRPr lang="en-US" sz="600">
              <a:solidFill>
                <a:srgbClr val="FFFFFF"/>
              </a:solidFill>
            </a:endParaRP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endParaRPr lang="en-US" sz="600">
              <a:solidFill>
                <a:srgbClr val="FFFFFF"/>
              </a:solidFill>
            </a:endParaRPr>
          </a:p>
          <a:p>
            <a:pPr marL="285750" indent="-228600">
              <a:lnSpc>
                <a:spcPct val="85000"/>
              </a:lnSpc>
              <a:buFont typeface="Arial" pitchFamily="34" charset="0"/>
              <a:buChar char=" "/>
            </a:pPr>
            <a:endParaRPr lang="en-US" sz="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9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05E5-57C3-BD1C-4EE3-0C4C789AC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16" y="167217"/>
            <a:ext cx="4368602" cy="1554277"/>
          </a:xfrm>
        </p:spPr>
        <p:txBody>
          <a:bodyPr anchor="b">
            <a:noAutofit/>
          </a:bodyPr>
          <a:lstStyle/>
          <a:p>
            <a:pPr algn="ctr"/>
            <a:r>
              <a:rPr lang="en-US" sz="6000" b="1">
                <a:cs typeface="Calibri Light"/>
              </a:rPr>
              <a:t>Our Experience</a:t>
            </a:r>
            <a:endParaRPr lang="en-US" sz="6000" b="1">
              <a:ea typeface="Calibri Light" panose="020F0302020204030204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E7523-8110-3709-5E86-E08AE98BB8B1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257338" y="1670530"/>
            <a:ext cx="5500166" cy="475473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cs typeface="Calibri"/>
              </a:rPr>
              <a:t> This is the second year we have had Student advisory council at Shaw Middle School.</a:t>
            </a:r>
            <a:endParaRPr lang="en-US" sz="2000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000">
                <a:ea typeface="Calibri"/>
                <a:cs typeface="Calibri"/>
              </a:rPr>
              <a:t>In our meetings we discuss many things involving school events, assemblies, functions, overall school data, I-ready, and student experience.</a:t>
            </a:r>
          </a:p>
          <a:p>
            <a:pPr>
              <a:lnSpc>
                <a:spcPct val="100000"/>
              </a:lnSpc>
            </a:pPr>
            <a:r>
              <a:rPr lang="en-US" sz="2000">
                <a:ea typeface="Calibri"/>
                <a:cs typeface="Calibri"/>
              </a:rPr>
              <a:t>Last school year we started a beautification initiative at Shaw that we decided to continue this year by helping make Shaw a better place by including a kindness week.</a:t>
            </a:r>
          </a:p>
          <a:p>
            <a:pPr>
              <a:lnSpc>
                <a:spcPct val="100000"/>
              </a:lnSpc>
            </a:pPr>
            <a:r>
              <a:rPr lang="en-US" sz="2000">
                <a:ea typeface="Calibri"/>
                <a:cs typeface="Calibri"/>
              </a:rPr>
              <a:t>We have already gotten to work in continuing our kindness project and we plan to do much more.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>
              <a:ea typeface="Calibri"/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6E56D0-7D06-067B-6007-7B38EE6CD85A}"/>
              </a:ext>
            </a:extLst>
          </p:cNvPr>
          <p:cNvCxnSpPr/>
          <p:nvPr/>
        </p:nvCxnSpPr>
        <p:spPr>
          <a:xfrm>
            <a:off x="216170" y="1699197"/>
            <a:ext cx="5281163" cy="1923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olleagues huddle">
            <a:extLst>
              <a:ext uri="{FF2B5EF4-FFF2-40B4-BE49-F238E27FC236}">
                <a16:creationId xmlns:a16="http://schemas.microsoft.com/office/drawing/2014/main" id="{0AFDBB1C-7A61-6519-8488-45406BC6C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77" y="466163"/>
            <a:ext cx="5959653" cy="397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5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76FEE-F321-ED9F-A8F0-634F9829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40817"/>
            <a:ext cx="3174971" cy="2017566"/>
          </a:xfrm>
        </p:spPr>
        <p:txBody>
          <a:bodyPr anchor="ctr">
            <a:normAutofit/>
          </a:bodyPr>
          <a:lstStyle/>
          <a:p>
            <a:pPr algn="r"/>
            <a:r>
              <a:rPr lang="en-US" sz="3600">
                <a:solidFill>
                  <a:schemeClr val="tx1"/>
                </a:solidFill>
              </a:rPr>
              <a:t>Preparations for Kindness week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E2AEF9-3220-4407-B76B-1B6E3952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0142"/>
            <a:ext cx="3860771" cy="293214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1E29B-B596-9A87-6792-A5542A6D5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0" r="-1" b="30854"/>
          <a:stretch/>
        </p:blipFill>
        <p:spPr>
          <a:xfrm>
            <a:off x="6" y="824735"/>
            <a:ext cx="3664827" cy="26042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AFBD32-D3B9-4AA1-8A52-E7788A955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885" y="0"/>
            <a:ext cx="4332545" cy="31316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C8ECA-31B0-2CC4-90A5-A1AC3AC5F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1" r="-3" b="16145"/>
          <a:stretch/>
        </p:blipFill>
        <p:spPr>
          <a:xfrm>
            <a:off x="4354280" y="10"/>
            <a:ext cx="3966436" cy="29527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4725F-22C9-206C-C3AB-47961B709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81" y="3429001"/>
            <a:ext cx="4145576" cy="284119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/>
              <a:t>-Design and order shirts to wear as well as give out at the concert and as prizes</a:t>
            </a:r>
          </a:p>
          <a:p>
            <a:pPr marL="0" indent="0">
              <a:buNone/>
            </a:pPr>
            <a:r>
              <a:rPr lang="en-US" sz="2000"/>
              <a:t>-Order bracelets to hand out and give as prizes</a:t>
            </a:r>
          </a:p>
          <a:p>
            <a:pPr marL="0" indent="0">
              <a:buNone/>
            </a:pPr>
            <a:r>
              <a:rPr lang="en-US" sz="2000"/>
              <a:t>-Make posters to hang in the halls</a:t>
            </a:r>
          </a:p>
          <a:p>
            <a:pPr marL="0" indent="0">
              <a:buNone/>
            </a:pPr>
            <a:r>
              <a:rPr lang="en-US" sz="2000"/>
              <a:t>-Create kindness task cards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1FFF1B-D8E7-43C1-963D-013BA4049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660142"/>
            <a:ext cx="3429000" cy="505485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299547-4F25-F4E0-73D5-C9B9DEE9F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r="40094" b="3"/>
          <a:stretch/>
        </p:blipFill>
        <p:spPr>
          <a:xfrm>
            <a:off x="8942136" y="824734"/>
            <a:ext cx="3249864" cy="47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96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46522-8276-B7F0-84B3-7A72B2E4F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30" y="51071"/>
            <a:ext cx="2630369" cy="3416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04C49-7B49-13FE-3B79-17E07C426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938" y="316605"/>
            <a:ext cx="2969034" cy="39568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67CF80-1F70-8BFE-E7DB-5FEFDE85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986" y="840701"/>
            <a:ext cx="5313369" cy="1124178"/>
          </a:xfrm>
        </p:spPr>
        <p:txBody>
          <a:bodyPr anchor="b">
            <a:noAutofit/>
          </a:bodyPr>
          <a:lstStyle/>
          <a:p>
            <a:r>
              <a:rPr lang="en-US" sz="9600" b="1">
                <a:solidFill>
                  <a:schemeClr val="bg1"/>
                </a:solidFill>
                <a:latin typeface="Freestyle Script"/>
                <a:ea typeface="Calibri Light"/>
                <a:cs typeface="Calibri Light"/>
              </a:rPr>
              <a:t>Kindness Week</a:t>
            </a:r>
            <a:endParaRPr lang="en-US" sz="9600" b="1">
              <a:solidFill>
                <a:schemeClr val="bg1"/>
              </a:solidFill>
              <a:latin typeface="Freestyle Scrip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CFDAA-5E95-61BE-758B-6047AEFA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550" y="491892"/>
            <a:ext cx="4838116" cy="59351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1700">
              <a:ea typeface="Calibri"/>
              <a:cs typeface="Calibri"/>
            </a:endParaRPr>
          </a:p>
          <a:p>
            <a:pPr marL="457200" indent="-457200"/>
            <a:endParaRPr lang="en-US" sz="1700">
              <a:ea typeface="Calibri"/>
              <a:cs typeface="Calibri"/>
            </a:endParaRPr>
          </a:p>
          <a:p>
            <a:pPr marL="0" indent="0">
              <a:buNone/>
            </a:pPr>
            <a:endParaRPr lang="en-US" sz="1700">
              <a:ea typeface="Calibri"/>
              <a:cs typeface="Calibri"/>
            </a:endParaRPr>
          </a:p>
          <a:p>
            <a:pPr marL="457200" indent="-457200"/>
            <a:endParaRPr lang="en-US" sz="1700">
              <a:ea typeface="Calibri"/>
              <a:cs typeface="Calibri"/>
            </a:endParaRPr>
          </a:p>
          <a:p>
            <a:pPr marL="0" indent="0">
              <a:buNone/>
            </a:pPr>
            <a:endParaRPr lang="en-US" sz="1700">
              <a:ea typeface="Calibri"/>
              <a:cs typeface="Calibri"/>
            </a:endParaRPr>
          </a:p>
          <a:p>
            <a:endParaRPr lang="en-US" sz="1700"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F6F75A-4A24-3F42-D8BB-1FA745E559B2}"/>
              </a:ext>
            </a:extLst>
          </p:cNvPr>
          <p:cNvSpPr/>
          <p:nvPr/>
        </p:nvSpPr>
        <p:spPr>
          <a:xfrm>
            <a:off x="354582" y="2640599"/>
            <a:ext cx="3660210" cy="4051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A3B67C-AB03-9FE8-8539-5AD6F47D6986}"/>
              </a:ext>
            </a:extLst>
          </p:cNvPr>
          <p:cNvSpPr/>
          <p:nvPr/>
        </p:nvSpPr>
        <p:spPr>
          <a:xfrm>
            <a:off x="6758061" y="3131689"/>
            <a:ext cx="4838199" cy="37314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/>
              <a:t>Activities</a:t>
            </a:r>
          </a:p>
          <a:p>
            <a:pPr algn="ctr"/>
            <a:endParaRPr lang="en-US"/>
          </a:p>
          <a:p>
            <a:pPr marL="285750" indent="-285750" algn="ctr">
              <a:buFont typeface="Arial"/>
              <a:buChar char="•"/>
            </a:pPr>
            <a:r>
              <a:rPr lang="en-US"/>
              <a:t>Kindness Task Cards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 algn="ctr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Prize Drawing</a:t>
            </a:r>
          </a:p>
          <a:p>
            <a:pPr marL="285750" indent="-285750" algn="ctr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HeartAttacks</a:t>
            </a:r>
          </a:p>
          <a:p>
            <a:pPr marL="285750" indent="-285750" algn="ctr">
              <a:buFont typeface="Arial"/>
              <a:buChar char="•"/>
            </a:pPr>
            <a:r>
              <a:rPr lang="en-US"/>
              <a:t> Kindness Concert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13EA48-F1F8-AF28-C048-42CBCC461619}"/>
              </a:ext>
            </a:extLst>
          </p:cNvPr>
          <p:cNvSpPr txBox="1"/>
          <p:nvPr/>
        </p:nvSpPr>
        <p:spPr>
          <a:xfrm>
            <a:off x="660720" y="2780835"/>
            <a:ext cx="3054909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/>
              <a:t>DRESS UP DAYS :</a:t>
            </a:r>
          </a:p>
          <a:p>
            <a:endParaRPr lang="en-US"/>
          </a:p>
          <a:p>
            <a:r>
              <a:rPr lang="en-US"/>
              <a:t>Pajama Day – Don’t sleep on kindness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Neon Day- Shine Bright for kindness</a:t>
            </a:r>
          </a:p>
          <a:p>
            <a:r>
              <a:rPr lang="en-US"/>
              <a:t>Camo Day- Don’t hide from kindness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Jersey day – Team up for kindness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Wear Pink and Red to spread love and kindness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44540B-07EC-92EF-60E6-0F81D815A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57" y="3979333"/>
            <a:ext cx="3994061" cy="169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9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233B7-3FBB-63CE-2E44-F610F3324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Cavolini" panose="020B0502040204020203" pitchFamily="66" charset="0"/>
                <a:cs typeface="Cavolini" panose="020B0502040204020203" pitchFamily="66" charset="0"/>
              </a:rPr>
              <a:t>Kindness Word of the Day!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46C0E-083F-2C57-53FB-9FB84697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latin typeface="Aptos"/>
              <a:ea typeface="Calibri"/>
              <a:cs typeface="Calibri"/>
            </a:endParaRPr>
          </a:p>
          <a:p>
            <a:pPr lvl="1"/>
            <a:r>
              <a:rPr lang="en-US" sz="2000">
                <a:latin typeface="Aptos"/>
                <a:ea typeface="Calibri"/>
                <a:cs typeface="Calibri"/>
              </a:rPr>
              <a:t>Practice- We encouraged the students to practice being kind each day </a:t>
            </a:r>
          </a:p>
          <a:p>
            <a:pPr lvl="1"/>
            <a:r>
              <a:rPr lang="en-US" sz="2000">
                <a:latin typeface="Aptos"/>
                <a:ea typeface="Calibri"/>
                <a:cs typeface="Calibri"/>
              </a:rPr>
              <a:t> Hakuna Matata- It’s a wonderful phrase. It means no worries for the rest of your days. We encouraged students to not worry and have a great day.</a:t>
            </a:r>
          </a:p>
          <a:p>
            <a:pPr lvl="1"/>
            <a:r>
              <a:rPr lang="en-US" sz="2000">
                <a:latin typeface="Aptos"/>
                <a:ea typeface="Calibri"/>
                <a:cs typeface="Calibri"/>
              </a:rPr>
              <a:t>Gratitude- We encouraged students to focus on all the things you are grateful for that day!</a:t>
            </a:r>
          </a:p>
          <a:p>
            <a:pPr lvl="1"/>
            <a:r>
              <a:rPr lang="en-US" sz="2000">
                <a:latin typeface="Aptos"/>
                <a:ea typeface="Calibri"/>
                <a:cs typeface="Calibri"/>
              </a:rPr>
              <a:t> Compassion- We encouraged students when they see someone down in the dumps try to help them.</a:t>
            </a:r>
          </a:p>
          <a:p>
            <a:pPr lvl="1"/>
            <a:r>
              <a:rPr lang="en-US" sz="2000">
                <a:latin typeface="Aptos"/>
                <a:ea typeface="Calibri"/>
                <a:cs typeface="Calibri"/>
              </a:rPr>
              <a:t>Empathy- We encouraged students to try to feel what others are feeling.</a:t>
            </a:r>
          </a:p>
        </p:txBody>
      </p:sp>
      <p:pic>
        <p:nvPicPr>
          <p:cNvPr id="4" name="Picture 3" descr="A heart shaped earth with arrows and words&#10;&#10;AI-generated content may be incorrect.">
            <a:extLst>
              <a:ext uri="{FF2B5EF4-FFF2-40B4-BE49-F238E27FC236}">
                <a16:creationId xmlns:a16="http://schemas.microsoft.com/office/drawing/2014/main" id="{11DD2BD1-C38C-50D8-9551-5B931A54D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430" r="1806" b="-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E3B576-8516-E64E-7AED-BB8A00604A8E}"/>
              </a:ext>
            </a:extLst>
          </p:cNvPr>
          <p:cNvSpPr txBox="1"/>
          <p:nvPr/>
        </p:nvSpPr>
        <p:spPr>
          <a:xfrm>
            <a:off x="2959100" y="6515100"/>
            <a:ext cx="6273800" cy="317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1883270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D5CE-B688-499A-E323-8F1E8B50C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639" y="687444"/>
            <a:ext cx="4368602" cy="202611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5400">
                <a:latin typeface="Cavolini"/>
                <a:ea typeface="Calibri Light" panose="020F0302020204030204"/>
                <a:cs typeface="Calibri Light" panose="020F0302020204030204"/>
              </a:rPr>
              <a:t>Kindness Concert with RIZZ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0D448-D888-1594-4205-17D036418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97" y="2455956"/>
            <a:ext cx="424358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200">
              <a:ea typeface="Calibri" panose="020F0502020204030204"/>
              <a:cs typeface="Calibri" panose="020F0502020204030204"/>
            </a:endParaRPr>
          </a:p>
          <a:p>
            <a:pPr marL="457200" indent="-457200"/>
            <a:endParaRPr lang="en-US" sz="2200">
              <a:ea typeface="Calibri" panose="020F0502020204030204"/>
              <a:cs typeface="Calibri" panose="020F0502020204030204"/>
            </a:endParaRPr>
          </a:p>
          <a:p>
            <a:pPr marL="457200" indent="-457200"/>
            <a:endParaRPr lang="en-US" sz="22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C6DA5-C3C7-BF47-B6D2-10C42A078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115533" y="-937"/>
            <a:ext cx="4072196" cy="54270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E6C61D-27DA-D0AC-9E7E-87F89DEF74A7}"/>
              </a:ext>
            </a:extLst>
          </p:cNvPr>
          <p:cNvSpPr/>
          <p:nvPr/>
        </p:nvSpPr>
        <p:spPr>
          <a:xfrm>
            <a:off x="10148231" y="5522756"/>
            <a:ext cx="1486610" cy="11873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Video Link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E83D8-AECC-1989-E76A-56374F9F4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048745" y="3920679"/>
            <a:ext cx="4143253" cy="2937322"/>
          </a:xfrm>
          <a:prstGeom prst="rect">
            <a:avLst/>
          </a:prstGeom>
        </p:spPr>
      </p:pic>
      <p:pic>
        <p:nvPicPr>
          <p:cNvPr id="4" name="Rizz">
            <a:hlinkClick r:id="" action="ppaction://media"/>
            <a:extLst>
              <a:ext uri="{FF2B5EF4-FFF2-40B4-BE49-F238E27FC236}">
                <a16:creationId xmlns:a16="http://schemas.microsoft.com/office/drawing/2014/main" id="{9D5D08B0-8A77-6CBC-C70F-4B4FE67ED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249" y="3318346"/>
            <a:ext cx="7286437" cy="35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5C3FE1E-0A7F-41BE-A568-1BF85E2E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840" y="0"/>
            <a:ext cx="5471160" cy="68580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1D907-7E6C-DB49-0CAC-72DC73A67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213" y="499533"/>
            <a:ext cx="4345858" cy="16581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700" kern="1200">
                <a:latin typeface="+mj-lt"/>
                <a:ea typeface="+mj-ea"/>
                <a:cs typeface="+mj-cs"/>
              </a:rPr>
              <a:t>Our goals for our school to continue to spread kindness</a:t>
            </a:r>
          </a:p>
        </p:txBody>
      </p:sp>
      <p:pic>
        <p:nvPicPr>
          <p:cNvPr id="15" name="Graphic 14" descr="Heart">
            <a:extLst>
              <a:ext uri="{FF2B5EF4-FFF2-40B4-BE49-F238E27FC236}">
                <a16:creationId xmlns:a16="http://schemas.microsoft.com/office/drawing/2014/main" id="{E4ED72E3-2585-3877-A57D-8751C4CD4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132" y="645106"/>
            <a:ext cx="5247747" cy="52477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C69AF-87A5-5A8A-E89B-50398E325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3491" y="2379435"/>
            <a:ext cx="4345858" cy="386473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kern="1200">
                <a:latin typeface="+mn-lt"/>
                <a:ea typeface="+mn-ea"/>
                <a:cs typeface="+mn-cs"/>
              </a:rPr>
              <a:t>- Kindness Rock pathway 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>
                <a:ea typeface="Calibri"/>
                <a:cs typeface="Calibri"/>
              </a:rPr>
              <a:t>Kindness/ friendship bench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>
                <a:ea typeface="Calibri"/>
                <a:cs typeface="Calibri"/>
              </a:rPr>
              <a:t>Continue with beautification of Shaw with clean up days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4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 heart sign on pink background">
            <a:extLst>
              <a:ext uri="{FF2B5EF4-FFF2-40B4-BE49-F238E27FC236}">
                <a16:creationId xmlns:a16="http://schemas.microsoft.com/office/drawing/2014/main" id="{854140FB-D925-1D51-F92C-6373DCAA7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b="115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8246EDE-1954-01C2-1A76-7957F246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KINDNESS ROCKS </a:t>
            </a:r>
          </a:p>
        </p:txBody>
      </p:sp>
    </p:spTree>
    <p:extLst>
      <p:ext uri="{BB962C8B-B14F-4D97-AF65-F5344CB8AC3E}">
        <p14:creationId xmlns:p14="http://schemas.microsoft.com/office/powerpoint/2010/main" val="936608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</Words>
  <Application>Microsoft Office PowerPoint</Application>
  <PresentationFormat>Widescreen</PresentationFormat>
  <Paragraphs>69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Arial</vt:lpstr>
      <vt:lpstr>Baskerville Old Face</vt:lpstr>
      <vt:lpstr>Calibri</vt:lpstr>
      <vt:lpstr>Calibri Light</vt:lpstr>
      <vt:lpstr>Cavolini</vt:lpstr>
      <vt:lpstr>Freestyle Script</vt:lpstr>
      <vt:lpstr>Metropolitan</vt:lpstr>
      <vt:lpstr>Yvonne Shaw Middle School</vt:lpstr>
      <vt:lpstr>Meet Our Members:</vt:lpstr>
      <vt:lpstr>Our Experience</vt:lpstr>
      <vt:lpstr>Preparations for Kindness week</vt:lpstr>
      <vt:lpstr>Kindness Week</vt:lpstr>
      <vt:lpstr>Kindness Word of the Day! </vt:lpstr>
      <vt:lpstr>Kindness Concert with RIZZ</vt:lpstr>
      <vt:lpstr>Our goals for our school to continue to spread kindness</vt:lpstr>
      <vt:lpstr>KINDNESS ROCKS </vt:lpstr>
    </vt:vector>
  </TitlesOfParts>
  <Company>Washoe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Shaw Student Voice</dc:title>
  <dc:creator>Burger, Fiona</dc:creator>
  <cp:lastModifiedBy>Rose, Bradley</cp:lastModifiedBy>
  <cp:revision>2</cp:revision>
  <dcterms:created xsi:type="dcterms:W3CDTF">2024-04-30T16:15:41Z</dcterms:created>
  <dcterms:modified xsi:type="dcterms:W3CDTF">2025-03-20T16:37:57Z</dcterms:modified>
</cp:coreProperties>
</file>