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06B4-BA57-4975-B928-B76569B2DCE5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40713-446F-43DA-9047-4DEC4A634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0713-446F-43DA-9047-4DEC4A634F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6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3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1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6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7F1E-0551-4531-8090-9B41053BB5BD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9F38-BEC3-4CED-8FFF-87456A42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Mediterranean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3500 BCE-300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2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Temple of </a:t>
            </a:r>
            <a:r>
              <a:rPr lang="en-US" sz="2400" dirty="0" err="1" smtClean="0"/>
              <a:t>Amun</a:t>
            </a:r>
            <a:r>
              <a:rPr lang="en-US" sz="2400" dirty="0" smtClean="0"/>
              <a:t>-Re and Hypostyle Hall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65916"/>
            <a:ext cx="5249817" cy="4076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64" y="965916"/>
            <a:ext cx="3863595" cy="4824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22006"/>
            <a:ext cx="57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New kingdom Egypt</a:t>
            </a:r>
          </a:p>
          <a:p>
            <a:r>
              <a:rPr lang="en-US" dirty="0" smtClean="0"/>
              <a:t>Medium: Sandstone and mud brick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0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Mortuary temple of Hatshepsut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87" y="3049531"/>
            <a:ext cx="5257311" cy="345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81827"/>
            <a:ext cx="5655365" cy="3763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473148"/>
            <a:ext cx="543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New Kingdom Egypt</a:t>
            </a:r>
          </a:p>
          <a:p>
            <a:r>
              <a:rPr lang="en-US" dirty="0" smtClean="0"/>
              <a:t>Medium: Sandstone, rock cliff, granite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1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Akhenaton, Nefertiti, and three daughters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5077"/>
            <a:ext cx="3839370" cy="3299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81" y="965916"/>
            <a:ext cx="6137119" cy="5253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151549"/>
            <a:ext cx="417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Egypt (</a:t>
            </a:r>
            <a:r>
              <a:rPr lang="en-US" dirty="0" err="1" smtClean="0"/>
              <a:t>Armana</a:t>
            </a:r>
            <a:r>
              <a:rPr lang="en-US" dirty="0"/>
              <a:t> </a:t>
            </a:r>
            <a:r>
              <a:rPr lang="en-US" dirty="0" smtClean="0"/>
              <a:t>period)</a:t>
            </a:r>
          </a:p>
          <a:p>
            <a:r>
              <a:rPr lang="en-US" dirty="0" smtClean="0"/>
              <a:t>Medium: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3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Tutankhamun's tomb, innermost coffin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498" y="365125"/>
            <a:ext cx="4192812" cy="5900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54" y="978794"/>
            <a:ext cx="3308797" cy="4299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580" y="5422006"/>
            <a:ext cx="4984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New Kingdom Egypt</a:t>
            </a:r>
          </a:p>
          <a:p>
            <a:r>
              <a:rPr lang="en-US" dirty="0" smtClean="0"/>
              <a:t>Medium: Gold with inlay of enamel and semiprecious 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8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Last Judgment of Hu-</a:t>
            </a:r>
            <a:r>
              <a:rPr lang="en-US" sz="2400" dirty="0" err="1" smtClean="0"/>
              <a:t>Nefer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59" y="1030310"/>
            <a:ext cx="9125282" cy="4073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823" y="5512158"/>
            <a:ext cx="68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New Kingdom Egypt</a:t>
            </a:r>
          </a:p>
          <a:p>
            <a:r>
              <a:rPr lang="en-US" dirty="0" smtClean="0"/>
              <a:t>Medium: Painted papyrus scroll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8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Lamassu from the citadel of Sargon II, </a:t>
            </a:r>
            <a:r>
              <a:rPr lang="en-US" sz="2400" dirty="0" err="1" smtClean="0"/>
              <a:t>Dur</a:t>
            </a:r>
            <a:r>
              <a:rPr lang="en-US" sz="2400" dirty="0" smtClean="0"/>
              <a:t> </a:t>
            </a:r>
            <a:r>
              <a:rPr lang="en-US" sz="2400" dirty="0" err="1" smtClean="0"/>
              <a:t>Sharrukin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4963" y="1386644"/>
            <a:ext cx="4518837" cy="3384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27280"/>
            <a:ext cx="5745386" cy="4303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86400"/>
            <a:ext cx="656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Neo-Assyrian </a:t>
            </a:r>
          </a:p>
          <a:p>
            <a:r>
              <a:rPr lang="en-US" dirty="0" smtClean="0"/>
              <a:t>Medium: Alabaster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3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Athenian agora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910" y="965916"/>
            <a:ext cx="4142530" cy="3258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294" y="575351"/>
            <a:ext cx="4877136" cy="5524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459" y="4623515"/>
            <a:ext cx="480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Archaic through Hellenistic Greek</a:t>
            </a:r>
          </a:p>
        </p:txBody>
      </p:sp>
    </p:spTree>
    <p:extLst>
      <p:ext uri="{BB962C8B-B14F-4D97-AF65-F5344CB8AC3E}">
        <p14:creationId xmlns:p14="http://schemas.microsoft.com/office/powerpoint/2010/main" val="274120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Anavysos </a:t>
            </a:r>
            <a:r>
              <a:rPr lang="en-US" sz="2400" dirty="0" err="1" smtClean="0"/>
              <a:t>Kouros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710" y="965916"/>
            <a:ext cx="3026918" cy="4146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27" y="365126"/>
            <a:ext cx="3722933" cy="497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06643"/>
            <a:ext cx="2534666" cy="3774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512158"/>
            <a:ext cx="493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Archaic Greek</a:t>
            </a:r>
          </a:p>
          <a:p>
            <a:r>
              <a:rPr lang="en-US" dirty="0" smtClean="0"/>
              <a:t>Medium: Marble with remains of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4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Peplos Kore from the Acropolis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5504" y="1292984"/>
            <a:ext cx="3229646" cy="3910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51" y="365126"/>
            <a:ext cx="1960298" cy="5281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426" y="991674"/>
            <a:ext cx="2841889" cy="392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383369"/>
            <a:ext cx="403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Archaic Greek</a:t>
            </a:r>
          </a:p>
          <a:p>
            <a:r>
              <a:rPr lang="en-US" dirty="0" smtClean="0"/>
              <a:t>Medium: Marble with remains of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6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Sarcophagus of the Spouses </a:t>
            </a:r>
            <a:endParaRPr lang="en-US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6510" y="3241440"/>
            <a:ext cx="4257099" cy="3107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04552"/>
            <a:ext cx="6283817" cy="4076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73521"/>
            <a:ext cx="552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Etruscan </a:t>
            </a:r>
          </a:p>
          <a:p>
            <a:r>
              <a:rPr lang="en-US" dirty="0" smtClean="0"/>
              <a:t>Medium: Terra Cotta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1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White Temple and its ziggurat </a:t>
            </a:r>
            <a:endParaRPr lang="en-US" sz="2400" dirty="0"/>
          </a:p>
        </p:txBody>
      </p:sp>
      <p:pic>
        <p:nvPicPr>
          <p:cNvPr id="1026" name="Picture 2" descr="https://classconnection.s3.amazonaws.com/649/flashcards/783649/jpg/ancient-near-east1-white-temple13176176989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08" y="1072056"/>
            <a:ext cx="7546383" cy="510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966" y="5502166"/>
            <a:ext cx="3736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</a:t>
            </a:r>
            <a:r>
              <a:rPr lang="en-US" dirty="0" err="1"/>
              <a:t>U</a:t>
            </a:r>
            <a:r>
              <a:rPr lang="en-US" dirty="0" err="1" smtClean="0"/>
              <a:t>ruk</a:t>
            </a:r>
            <a:r>
              <a:rPr lang="en-US" dirty="0" smtClean="0"/>
              <a:t> (Modern </a:t>
            </a:r>
            <a:r>
              <a:rPr lang="en-US" dirty="0" err="1" smtClean="0"/>
              <a:t>Warka</a:t>
            </a:r>
            <a:r>
              <a:rPr lang="en-US" dirty="0" smtClean="0"/>
              <a:t>, Iraq). Sumerian</a:t>
            </a:r>
          </a:p>
          <a:p>
            <a:r>
              <a:rPr lang="en-US" dirty="0" smtClean="0"/>
              <a:t>Medium: </a:t>
            </a:r>
            <a:r>
              <a:rPr lang="en-US" smtClean="0"/>
              <a:t>Mud brick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8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Audience Hall (</a:t>
            </a:r>
            <a:r>
              <a:rPr lang="en-US" sz="2400" i="1" dirty="0" err="1" smtClean="0"/>
              <a:t>apadana</a:t>
            </a:r>
            <a:r>
              <a:rPr lang="en-US" sz="2400" dirty="0" smtClean="0"/>
              <a:t>) of Darius and Xerxes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376" y="3341370"/>
            <a:ext cx="4672495" cy="3098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04552"/>
            <a:ext cx="5907847" cy="3669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61" y="1004552"/>
            <a:ext cx="4005939" cy="1738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009882"/>
            <a:ext cx="590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Persian</a:t>
            </a:r>
          </a:p>
          <a:p>
            <a:r>
              <a:rPr lang="en-US" dirty="0" smtClean="0"/>
              <a:t>Medium: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4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Temple of Minerva and sculpture of Apollo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51" y="522192"/>
            <a:ext cx="4824011" cy="281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84" y="978794"/>
            <a:ext cx="3189797" cy="4707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52" y="3491555"/>
            <a:ext cx="4698710" cy="3031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580" y="5685899"/>
            <a:ext cx="527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Etruscan </a:t>
            </a:r>
          </a:p>
          <a:p>
            <a:r>
              <a:rPr lang="en-US" dirty="0" smtClean="0"/>
              <a:t>Medium: Wood, terra cotta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Tomb of the </a:t>
            </a:r>
            <a:r>
              <a:rPr lang="en-US" sz="2400" dirty="0" err="1" smtClean="0"/>
              <a:t>Triclinium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9680" y="1576251"/>
            <a:ext cx="4440563" cy="3034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17432"/>
            <a:ext cx="6180317" cy="4241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99279"/>
            <a:ext cx="607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Etruscan </a:t>
            </a:r>
          </a:p>
          <a:p>
            <a:r>
              <a:rPr lang="en-US" dirty="0" smtClean="0"/>
              <a:t>Medium: Tufa and fresco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6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Niobides </a:t>
            </a:r>
            <a:r>
              <a:rPr lang="en-US" sz="2400" dirty="0" err="1" smtClean="0"/>
              <a:t>Krater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4868" y="365126"/>
            <a:ext cx="4863385" cy="6127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59" y="1120922"/>
            <a:ext cx="4635057" cy="3489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138670"/>
            <a:ext cx="486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</a:t>
            </a:r>
            <a:r>
              <a:rPr lang="en-US" dirty="0" err="1" smtClean="0"/>
              <a:t>Geece</a:t>
            </a:r>
            <a:endParaRPr lang="en-US" dirty="0" smtClean="0"/>
          </a:p>
          <a:p>
            <a:r>
              <a:rPr lang="en-US" dirty="0" smtClean="0"/>
              <a:t>Medium: 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4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Doryphoros</a:t>
            </a:r>
            <a:r>
              <a:rPr lang="en-US" sz="2400" dirty="0" smtClean="0"/>
              <a:t> (Spear Bearer) by </a:t>
            </a:r>
            <a:r>
              <a:rPr lang="en-US" sz="2400" dirty="0" err="1" smtClean="0"/>
              <a:t>Polykleitos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752" y="1287887"/>
            <a:ext cx="2595095" cy="4507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684" y="365125"/>
            <a:ext cx="2640169" cy="3232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1977" y="5203065"/>
            <a:ext cx="2021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Greece</a:t>
            </a:r>
          </a:p>
          <a:p>
            <a:r>
              <a:rPr lang="en-US" dirty="0" smtClean="0"/>
              <a:t>Medium: Roman copy (marble) of Greek original (bronze)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06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Acropolis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30" y="1854558"/>
            <a:ext cx="7186411" cy="3567448"/>
          </a:xfrm>
        </p:spPr>
      </p:pic>
      <p:sp>
        <p:nvSpPr>
          <p:cNvPr id="5" name="TextBox 4"/>
          <p:cNvSpPr txBox="1"/>
          <p:nvPr/>
        </p:nvSpPr>
        <p:spPr>
          <a:xfrm>
            <a:off x="762000" y="5756856"/>
            <a:ext cx="462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Athens Greece (</a:t>
            </a:r>
            <a:r>
              <a:rPr lang="en-US" dirty="0" err="1" smtClean="0"/>
              <a:t>Iktinos</a:t>
            </a:r>
            <a:r>
              <a:rPr lang="en-US" dirty="0" smtClean="0"/>
              <a:t> &amp; </a:t>
            </a:r>
            <a:r>
              <a:rPr lang="en-US" dirty="0" err="1" smtClean="0"/>
              <a:t>Kallikrates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Medium: Marble</a:t>
            </a:r>
          </a:p>
        </p:txBody>
      </p:sp>
    </p:spTree>
    <p:extLst>
      <p:ext uri="{BB962C8B-B14F-4D97-AF65-F5344CB8AC3E}">
        <p14:creationId xmlns:p14="http://schemas.microsoft.com/office/powerpoint/2010/main" val="290296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Parthenon (Acropolis)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6856" y="1317201"/>
            <a:ext cx="5872767" cy="3061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4" y="2062129"/>
            <a:ext cx="5041005" cy="3179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8079" y="4872369"/>
            <a:ext cx="305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Helios, horses, and Dionysus (east pediment)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6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Temple of Athena Nike (Acropolis)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8" y="1690688"/>
            <a:ext cx="3863662" cy="2868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211" y="2395471"/>
            <a:ext cx="2425186" cy="3604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368" y="1690688"/>
            <a:ext cx="4485403" cy="2868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7016" y="6181859"/>
            <a:ext cx="283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Victory adjusting her sanda</a:t>
            </a:r>
            <a:r>
              <a:rPr lang="en-US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811" y="4906852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Plaque of the </a:t>
            </a:r>
            <a:r>
              <a:rPr lang="en-US" dirty="0" err="1" smtClean="0"/>
              <a:t>Ergastines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1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Grave stele of </a:t>
            </a:r>
            <a:r>
              <a:rPr lang="en-US" sz="2400" dirty="0" err="1" smtClean="0"/>
              <a:t>Hegeso</a:t>
            </a:r>
            <a:r>
              <a:rPr lang="en-US" sz="2400" dirty="0" smtClean="0"/>
              <a:t> (Attributed to </a:t>
            </a:r>
            <a:r>
              <a:rPr lang="en-US" sz="2400" dirty="0" err="1" smtClean="0"/>
              <a:t>Kallimachos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93949"/>
            <a:ext cx="3540617" cy="480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2620" y="2730321"/>
            <a:ext cx="29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Greece</a:t>
            </a:r>
          </a:p>
          <a:p>
            <a:r>
              <a:rPr lang="en-US" dirty="0" smtClean="0"/>
              <a:t>Medium: Marble &amp;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0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Winged Victory of </a:t>
            </a:r>
            <a:r>
              <a:rPr lang="en-US" sz="2400" dirty="0" err="1" smtClean="0"/>
              <a:t>Samorthrace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1418213"/>
            <a:ext cx="4160453" cy="5296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5266" y="2866030"/>
            <a:ext cx="427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Hellenistic Greek</a:t>
            </a:r>
          </a:p>
          <a:p>
            <a:r>
              <a:rPr lang="en-US" dirty="0" smtClean="0"/>
              <a:t>Medium: Marble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731"/>
            <a:ext cx="10515600" cy="6136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Palette of King </a:t>
            </a:r>
            <a:r>
              <a:rPr lang="en-US" sz="2400" dirty="0" err="1" smtClean="0"/>
              <a:t>Narmer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3426" y="1620099"/>
            <a:ext cx="3672201" cy="2888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20099"/>
            <a:ext cx="5279265" cy="3833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05341"/>
            <a:ext cx="524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Egypt </a:t>
            </a:r>
          </a:p>
          <a:p>
            <a:r>
              <a:rPr lang="en-US" dirty="0" smtClean="0"/>
              <a:t>Medium: Greywacke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Great Altar of Zeus and Athena at </a:t>
            </a:r>
            <a:r>
              <a:rPr lang="en-US" sz="2400" dirty="0" err="1" smtClean="0"/>
              <a:t>Pergamon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559" y="2060812"/>
            <a:ext cx="5377218" cy="3370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35" y="1413254"/>
            <a:ext cx="5500047" cy="3390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4567" y="4966943"/>
            <a:ext cx="102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Athena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1001" y="5911115"/>
            <a:ext cx="356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Hellenistic Greek</a:t>
            </a:r>
          </a:p>
          <a:p>
            <a:r>
              <a:rPr lang="en-US" dirty="0" smtClean="0"/>
              <a:t>Medium: Marble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83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Great Altar of Zeus and Athena plan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472" y="1796755"/>
            <a:ext cx="7165074" cy="37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1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House of the </a:t>
            </a:r>
            <a:r>
              <a:rPr lang="en-US" sz="2400" dirty="0" err="1" smtClean="0"/>
              <a:t>Vettii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910" y="1690688"/>
            <a:ext cx="4435523" cy="3604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3900"/>
            <a:ext cx="4631140" cy="2635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949" y="5295331"/>
            <a:ext cx="9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3940" y="2631445"/>
            <a:ext cx="129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Atrium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49171" y="6141493"/>
            <a:ext cx="406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Pompeii, Italy (Imperial Roman)</a:t>
            </a:r>
          </a:p>
          <a:p>
            <a:r>
              <a:rPr lang="en-US" dirty="0" smtClean="0"/>
              <a:t>Medium: Cut stone and fresco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000777"/>
            <a:ext cx="4631140" cy="2274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9209" y="5184339"/>
            <a:ext cx="9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Frescoes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22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Alexander Mosaic from the House of Faun, Pompeii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1111" y="1928585"/>
            <a:ext cx="3659519" cy="2623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37230"/>
            <a:ext cx="6787333" cy="4459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663821"/>
            <a:ext cx="56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Republican Rome</a:t>
            </a:r>
          </a:p>
          <a:p>
            <a:r>
              <a:rPr lang="en-US" dirty="0" smtClean="0"/>
              <a:t>Medium: Mosaic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70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Seated Boxer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742" y="1080888"/>
            <a:ext cx="3729745" cy="437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49" y="365123"/>
            <a:ext cx="3901554" cy="5809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797" y="5459283"/>
            <a:ext cx="546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Hellenistic Greece</a:t>
            </a:r>
          </a:p>
          <a:p>
            <a:r>
              <a:rPr lang="en-US" dirty="0" smtClean="0"/>
              <a:t>Medium: Bronze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5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Head of a Roman patrician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1966" y="1091822"/>
            <a:ext cx="4068067" cy="5622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603" y="5472752"/>
            <a:ext cx="367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Republican Rome</a:t>
            </a:r>
          </a:p>
          <a:p>
            <a:r>
              <a:rPr lang="en-US" dirty="0" smtClean="0"/>
              <a:t>Medium: Marble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0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Augustus of Prima Porta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09934"/>
            <a:ext cx="3256128" cy="4347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83" y="365125"/>
            <a:ext cx="4005973" cy="6019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595582"/>
            <a:ext cx="415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Imperial Rome</a:t>
            </a:r>
          </a:p>
          <a:p>
            <a:r>
              <a:rPr lang="en-US" dirty="0" smtClean="0"/>
              <a:t>Medium: Marble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0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Colosseum (</a:t>
            </a:r>
            <a:r>
              <a:rPr lang="en-US" sz="2400" dirty="0" err="1" smtClean="0"/>
              <a:t>Flavian</a:t>
            </a:r>
            <a:r>
              <a:rPr lang="en-US" sz="2400" dirty="0" smtClean="0"/>
              <a:t> Amphitheater)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96" y="1091822"/>
            <a:ext cx="6315004" cy="473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1822"/>
            <a:ext cx="4078579" cy="3070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462818"/>
            <a:ext cx="408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Imperial Rome</a:t>
            </a:r>
          </a:p>
          <a:p>
            <a:r>
              <a:rPr lang="en-US" dirty="0" smtClean="0"/>
              <a:t>Medium: Stone and concrete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55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534"/>
            <a:ext cx="10515600" cy="6721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Forum of Trajan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6586"/>
            <a:ext cx="4794191" cy="5528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2638"/>
            <a:ext cx="5031474" cy="3234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1423" y="4312693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Trajan Markets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060143"/>
            <a:ext cx="490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Rome</a:t>
            </a:r>
          </a:p>
          <a:p>
            <a:r>
              <a:rPr lang="en-US" dirty="0" smtClean="0"/>
              <a:t>Medium: Brick, concrete, marble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48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Forum of Trajan (cont.)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91822"/>
            <a:ext cx="5329083" cy="365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4269" y="4749421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Basilica </a:t>
            </a:r>
            <a:r>
              <a:rPr lang="en-US" dirty="0" err="1" smtClean="0"/>
              <a:t>Ulpia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53" y="365126"/>
            <a:ext cx="4204776" cy="5811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4883" y="6176963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 of Trajan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0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Votive Statues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40158"/>
            <a:ext cx="6107368" cy="480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80" y="940158"/>
            <a:ext cx="3709920" cy="4164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962918"/>
            <a:ext cx="614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Sumer</a:t>
            </a:r>
          </a:p>
          <a:p>
            <a:r>
              <a:rPr lang="en-US" dirty="0" smtClean="0"/>
              <a:t>Medium: Gypsum and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11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Pantheon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9999"/>
            <a:ext cx="5372276" cy="3234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920" y="999999"/>
            <a:ext cx="3519780" cy="414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727" y="4433761"/>
            <a:ext cx="2009775" cy="2276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049672"/>
            <a:ext cx="41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Imperial Rome</a:t>
            </a:r>
          </a:p>
          <a:p>
            <a:r>
              <a:rPr lang="en-US" dirty="0" smtClean="0"/>
              <a:t>Medium: Concrete with stone facing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12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Ludovisi Battle Sarcophagus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67" y="941744"/>
            <a:ext cx="8924265" cy="5044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176963"/>
            <a:ext cx="79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Late Imperial Rome      Medium: Marble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0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Seated Scribe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45" y="365126"/>
            <a:ext cx="4363634" cy="5597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823" y="5859887"/>
            <a:ext cx="504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Egypt</a:t>
            </a:r>
          </a:p>
          <a:p>
            <a:r>
              <a:rPr lang="en-US" dirty="0" smtClean="0"/>
              <a:t>Medium: Painted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Standard of Ur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4555" y="1017432"/>
            <a:ext cx="5443755" cy="2392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17432"/>
            <a:ext cx="5343659" cy="2392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55" y="3574957"/>
            <a:ext cx="3473069" cy="2868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158" y="4533363"/>
            <a:ext cx="515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Sumer</a:t>
            </a:r>
          </a:p>
          <a:p>
            <a:r>
              <a:rPr lang="en-US" dirty="0" smtClean="0"/>
              <a:t>Medium: Wood, lapis lazuli,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2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 Pyramids (</a:t>
            </a:r>
            <a:r>
              <a:rPr lang="en-US" sz="2400" dirty="0" err="1" smtClean="0"/>
              <a:t>Menkaura</a:t>
            </a:r>
            <a:r>
              <a:rPr lang="en-US" sz="2400" dirty="0" smtClean="0"/>
              <a:t>, </a:t>
            </a:r>
            <a:r>
              <a:rPr lang="en-US" sz="2400" dirty="0" err="1" smtClean="0"/>
              <a:t>Khafre</a:t>
            </a:r>
            <a:r>
              <a:rPr lang="en-US" sz="2400" dirty="0" smtClean="0"/>
              <a:t>, Khufu) and Great Sphinx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6548" y="1183695"/>
            <a:ext cx="4036690" cy="2857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3695"/>
            <a:ext cx="5615187" cy="2451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506" y="3762790"/>
            <a:ext cx="2386461" cy="2585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338" y="4572000"/>
            <a:ext cx="347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Giza, Egypt</a:t>
            </a:r>
          </a:p>
          <a:p>
            <a:r>
              <a:rPr lang="en-US" dirty="0" smtClean="0"/>
              <a:t>Medium: Cut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Menkaure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Khamerernebty</a:t>
            </a:r>
            <a:r>
              <a:rPr lang="en-US" sz="2400" dirty="0" smtClean="0"/>
              <a:t> (</a:t>
            </a:r>
            <a:r>
              <a:rPr lang="en-US" sz="2400" dirty="0" err="1" smtClean="0"/>
              <a:t>Menkaure</a:t>
            </a:r>
            <a:r>
              <a:rPr lang="en-US" sz="2400" dirty="0" smtClean="0"/>
              <a:t> and queen)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45" y="991673"/>
            <a:ext cx="2983940" cy="5446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093" y="5396248"/>
            <a:ext cx="279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Old kingdom Egypt</a:t>
            </a:r>
          </a:p>
          <a:p>
            <a:r>
              <a:rPr lang="en-US" dirty="0" smtClean="0"/>
              <a:t>Medium: Greywacke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2769" y="2390120"/>
            <a:ext cx="3551135" cy="26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5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Code of Hammurabi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332" y="365125"/>
            <a:ext cx="2889361" cy="5358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970" y="1743812"/>
            <a:ext cx="4043400" cy="3111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556" y="1060850"/>
            <a:ext cx="2685984" cy="37944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823" y="5112913"/>
            <a:ext cx="377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Babylon (modern Iran)</a:t>
            </a:r>
          </a:p>
          <a:p>
            <a:r>
              <a:rPr lang="en-US" dirty="0" smtClean="0"/>
              <a:t>Medium: Basalt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7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568</Words>
  <Application>Microsoft Office PowerPoint</Application>
  <PresentationFormat>Widescreen</PresentationFormat>
  <Paragraphs>123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Ancient Mediterranean</vt:lpstr>
      <vt:lpstr>White Temple and its ziggurat </vt:lpstr>
      <vt:lpstr>Palette of King Narmer</vt:lpstr>
      <vt:lpstr>Votive Statues</vt:lpstr>
      <vt:lpstr>Seated Scribe</vt:lpstr>
      <vt:lpstr>Standard of Ur</vt:lpstr>
      <vt:lpstr>Great Pyramids (Menkaura, Khafre, Khufu) and Great Sphinx</vt:lpstr>
      <vt:lpstr>Menkaure and Khamerernebty (Menkaure and queen)</vt:lpstr>
      <vt:lpstr>The Code of Hammurabi</vt:lpstr>
      <vt:lpstr>Temple of Amun-Re and Hypostyle Hall</vt:lpstr>
      <vt:lpstr>Mortuary temple of Hatshepsut</vt:lpstr>
      <vt:lpstr>Akhenaton, Nefertiti, and three daughters</vt:lpstr>
      <vt:lpstr>Tutankhamun's tomb, innermost coffin</vt:lpstr>
      <vt:lpstr>Last Judgment of Hu-Nefer</vt:lpstr>
      <vt:lpstr>Lamassu from the citadel of Sargon II, Dur Sharrukin</vt:lpstr>
      <vt:lpstr>Athenian agora</vt:lpstr>
      <vt:lpstr>Anavysos Kouros</vt:lpstr>
      <vt:lpstr>Peplos Kore from the Acropolis</vt:lpstr>
      <vt:lpstr>Sarcophagus of the Spouses </vt:lpstr>
      <vt:lpstr>Audience Hall (apadana) of Darius and Xerxes</vt:lpstr>
      <vt:lpstr>Temple of Minerva and sculpture of Apollo</vt:lpstr>
      <vt:lpstr>Tomb of the Triclinium</vt:lpstr>
      <vt:lpstr>Niobides Krater</vt:lpstr>
      <vt:lpstr>Doryphoros (Spear Bearer) by Polykleitos</vt:lpstr>
      <vt:lpstr>Acropolis</vt:lpstr>
      <vt:lpstr>Parthenon (Acropolis)</vt:lpstr>
      <vt:lpstr>Temple of Athena Nike (Acropolis)</vt:lpstr>
      <vt:lpstr>Grave stele of Hegeso (Attributed to Kallimachos)</vt:lpstr>
      <vt:lpstr>Winged Victory of Samorthrace</vt:lpstr>
      <vt:lpstr>Great Altar of Zeus and Athena at Pergamon</vt:lpstr>
      <vt:lpstr>Great Altar of Zeus and Athena plan</vt:lpstr>
      <vt:lpstr>House of the Vettii</vt:lpstr>
      <vt:lpstr>Alexander Mosaic from the House of Faun, Pompeii</vt:lpstr>
      <vt:lpstr>Seated Boxer</vt:lpstr>
      <vt:lpstr>Head of a Roman patrician</vt:lpstr>
      <vt:lpstr>Augustus of Prima Porta</vt:lpstr>
      <vt:lpstr>Colosseum (Flavian Amphitheater)</vt:lpstr>
      <vt:lpstr>Forum of Trajan</vt:lpstr>
      <vt:lpstr>Forum of Trajan (cont.)</vt:lpstr>
      <vt:lpstr>Pantheon</vt:lpstr>
      <vt:lpstr>Ludovisi Battle Sarcophagus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Mediterranean</dc:title>
  <dc:creator>Barry, Brett</dc:creator>
  <cp:lastModifiedBy>Barry, Brett</cp:lastModifiedBy>
  <cp:revision>23</cp:revision>
  <dcterms:created xsi:type="dcterms:W3CDTF">2015-03-10T18:14:02Z</dcterms:created>
  <dcterms:modified xsi:type="dcterms:W3CDTF">2015-03-20T17:41:13Z</dcterms:modified>
</cp:coreProperties>
</file>