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55" autoAdjust="0"/>
  </p:normalViewPr>
  <p:slideViewPr>
    <p:cSldViewPr snapToGrid="0">
      <p:cViewPr varScale="1">
        <p:scale>
          <a:sx n="70" d="100"/>
          <a:sy n="70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4926F-B980-451D-9784-F17BFE59761E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E3BD-0E6B-41E5-8529-D4FA41CF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35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4926F-B980-451D-9784-F17BFE59761E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E3BD-0E6B-41E5-8529-D4FA41CF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10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4926F-B980-451D-9784-F17BFE59761E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E3BD-0E6B-41E5-8529-D4FA41CF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67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4926F-B980-451D-9784-F17BFE59761E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E3BD-0E6B-41E5-8529-D4FA41CF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32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4926F-B980-451D-9784-F17BFE59761E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E3BD-0E6B-41E5-8529-D4FA41CF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57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4926F-B980-451D-9784-F17BFE59761E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E3BD-0E6B-41E5-8529-D4FA41CF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4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4926F-B980-451D-9784-F17BFE59761E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E3BD-0E6B-41E5-8529-D4FA41CF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4926F-B980-451D-9784-F17BFE59761E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E3BD-0E6B-41E5-8529-D4FA41CF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4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4926F-B980-451D-9784-F17BFE59761E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E3BD-0E6B-41E5-8529-D4FA41CF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26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4926F-B980-451D-9784-F17BFE59761E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E3BD-0E6B-41E5-8529-D4FA41CF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4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4926F-B980-451D-9784-F17BFE59761E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E3BD-0E6B-41E5-8529-D4FA41CF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93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4926F-B980-451D-9784-F17BFE59761E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6E3BD-0E6B-41E5-8529-D4FA41CF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Early Europe to Colonial America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200-1750 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74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8064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Lindisfarne Gospels:</a:t>
            </a:r>
            <a:r>
              <a:rPr lang="en-US" sz="2400" dirty="0" smtClean="0"/>
              <a:t> St. Matthew, cross-carpet page</a:t>
            </a:r>
            <a:endParaRPr lang="en-US" sz="24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0620" y="1043190"/>
            <a:ext cx="6850759" cy="56076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639" y="3747752"/>
            <a:ext cx="20992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</a:t>
            </a:r>
            <a:r>
              <a:rPr lang="en-US" dirty="0" err="1" smtClean="0"/>
              <a:t>Hiberno</a:t>
            </a:r>
            <a:r>
              <a:rPr lang="en-US" dirty="0" smtClean="0"/>
              <a:t> Saxon Europe</a:t>
            </a:r>
          </a:p>
          <a:p>
            <a:r>
              <a:rPr lang="en-US" dirty="0" smtClean="0"/>
              <a:t>Medium: Illuminated manuscript (ink, pigments, and gold on vellum)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28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8064"/>
          </a:xfrm>
        </p:spPr>
        <p:txBody>
          <a:bodyPr>
            <a:normAutofit/>
          </a:bodyPr>
          <a:lstStyle/>
          <a:p>
            <a:r>
              <a:rPr lang="en-US" sz="2400" i="1" dirty="0"/>
              <a:t>Lindisfarne Gospels</a:t>
            </a:r>
            <a:r>
              <a:rPr lang="en-US" sz="2400" i="1" dirty="0" smtClean="0"/>
              <a:t>: </a:t>
            </a:r>
            <a:r>
              <a:rPr lang="en-US" sz="2400" dirty="0" smtClean="0"/>
              <a:t>St. Luke portrait page and incipit page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7811" y="1183704"/>
            <a:ext cx="3965666" cy="5294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794" y="1183704"/>
            <a:ext cx="3830396" cy="529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6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Great Mosque of Cordoba 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3232" y="274972"/>
            <a:ext cx="4953088" cy="3284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210" y="1068947"/>
            <a:ext cx="3898004" cy="38980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459" y="3649238"/>
            <a:ext cx="4062911" cy="31957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0210" y="5267459"/>
            <a:ext cx="4644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Cordoba, Spain</a:t>
            </a:r>
          </a:p>
          <a:p>
            <a:r>
              <a:rPr lang="en-US" dirty="0" smtClean="0"/>
              <a:t>Medium: Stone masonry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72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806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Pyxis of al-</a:t>
            </a:r>
            <a:r>
              <a:rPr lang="en-US" sz="2400" dirty="0" err="1" smtClean="0"/>
              <a:t>Mughira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043190"/>
            <a:ext cx="3514859" cy="4428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215" y="1043190"/>
            <a:ext cx="4254667" cy="4428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253" y="2200276"/>
            <a:ext cx="2162175" cy="2114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198" y="5640946"/>
            <a:ext cx="6489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Umayyad</a:t>
            </a:r>
          </a:p>
          <a:p>
            <a:r>
              <a:rPr lang="en-US" dirty="0" smtClean="0"/>
              <a:t>Medium: Ivory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30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30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Church of Sainte-Foy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3186" y="1017432"/>
            <a:ext cx="5320852" cy="3618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7432"/>
            <a:ext cx="5389106" cy="3618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362" y="4809857"/>
            <a:ext cx="2581275" cy="1771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932608"/>
            <a:ext cx="3682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</a:t>
            </a:r>
            <a:r>
              <a:rPr lang="en-US" dirty="0" err="1" smtClean="0"/>
              <a:t>Conques</a:t>
            </a:r>
            <a:r>
              <a:rPr lang="en-US" dirty="0" smtClean="0"/>
              <a:t>, France. Romanesque </a:t>
            </a:r>
          </a:p>
          <a:p>
            <a:r>
              <a:rPr lang="en-US" dirty="0" smtClean="0"/>
              <a:t>Medium: Stone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66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366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Bayeux Tapestry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7792" y="3850783"/>
            <a:ext cx="5101367" cy="28567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847725"/>
            <a:ext cx="5871693" cy="2908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4546242"/>
            <a:ext cx="4274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Medium: Embroidery on linen</a:t>
            </a:r>
          </a:p>
        </p:txBody>
      </p:sp>
    </p:spTree>
    <p:extLst>
      <p:ext uri="{BB962C8B-B14F-4D97-AF65-F5344CB8AC3E}">
        <p14:creationId xmlns:p14="http://schemas.microsoft.com/office/powerpoint/2010/main" val="265465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42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Chartres Cathedral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06462"/>
            <a:ext cx="5395175" cy="3989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689" y="906462"/>
            <a:ext cx="4308384" cy="57519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100034"/>
            <a:ext cx="539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Chartres, France. Gothic</a:t>
            </a:r>
          </a:p>
          <a:p>
            <a:r>
              <a:rPr lang="en-US" dirty="0" smtClean="0"/>
              <a:t>Medium: Limestone, stained glass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77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806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Chartres Cathedral (cont.)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7872" y="1043189"/>
            <a:ext cx="3524001" cy="4870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43190"/>
            <a:ext cx="3386070" cy="4870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5475" y="1043188"/>
            <a:ext cx="3416880" cy="487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427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Dedication Page with Blanche of Castile and King Louis IX of France and scenes from the Apocalypse from a</a:t>
            </a:r>
            <a:r>
              <a:rPr lang="en-US" sz="2400" i="1" dirty="0"/>
              <a:t> Bible </a:t>
            </a:r>
            <a:r>
              <a:rPr lang="en-US" sz="2400" i="1" dirty="0" err="1"/>
              <a:t>moralisee</a:t>
            </a:r>
            <a:r>
              <a:rPr lang="en-US" sz="2400" i="1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3616" y="1004552"/>
            <a:ext cx="3820244" cy="5280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121" y="1029260"/>
            <a:ext cx="3656427" cy="50539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925" y="4632549"/>
            <a:ext cx="1854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</a:t>
            </a:r>
            <a:r>
              <a:rPr lang="en-US" dirty="0" smtClean="0"/>
              <a:t>: Illuminated manuscript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41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427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Rottgen Pieta</a:t>
            </a:r>
            <a:endParaRPr lang="en-US" sz="2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427" y="554298"/>
            <a:ext cx="3627146" cy="5520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01" y="4481848"/>
            <a:ext cx="337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</a:t>
            </a:r>
            <a:r>
              <a:rPr lang="en-US" dirty="0" smtClean="0"/>
              <a:t>: Painted wood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87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Catacomb of Priscilla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2081" y="914400"/>
            <a:ext cx="5089970" cy="3387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914400"/>
            <a:ext cx="5457686" cy="36318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199" y="4855335"/>
            <a:ext cx="525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Rome, Italy. Early Christian</a:t>
            </a:r>
          </a:p>
          <a:p>
            <a:r>
              <a:rPr lang="en-US" dirty="0" smtClean="0"/>
              <a:t>Medium: Fresco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20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94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Arena (</a:t>
            </a:r>
            <a:r>
              <a:rPr lang="en-US" sz="2400" dirty="0" err="1" smtClean="0"/>
              <a:t>Scrovegni</a:t>
            </a:r>
            <a:r>
              <a:rPr lang="en-US" sz="2400" dirty="0" smtClean="0"/>
              <a:t>) Chapel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7718" y="1056068"/>
            <a:ext cx="3896597" cy="54840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56068"/>
            <a:ext cx="5820286" cy="40310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357611"/>
            <a:ext cx="5717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Padua, Italy</a:t>
            </a:r>
          </a:p>
          <a:p>
            <a:r>
              <a:rPr lang="en-US" dirty="0" smtClean="0"/>
              <a:t>Medium: Brick (architecture), fresco</a:t>
            </a:r>
          </a:p>
          <a:p>
            <a:r>
              <a:rPr lang="en-US" dirty="0" smtClean="0"/>
              <a:t>Architect: unknown</a:t>
            </a:r>
          </a:p>
          <a:p>
            <a:r>
              <a:rPr lang="en-US" dirty="0" smtClean="0"/>
              <a:t>Painter: Giotto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39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51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Lamentation (from Arena Chapel)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255" y="1030310"/>
            <a:ext cx="5751490" cy="533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56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3669"/>
          </a:xfrm>
        </p:spPr>
        <p:txBody>
          <a:bodyPr>
            <a:noAutofit/>
          </a:bodyPr>
          <a:lstStyle/>
          <a:p>
            <a:r>
              <a:rPr lang="en-US" sz="2400" dirty="0" smtClean="0"/>
              <a:t>Golden </a:t>
            </a:r>
            <a:r>
              <a:rPr lang="en-US" sz="2400" dirty="0" err="1" smtClean="0"/>
              <a:t>Haggadah</a:t>
            </a:r>
            <a:r>
              <a:rPr lang="en-US" sz="2400" dirty="0" smtClean="0"/>
              <a:t> (The Plagues of Egypt, Scenes of Liberation, and Preparation for Passover)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2449" y="978792"/>
            <a:ext cx="3097757" cy="4415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978793"/>
            <a:ext cx="3154251" cy="44159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699" y="978792"/>
            <a:ext cx="3614670" cy="44159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198" y="5602310"/>
            <a:ext cx="802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</a:t>
            </a:r>
            <a:r>
              <a:rPr lang="en-US" dirty="0" smtClean="0"/>
              <a:t>: Illuminated manuscript (pigments on vellum)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8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Alhambra Palace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2045" y="987424"/>
            <a:ext cx="3951048" cy="5207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987425"/>
            <a:ext cx="5530281" cy="3391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198" y="4829577"/>
            <a:ext cx="5530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Granada, Spain</a:t>
            </a:r>
          </a:p>
          <a:p>
            <a:r>
              <a:rPr lang="en-US" dirty="0" smtClean="0"/>
              <a:t>Medium: Whitewashed adobe stone, wood, tile, paint, and </a:t>
            </a:r>
            <a:r>
              <a:rPr lang="en-US" dirty="0" err="1" smtClean="0"/>
              <a:t>giding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478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2458"/>
          </a:xfrm>
        </p:spPr>
        <p:txBody>
          <a:bodyPr>
            <a:normAutofit/>
          </a:bodyPr>
          <a:lstStyle/>
          <a:p>
            <a:r>
              <a:rPr lang="en-US" sz="2400" dirty="0"/>
              <a:t>Alhambra </a:t>
            </a:r>
            <a:r>
              <a:rPr lang="en-US" sz="2400" dirty="0" smtClean="0"/>
              <a:t>Palace (cont.)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107" y="827132"/>
            <a:ext cx="3481656" cy="5231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7284"/>
            <a:ext cx="4752395" cy="419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75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42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Annunciation Triptych (</a:t>
            </a:r>
            <a:r>
              <a:rPr lang="en-US" sz="2400" dirty="0" err="1" smtClean="0"/>
              <a:t>Merode</a:t>
            </a:r>
            <a:r>
              <a:rPr lang="en-US" sz="2400" dirty="0" smtClean="0"/>
              <a:t> Altarpiece)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159" y="1004552"/>
            <a:ext cx="8743682" cy="44271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653825"/>
            <a:ext cx="7700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Oil on wood</a:t>
            </a:r>
          </a:p>
          <a:p>
            <a:r>
              <a:rPr lang="en-US" dirty="0" smtClean="0"/>
              <a:t>Artist: Robert </a:t>
            </a:r>
            <a:r>
              <a:rPr lang="en-US" dirty="0" err="1" smtClean="0"/>
              <a:t>Campin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232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51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Pazzi Chapel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2436" y="1030308"/>
            <a:ext cx="4930060" cy="5436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30309"/>
            <a:ext cx="4261834" cy="41679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447763"/>
            <a:ext cx="4764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Florence, Italy</a:t>
            </a:r>
          </a:p>
          <a:p>
            <a:r>
              <a:rPr lang="en-US" dirty="0" smtClean="0"/>
              <a:t>Medium: Masonry</a:t>
            </a:r>
          </a:p>
          <a:p>
            <a:r>
              <a:rPr lang="en-US" dirty="0" smtClean="0"/>
              <a:t>Architect: Filippo Brunelleschi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306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654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Arnolfini Portrait (Wedding)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825" y="912402"/>
            <a:ext cx="4027331" cy="5495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1674"/>
            <a:ext cx="4274713" cy="3707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035639"/>
            <a:ext cx="4802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Oil on wood</a:t>
            </a:r>
          </a:p>
          <a:p>
            <a:r>
              <a:rPr lang="en-US" dirty="0" smtClean="0"/>
              <a:t>Artist: Jan van Eyck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087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654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David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7347" y="190772"/>
            <a:ext cx="5177306" cy="64651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244" y="5486400"/>
            <a:ext cx="2820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Bronze</a:t>
            </a:r>
          </a:p>
          <a:p>
            <a:r>
              <a:rPr lang="en-US" dirty="0" smtClean="0"/>
              <a:t>Artist: Donatello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4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654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Palazzo </a:t>
            </a:r>
            <a:r>
              <a:rPr lang="en-US" sz="2400" dirty="0" err="1" smtClean="0"/>
              <a:t>Rucellai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3449" y="991673"/>
            <a:ext cx="4190866" cy="5595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1673"/>
            <a:ext cx="5381709" cy="40310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306096"/>
            <a:ext cx="5381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Florence, Italy</a:t>
            </a:r>
          </a:p>
          <a:p>
            <a:r>
              <a:rPr lang="en-US" dirty="0" smtClean="0"/>
              <a:t>Medium: Stone, masonry</a:t>
            </a:r>
          </a:p>
          <a:p>
            <a:r>
              <a:rPr lang="en-US" dirty="0" smtClean="0"/>
              <a:t>Architect: Leon Battista </a:t>
            </a:r>
            <a:r>
              <a:rPr lang="en-US" dirty="0" err="1" smtClean="0"/>
              <a:t>Alberti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8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51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Santa Sabina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4103" y="1030309"/>
            <a:ext cx="4812467" cy="3093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30310"/>
            <a:ext cx="4410209" cy="3093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954" y="4263107"/>
            <a:ext cx="4115204" cy="2385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713668"/>
            <a:ext cx="4795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Rome, Italy. Early Christian</a:t>
            </a:r>
          </a:p>
          <a:p>
            <a:r>
              <a:rPr lang="en-US" dirty="0" smtClean="0"/>
              <a:t>Medium: Brick and stone, wooden roof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56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42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Madonna and Child with Two Angels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7523" y="619952"/>
            <a:ext cx="3851789" cy="5663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04552"/>
            <a:ext cx="5396333" cy="24469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6147" y="5190185"/>
            <a:ext cx="550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Tempera on wood</a:t>
            </a:r>
          </a:p>
          <a:p>
            <a:r>
              <a:rPr lang="en-US" dirty="0" smtClean="0"/>
              <a:t>Artist: Fra Filippo Lippi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13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366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Birth of Venus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5503" y="1815889"/>
            <a:ext cx="3531337" cy="27174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78794"/>
            <a:ext cx="6464121" cy="40657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3493" y="5550794"/>
            <a:ext cx="654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Tempera on Canvas</a:t>
            </a:r>
          </a:p>
          <a:p>
            <a:r>
              <a:rPr lang="en-US" dirty="0" smtClean="0"/>
              <a:t>Artist: </a:t>
            </a:r>
            <a:r>
              <a:rPr lang="en-US" dirty="0" err="1" smtClean="0"/>
              <a:t>Sandro</a:t>
            </a:r>
            <a:r>
              <a:rPr lang="en-US" dirty="0" smtClean="0"/>
              <a:t> Botticelli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10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51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Last Supper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5051" y="4571382"/>
            <a:ext cx="4603929" cy="2286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019" y="939356"/>
            <a:ext cx="7765961" cy="3477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5915" y="4881093"/>
            <a:ext cx="361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Oil and tempera </a:t>
            </a:r>
          </a:p>
          <a:p>
            <a:r>
              <a:rPr lang="en-US" dirty="0" smtClean="0"/>
              <a:t>Artist: Leonardo da Vinci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61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30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Adam and Eve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3270" y="1017432"/>
            <a:ext cx="4385459" cy="5698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034" y="4713668"/>
            <a:ext cx="3116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Engraving</a:t>
            </a:r>
          </a:p>
          <a:p>
            <a:r>
              <a:rPr lang="en-US" dirty="0" smtClean="0"/>
              <a:t>Artist: Albrecht Durer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81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06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Sistine Chapel ceiling and altar frescos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51" y="1173102"/>
            <a:ext cx="11227697" cy="4036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151" y="5563673"/>
            <a:ext cx="5416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Vatican City, Italy</a:t>
            </a:r>
          </a:p>
          <a:p>
            <a:r>
              <a:rPr lang="en-US" dirty="0" smtClean="0"/>
              <a:t>Medium: fresco</a:t>
            </a:r>
          </a:p>
          <a:p>
            <a:r>
              <a:rPr lang="en-US" dirty="0" smtClean="0"/>
              <a:t>Artist: Michelangelo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69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6700"/>
          </a:xfrm>
        </p:spPr>
        <p:txBody>
          <a:bodyPr>
            <a:normAutofit/>
          </a:bodyPr>
          <a:lstStyle/>
          <a:p>
            <a:r>
              <a:rPr lang="en-US" sz="2400" dirty="0"/>
              <a:t>Sistine Chapel ceiling and altar </a:t>
            </a:r>
            <a:r>
              <a:rPr lang="en-US" sz="2400" dirty="0" smtClean="0"/>
              <a:t>frescos (cont.)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292" y="1081826"/>
            <a:ext cx="4937416" cy="534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8004"/>
            <a:ext cx="10515600" cy="54927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School of Athens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076" y="900729"/>
            <a:ext cx="7499903" cy="5036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639" y="3812146"/>
            <a:ext cx="171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fresco</a:t>
            </a:r>
          </a:p>
          <a:p>
            <a:r>
              <a:rPr lang="en-US" dirty="0" smtClean="0"/>
              <a:t>Artist: Raphael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6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30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Isenheim altarpiece (closed)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556" y="852243"/>
            <a:ext cx="7124887" cy="50237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549" y="3876541"/>
            <a:ext cx="1954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oil on wood</a:t>
            </a:r>
          </a:p>
          <a:p>
            <a:r>
              <a:rPr lang="en-US" dirty="0" smtClean="0"/>
              <a:t>Artist: Matthias Grunewald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56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51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Isenheim altarpiece (open)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125" y="1146220"/>
            <a:ext cx="8831749" cy="503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0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654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Entombment of Christ 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8447" y="1457210"/>
            <a:ext cx="3602679" cy="4621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268" y="210830"/>
            <a:ext cx="4082603" cy="65506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339" y="4636394"/>
            <a:ext cx="3188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oil on wood</a:t>
            </a:r>
          </a:p>
          <a:p>
            <a:r>
              <a:rPr lang="en-US" dirty="0" smtClean="0"/>
              <a:t>Artist: </a:t>
            </a:r>
            <a:r>
              <a:rPr lang="en-US" dirty="0" err="1" smtClean="0"/>
              <a:t>Pontormo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1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8156"/>
            <a:ext cx="10515600" cy="63942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Rebecca and Eliezer at the Wall and Jacob Wrestling the Angel, from the Vienna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07583"/>
            <a:ext cx="3210127" cy="4081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407" y="1107583"/>
            <a:ext cx="4377744" cy="5369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486400"/>
            <a:ext cx="4673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Byzantine</a:t>
            </a:r>
          </a:p>
          <a:p>
            <a:r>
              <a:rPr lang="en-US" dirty="0" smtClean="0"/>
              <a:t>Medium: Illuminated manuscript (pigments on vellum)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61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306"/>
          </a:xfrm>
        </p:spPr>
        <p:txBody>
          <a:bodyPr>
            <a:noAutofit/>
          </a:bodyPr>
          <a:lstStyle/>
          <a:p>
            <a:r>
              <a:rPr lang="en-US" sz="2400" dirty="0" smtClean="0"/>
              <a:t>Allegory of Law and Grace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1017432"/>
            <a:ext cx="6800850" cy="5619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2012" y="3944203"/>
            <a:ext cx="2463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woodcut</a:t>
            </a:r>
          </a:p>
          <a:p>
            <a:r>
              <a:rPr lang="en-US" dirty="0" smtClean="0"/>
              <a:t>Artist: Lucas Cranach the Elder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11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Venus of Urbino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9744" y="996288"/>
            <a:ext cx="7883228" cy="55445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354" y="3896751"/>
            <a:ext cx="2222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oil on canvas</a:t>
            </a:r>
          </a:p>
          <a:p>
            <a:r>
              <a:rPr lang="en-US" dirty="0" smtClean="0"/>
              <a:t>Artist: Titian</a:t>
            </a:r>
          </a:p>
        </p:txBody>
      </p:sp>
    </p:spTree>
    <p:extLst>
      <p:ext uri="{BB962C8B-B14F-4D97-AF65-F5344CB8AC3E}">
        <p14:creationId xmlns:p14="http://schemas.microsoft.com/office/powerpoint/2010/main" val="427341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480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Frontispiece of the Codex Mendoza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978" y="1009934"/>
            <a:ext cx="3997453" cy="5810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3081" y="3807725"/>
            <a:ext cx="3138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Pigment on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67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210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Il </a:t>
            </a:r>
            <a:r>
              <a:rPr lang="en-US" sz="2400" dirty="0" err="1" smtClean="0"/>
              <a:t>Gesu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5118" y="365125"/>
            <a:ext cx="4987419" cy="6294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251" y="494049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Rome</a:t>
            </a:r>
          </a:p>
          <a:p>
            <a:r>
              <a:rPr lang="en-US" dirty="0" smtClean="0"/>
              <a:t>Architect: Giacomo </a:t>
            </a:r>
            <a:r>
              <a:rPr lang="en-US" dirty="0" err="1" smtClean="0"/>
              <a:t>della</a:t>
            </a:r>
            <a:r>
              <a:rPr lang="en-US" dirty="0" smtClean="0"/>
              <a:t> Porta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45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69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Triumph of the Name of Jesus (ceiling of Il </a:t>
            </a:r>
            <a:r>
              <a:rPr lang="en-US" sz="2400" dirty="0" err="1" smtClean="0"/>
              <a:t>Gesu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7620" y="1201003"/>
            <a:ext cx="7063416" cy="4975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558" y="4271749"/>
            <a:ext cx="2210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fresco</a:t>
            </a:r>
          </a:p>
          <a:p>
            <a:r>
              <a:rPr lang="en-US" dirty="0" smtClean="0"/>
              <a:t>Artist: Giovanni Battista </a:t>
            </a:r>
            <a:r>
              <a:rPr lang="en-US" dirty="0" err="1" smtClean="0"/>
              <a:t>Gaulli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29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9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Hunters in the Snow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085" y="1064527"/>
            <a:ext cx="7721598" cy="5486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660" y="4258101"/>
            <a:ext cx="201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oil on wood</a:t>
            </a:r>
          </a:p>
          <a:p>
            <a:r>
              <a:rPr lang="en-US" dirty="0" smtClean="0"/>
              <a:t>Artist: Pieter </a:t>
            </a:r>
            <a:r>
              <a:rPr lang="en-US" dirty="0" err="1" smtClean="0"/>
              <a:t>Bruegel</a:t>
            </a:r>
            <a:r>
              <a:rPr lang="en-US" dirty="0" smtClean="0"/>
              <a:t> the Elder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92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210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Mosque of </a:t>
            </a:r>
            <a:r>
              <a:rPr lang="en-US" sz="2400" dirty="0" err="1" smtClean="0"/>
              <a:t>Selim</a:t>
            </a:r>
            <a:r>
              <a:rPr lang="en-US" sz="2400" dirty="0" smtClean="0"/>
              <a:t> II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9980" y="365125"/>
            <a:ext cx="3432137" cy="37790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37230"/>
            <a:ext cx="4286250" cy="4286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720" y="4144167"/>
            <a:ext cx="2532655" cy="25383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5622878"/>
            <a:ext cx="4286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Edirne, Turkey </a:t>
            </a:r>
          </a:p>
          <a:p>
            <a:r>
              <a:rPr lang="en-US" dirty="0" smtClean="0"/>
              <a:t>Medium: Brick and stone</a:t>
            </a:r>
          </a:p>
          <a:p>
            <a:r>
              <a:rPr lang="en-US" dirty="0" smtClean="0"/>
              <a:t>Architect: Sinan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87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386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Calling of Saint Matthew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156" y="873288"/>
            <a:ext cx="5450409" cy="56230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251" y="4558352"/>
            <a:ext cx="251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oil on canvas</a:t>
            </a:r>
          </a:p>
          <a:p>
            <a:r>
              <a:rPr lang="en-US" dirty="0" smtClean="0"/>
              <a:t>Artist: Caravaggio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0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210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Henri IV Receives the Portrait of Marie de Medici (from the Medici Cycle)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411" y="1037230"/>
            <a:ext cx="4200887" cy="5595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46" y="4572000"/>
            <a:ext cx="3452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oil on canvas</a:t>
            </a:r>
          </a:p>
          <a:p>
            <a:r>
              <a:rPr lang="en-US" dirty="0" smtClean="0"/>
              <a:t>Artist: Peter Paul Rubens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02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210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Self-Portrait with </a:t>
            </a:r>
            <a:r>
              <a:rPr lang="en-US" sz="2400" dirty="0" err="1" smtClean="0"/>
              <a:t>Saskia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731" y="365125"/>
            <a:ext cx="5419725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137" y="5145206"/>
            <a:ext cx="413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Etching</a:t>
            </a:r>
          </a:p>
          <a:p>
            <a:r>
              <a:rPr lang="en-US" dirty="0" smtClean="0"/>
              <a:t>Artist: Rembrandt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77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366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San Vitale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78794"/>
            <a:ext cx="4820931" cy="3611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084" y="270882"/>
            <a:ext cx="4111202" cy="396757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0" y="3992451"/>
            <a:ext cx="3593417" cy="23825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713668"/>
            <a:ext cx="4820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Ravenna, Italy. Byzantine</a:t>
            </a:r>
          </a:p>
          <a:p>
            <a:r>
              <a:rPr lang="en-US" dirty="0" smtClean="0"/>
              <a:t>Medium: Brick, marble, stone veneer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8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210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San Carlo </a:t>
            </a:r>
            <a:r>
              <a:rPr lang="en-US" sz="2400" dirty="0" err="1" smtClean="0"/>
              <a:t>alle</a:t>
            </a:r>
            <a:r>
              <a:rPr lang="en-US" sz="2400" dirty="0" smtClean="0"/>
              <a:t> Quattro </a:t>
            </a:r>
            <a:r>
              <a:rPr lang="en-US" sz="2400" dirty="0" err="1" smtClean="0"/>
              <a:t>Fontane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95231"/>
            <a:ext cx="3115600" cy="44014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578" y="1037230"/>
            <a:ext cx="3444262" cy="4259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354" y="1037230"/>
            <a:ext cx="3192932" cy="42572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5472752"/>
            <a:ext cx="4975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Rome</a:t>
            </a:r>
          </a:p>
          <a:p>
            <a:r>
              <a:rPr lang="en-US" dirty="0" smtClean="0"/>
              <a:t>Medium: Stone and stucco</a:t>
            </a:r>
          </a:p>
          <a:p>
            <a:r>
              <a:rPr lang="en-US" dirty="0" smtClean="0"/>
              <a:t>Architect: Borromini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05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845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Ecstasy of Saint Teresa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23583"/>
            <a:ext cx="3504745" cy="4094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887" y="477672"/>
            <a:ext cx="4193713" cy="6052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445457"/>
            <a:ext cx="4716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Church of Santa Maria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Vittoria</a:t>
            </a:r>
            <a:r>
              <a:rPr lang="en-US" dirty="0" smtClean="0"/>
              <a:t>, Rome.</a:t>
            </a:r>
          </a:p>
          <a:p>
            <a:r>
              <a:rPr lang="en-US" dirty="0" smtClean="0"/>
              <a:t>Medium: stucco and gilt bronze </a:t>
            </a:r>
          </a:p>
          <a:p>
            <a:r>
              <a:rPr lang="en-US" dirty="0" smtClean="0"/>
              <a:t>Artist: Bernini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60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9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Angel with </a:t>
            </a:r>
            <a:r>
              <a:rPr lang="en-US" sz="2400" dirty="0" err="1" smtClean="0"/>
              <a:t>Arquebus</a:t>
            </a:r>
            <a:r>
              <a:rPr lang="en-US" sz="2400" dirty="0" smtClean="0"/>
              <a:t>, </a:t>
            </a:r>
            <a:r>
              <a:rPr lang="en-US" sz="2400" dirty="0" err="1" smtClean="0"/>
              <a:t>Asiel</a:t>
            </a:r>
            <a:r>
              <a:rPr lang="en-US" sz="2400" dirty="0" smtClean="0"/>
              <a:t> Timor Dei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58551"/>
            <a:ext cx="3939986" cy="5718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4525"/>
            <a:ext cx="5013004" cy="32481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4722125"/>
            <a:ext cx="4893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oil on canvas</a:t>
            </a:r>
          </a:p>
          <a:p>
            <a:r>
              <a:rPr lang="en-US" dirty="0" smtClean="0"/>
              <a:t>Artist: Master of </a:t>
            </a:r>
            <a:r>
              <a:rPr lang="en-US" dirty="0" err="1" smtClean="0"/>
              <a:t>Calamarca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82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845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Las </a:t>
            </a:r>
            <a:r>
              <a:rPr lang="en-US" sz="2400" dirty="0" err="1" smtClean="0"/>
              <a:t>Meninas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758478"/>
            <a:ext cx="4921155" cy="1549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664" y="365125"/>
            <a:ext cx="5394136" cy="6206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023582"/>
            <a:ext cx="4921155" cy="2573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5486400"/>
            <a:ext cx="49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oil on canvas</a:t>
            </a:r>
          </a:p>
          <a:p>
            <a:r>
              <a:rPr lang="en-US" dirty="0" smtClean="0"/>
              <a:t>Artist: Diego Velazquez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94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845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Woman Holding a Balance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056" y="365125"/>
            <a:ext cx="5515036" cy="6254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09851"/>
            <a:ext cx="4581383" cy="29797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4653887"/>
            <a:ext cx="4552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oil on canvas</a:t>
            </a:r>
          </a:p>
          <a:p>
            <a:r>
              <a:rPr lang="en-US" dirty="0" smtClean="0"/>
              <a:t>Artist: Vermeer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52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7829"/>
            <a:ext cx="10515600" cy="60386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Palace at Versailles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444" y="941696"/>
            <a:ext cx="7203409" cy="4837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3807725"/>
            <a:ext cx="22871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Versailles, France</a:t>
            </a:r>
          </a:p>
          <a:p>
            <a:r>
              <a:rPr lang="en-US" dirty="0" smtClean="0"/>
              <a:t>Mediums: masonry, stone, wood, iron, gold leaf, marble, bronze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68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386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Palace at Versailles (cont.)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5851" y="4053385"/>
            <a:ext cx="3519590" cy="2639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68992"/>
            <a:ext cx="5188759" cy="3452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392" y="365126"/>
            <a:ext cx="5166408" cy="34528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861" y="4447135"/>
            <a:ext cx="3375050" cy="224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7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11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Palace at Versailles (cont.)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430764"/>
            <a:ext cx="3556379" cy="23694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6289"/>
            <a:ext cx="4266063" cy="3412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130" y="996288"/>
            <a:ext cx="6708307" cy="3412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351" y="4430764"/>
            <a:ext cx="3557715" cy="2369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3373" y="4433280"/>
            <a:ext cx="3534064" cy="234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4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021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Screen with the Siege of Belgrade and hunting scene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6358" y="2734789"/>
            <a:ext cx="5447792" cy="3857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955344"/>
            <a:ext cx="5486442" cy="34665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117910"/>
            <a:ext cx="537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Tempera and resin on wood, shell inlay</a:t>
            </a:r>
          </a:p>
          <a:p>
            <a:r>
              <a:rPr lang="en-US" dirty="0" smtClean="0"/>
              <a:t>Artist: Circle of the Gonzalez Family </a:t>
            </a:r>
          </a:p>
        </p:txBody>
      </p:sp>
    </p:spTree>
    <p:extLst>
      <p:ext uri="{BB962C8B-B14F-4D97-AF65-F5344CB8AC3E}">
        <p14:creationId xmlns:p14="http://schemas.microsoft.com/office/powerpoint/2010/main" val="396640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480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Virgin of Guadalupe (</a:t>
            </a:r>
            <a:r>
              <a:rPr lang="en-US" sz="2400" dirty="0" err="1" smtClean="0"/>
              <a:t>Virgen</a:t>
            </a:r>
            <a:r>
              <a:rPr lang="en-US" sz="2400" dirty="0" smtClean="0"/>
              <a:t> de Guadalupe)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464" y="494305"/>
            <a:ext cx="4495157" cy="5947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803" y="1009934"/>
            <a:ext cx="3050700" cy="45300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7672" y="3043451"/>
            <a:ext cx="26749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oil on canvas on wood, inlaid with mother-of-pearl</a:t>
            </a:r>
          </a:p>
          <a:p>
            <a:r>
              <a:rPr lang="en-US" dirty="0" smtClean="0"/>
              <a:t>Artist: Miguel Gonzalez</a:t>
            </a:r>
          </a:p>
          <a:p>
            <a:r>
              <a:rPr lang="en-US" dirty="0" smtClean="0"/>
              <a:t>Setting: Basilica of Guadalupe, Mexico 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8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079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Justinian and Theodora panels (San Vitale)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65915"/>
            <a:ext cx="5034566" cy="3689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582" y="965914"/>
            <a:ext cx="5259433" cy="3689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4881093"/>
            <a:ext cx="7249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Ravenna, Italy. Byzantine</a:t>
            </a:r>
          </a:p>
          <a:p>
            <a:r>
              <a:rPr lang="en-US" dirty="0" smtClean="0"/>
              <a:t>Medium: Mosaic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84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575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Fruit and Insects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602" y="3411939"/>
            <a:ext cx="4189819" cy="2082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305" y="708001"/>
            <a:ext cx="6472495" cy="4861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02" y="894167"/>
            <a:ext cx="4189819" cy="23567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9602" y="5691116"/>
            <a:ext cx="4913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oil on wood</a:t>
            </a:r>
          </a:p>
          <a:p>
            <a:r>
              <a:rPr lang="en-US" dirty="0" smtClean="0"/>
              <a:t>Artist: Rachel </a:t>
            </a:r>
            <a:r>
              <a:rPr lang="en-US" dirty="0" err="1" smtClean="0"/>
              <a:t>Ruysch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7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210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Spaniard and Indian Produce a Mestizo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102" y="1037230"/>
            <a:ext cx="6991795" cy="5372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797" y="3439236"/>
            <a:ext cx="182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oil on canvas</a:t>
            </a:r>
          </a:p>
          <a:p>
            <a:endParaRPr lang="en-US" dirty="0"/>
          </a:p>
          <a:p>
            <a:r>
              <a:rPr lang="en-US" dirty="0" smtClean="0"/>
              <a:t>Attributed to Juan Rodrigues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43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386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Tete</a:t>
            </a:r>
            <a:r>
              <a:rPr lang="en-US" sz="2400" dirty="0" smtClean="0"/>
              <a:t> a </a:t>
            </a:r>
            <a:r>
              <a:rPr lang="en-US" sz="2400" dirty="0" err="1" smtClean="0"/>
              <a:t>Tete</a:t>
            </a:r>
            <a:r>
              <a:rPr lang="en-US" sz="2400" dirty="0" smtClean="0"/>
              <a:t>, from Marriage a la Mode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578" y="968992"/>
            <a:ext cx="7506268" cy="5779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8740" y="3875964"/>
            <a:ext cx="2279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oil on canvas</a:t>
            </a:r>
          </a:p>
          <a:p>
            <a:r>
              <a:rPr lang="en-US" dirty="0" smtClean="0"/>
              <a:t>Artist: William Hogarth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40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079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Hagia Sophia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965915"/>
            <a:ext cx="3553496" cy="4599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34083"/>
            <a:ext cx="4570927" cy="3041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133" y="365126"/>
            <a:ext cx="4700788" cy="27689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8338" y="5615189"/>
            <a:ext cx="4739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Constantinople (Istanbul)</a:t>
            </a:r>
          </a:p>
          <a:p>
            <a:r>
              <a:rPr lang="en-US" dirty="0" smtClean="0"/>
              <a:t>Medium: Brick and ceramic with stone and mosaic veneer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46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306"/>
          </a:xfrm>
        </p:spPr>
        <p:txBody>
          <a:bodyPr>
            <a:noAutofit/>
          </a:bodyPr>
          <a:lstStyle/>
          <a:p>
            <a:r>
              <a:rPr lang="en-US" sz="2400" dirty="0" smtClean="0"/>
              <a:t>Merovingian looped fibula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820" y="850006"/>
            <a:ext cx="4911862" cy="5563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4687910"/>
            <a:ext cx="2613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Early medieval Europe (mid 1500s)</a:t>
            </a:r>
          </a:p>
          <a:p>
            <a:r>
              <a:rPr lang="en-US" dirty="0" smtClean="0"/>
              <a:t>Medium: Silver gilt with stone inlays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41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30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Virgin (</a:t>
            </a:r>
            <a:r>
              <a:rPr lang="en-US" sz="2400" dirty="0" err="1" smtClean="0"/>
              <a:t>Theotokos</a:t>
            </a:r>
            <a:r>
              <a:rPr lang="en-US" sz="2400" dirty="0" smtClean="0"/>
              <a:t>) and Child between Saints Theodore and George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289" y="900626"/>
            <a:ext cx="4219421" cy="5757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095482"/>
            <a:ext cx="3025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Byzantine</a:t>
            </a:r>
          </a:p>
          <a:p>
            <a:r>
              <a:rPr lang="en-US" dirty="0" smtClean="0"/>
              <a:t>Medium: Encaustic on wood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67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921</Words>
  <Application>Microsoft Office PowerPoint</Application>
  <PresentationFormat>Widescreen</PresentationFormat>
  <Paragraphs>175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Office Theme</vt:lpstr>
      <vt:lpstr>Early Europe to Colonial America</vt:lpstr>
      <vt:lpstr>Catacomb of Priscilla</vt:lpstr>
      <vt:lpstr>Santa Sabina</vt:lpstr>
      <vt:lpstr>Rebecca and Eliezer at the Wall and Jacob Wrestling the Angel, from the Vienna</vt:lpstr>
      <vt:lpstr>San Vitale</vt:lpstr>
      <vt:lpstr>Justinian and Theodora panels (San Vitale)</vt:lpstr>
      <vt:lpstr>Hagia Sophia</vt:lpstr>
      <vt:lpstr>Merovingian looped fibula</vt:lpstr>
      <vt:lpstr>Virgin (Theotokos) and Child between Saints Theodore and George</vt:lpstr>
      <vt:lpstr>Lindisfarne Gospels: St. Matthew, cross-carpet page</vt:lpstr>
      <vt:lpstr>Lindisfarne Gospels: St. Luke portrait page and incipit page</vt:lpstr>
      <vt:lpstr>Great Mosque of Cordoba </vt:lpstr>
      <vt:lpstr>Pyxis of al-Mughira</vt:lpstr>
      <vt:lpstr>Church of Sainte-Foy</vt:lpstr>
      <vt:lpstr>Bayeux Tapestry</vt:lpstr>
      <vt:lpstr>Chartres Cathedral</vt:lpstr>
      <vt:lpstr>Chartres Cathedral (cont.)</vt:lpstr>
      <vt:lpstr>Dedication Page with Blanche of Castile and King Louis IX of France and scenes from the Apocalypse from a Bible moralisee </vt:lpstr>
      <vt:lpstr>Rottgen Pieta</vt:lpstr>
      <vt:lpstr>Arena (Scrovegni) Chapel</vt:lpstr>
      <vt:lpstr>Lamentation (from Arena Chapel)</vt:lpstr>
      <vt:lpstr>Golden Haggadah (The Plagues of Egypt, Scenes of Liberation, and Preparation for Passover)</vt:lpstr>
      <vt:lpstr>Alhambra Palace</vt:lpstr>
      <vt:lpstr>Alhambra Palace (cont.)</vt:lpstr>
      <vt:lpstr>Annunciation Triptych (Merode Altarpiece)</vt:lpstr>
      <vt:lpstr>Pazzi Chapel</vt:lpstr>
      <vt:lpstr>The Arnolfini Portrait (Wedding)</vt:lpstr>
      <vt:lpstr>David</vt:lpstr>
      <vt:lpstr>Palazzo Rucellai</vt:lpstr>
      <vt:lpstr>Madonna and Child with Two Angels</vt:lpstr>
      <vt:lpstr>Birth of Venus</vt:lpstr>
      <vt:lpstr>Last Supper</vt:lpstr>
      <vt:lpstr>Adam and Eve</vt:lpstr>
      <vt:lpstr>Sistine Chapel ceiling and altar frescos</vt:lpstr>
      <vt:lpstr>Sistine Chapel ceiling and altar frescos (cont.)</vt:lpstr>
      <vt:lpstr>School of Athens</vt:lpstr>
      <vt:lpstr>Isenheim altarpiece (closed)</vt:lpstr>
      <vt:lpstr>Isenheim altarpiece (open)</vt:lpstr>
      <vt:lpstr>Entombment of Christ </vt:lpstr>
      <vt:lpstr>Allegory of Law and Grace </vt:lpstr>
      <vt:lpstr>Venus of Urbino</vt:lpstr>
      <vt:lpstr>Frontispiece of the Codex Mendoza </vt:lpstr>
      <vt:lpstr>Il Gesu</vt:lpstr>
      <vt:lpstr>Triumph of the Name of Jesus (ceiling of Il Gesu)</vt:lpstr>
      <vt:lpstr>Hunters in the Snow </vt:lpstr>
      <vt:lpstr>Mosque of Selim II</vt:lpstr>
      <vt:lpstr>Calling of Saint Matthew</vt:lpstr>
      <vt:lpstr>Henri IV Receives the Portrait of Marie de Medici (from the Medici Cycle) </vt:lpstr>
      <vt:lpstr>Self-Portrait with Saskia</vt:lpstr>
      <vt:lpstr>San Carlo alle Quattro Fontane </vt:lpstr>
      <vt:lpstr>Ecstasy of Saint Teresa</vt:lpstr>
      <vt:lpstr>Angel with Arquebus, Asiel Timor Dei</vt:lpstr>
      <vt:lpstr>Las Meninas </vt:lpstr>
      <vt:lpstr>Woman Holding a Balance</vt:lpstr>
      <vt:lpstr>The Palace at Versailles</vt:lpstr>
      <vt:lpstr>The Palace at Versailles (cont.)</vt:lpstr>
      <vt:lpstr>The Palace at Versailles (cont.)</vt:lpstr>
      <vt:lpstr>Screen with the Siege of Belgrade and hunting scene</vt:lpstr>
      <vt:lpstr>The Virgin of Guadalupe (Virgen de Guadalupe)</vt:lpstr>
      <vt:lpstr>Fruit and Insects</vt:lpstr>
      <vt:lpstr>Spaniard and Indian Produce a Mestizo </vt:lpstr>
      <vt:lpstr>The Tete a Tete, from Marriage a la Mode</vt:lpstr>
    </vt:vector>
  </TitlesOfParts>
  <Company>Washoe County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Europe to Colonial America</dc:title>
  <dc:creator>Barry, Brett</dc:creator>
  <cp:lastModifiedBy>Barry, Brett</cp:lastModifiedBy>
  <cp:revision>32</cp:revision>
  <dcterms:created xsi:type="dcterms:W3CDTF">2015-03-20T17:41:57Z</dcterms:created>
  <dcterms:modified xsi:type="dcterms:W3CDTF">2015-05-14T18:09:31Z</dcterms:modified>
</cp:coreProperties>
</file>