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256" r:id="rId2"/>
    <p:sldId id="258" r:id="rId3"/>
    <p:sldId id="259" r:id="rId4"/>
    <p:sldId id="257" r:id="rId5"/>
    <p:sldId id="261" r:id="rId6"/>
    <p:sldId id="264" r:id="rId7"/>
    <p:sldId id="265" r:id="rId8"/>
    <p:sldId id="266" r:id="rId9"/>
    <p:sldId id="267" r:id="rId10"/>
    <p:sldId id="268" r:id="rId11"/>
    <p:sldId id="269" r:id="rId12"/>
    <p:sldId id="270" r:id="rId13"/>
    <p:sldId id="262"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260" r:id="rId89"/>
    <p:sldId id="263" r:id="rId90"/>
    <p:sldId id="304" r:id="rId9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E3CFAF-3195-792C-383E-7B8966F076B1}" name="Crain, D'Lisa" initials="CD" userId="S::dcrain@washoeschools.net::9fd620fc-578d-41b9-af04-5f60e70f1b5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52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87659" autoAdjust="0"/>
  </p:normalViewPr>
  <p:slideViewPr>
    <p:cSldViewPr snapToGrid="0">
      <p:cViewPr varScale="1">
        <p:scale>
          <a:sx n="62" d="100"/>
          <a:sy n="62" d="100"/>
        </p:scale>
        <p:origin x="92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ata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C160C3-629E-4096-8CDF-31EE159DBDC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26C6C21-CDF7-4A54-8253-2CB99161847D}">
      <dgm:prSet/>
      <dgm:spPr/>
      <dgm:t>
        <a:bodyPr/>
        <a:lstStyle/>
        <a:p>
          <a:r>
            <a:rPr lang="en-US" b="1" dirty="0"/>
            <a:t>Personal phone call</a:t>
          </a:r>
          <a:r>
            <a:rPr lang="en-US" dirty="0"/>
            <a:t>: reserved for breaks or emergencies.</a:t>
          </a:r>
        </a:p>
      </dgm:t>
    </dgm:pt>
    <dgm:pt modelId="{35483FBC-87FD-422C-99AE-4CBCA93A905A}" type="parTrans" cxnId="{48C647B0-DA05-4A4B-877E-CCDD038FEB55}">
      <dgm:prSet/>
      <dgm:spPr/>
      <dgm:t>
        <a:bodyPr/>
        <a:lstStyle/>
        <a:p>
          <a:endParaRPr lang="en-US"/>
        </a:p>
      </dgm:t>
    </dgm:pt>
    <dgm:pt modelId="{66BCD19F-0B81-4758-9C74-E7CCBF349A26}" type="sibTrans" cxnId="{48C647B0-DA05-4A4B-877E-CCDD038FEB55}">
      <dgm:prSet/>
      <dgm:spPr/>
      <dgm:t>
        <a:bodyPr/>
        <a:lstStyle/>
        <a:p>
          <a:endParaRPr lang="en-US"/>
        </a:p>
      </dgm:t>
    </dgm:pt>
    <dgm:pt modelId="{E3845667-5CFD-425E-A99C-F424735173C5}">
      <dgm:prSet/>
      <dgm:spPr/>
      <dgm:t>
        <a:bodyPr/>
        <a:lstStyle/>
        <a:p>
          <a:r>
            <a:rPr lang="en-US" b="1" dirty="0"/>
            <a:t>Not hanging up when a visitor approaches</a:t>
          </a:r>
          <a:r>
            <a:rPr lang="en-US" dirty="0"/>
            <a:t>: visitor is the priority!</a:t>
          </a:r>
        </a:p>
      </dgm:t>
    </dgm:pt>
    <dgm:pt modelId="{8DEFF429-F371-4B8E-B112-2AEB2E4C4D21}" type="parTrans" cxnId="{C788BBF1-CFC7-4940-8967-D9D63B2AE8F7}">
      <dgm:prSet/>
      <dgm:spPr/>
      <dgm:t>
        <a:bodyPr/>
        <a:lstStyle/>
        <a:p>
          <a:endParaRPr lang="en-US"/>
        </a:p>
      </dgm:t>
    </dgm:pt>
    <dgm:pt modelId="{D637F331-AF0A-46FB-84A5-1B61B3AFFFCE}" type="sibTrans" cxnId="{C788BBF1-CFC7-4940-8967-D9D63B2AE8F7}">
      <dgm:prSet/>
      <dgm:spPr/>
      <dgm:t>
        <a:bodyPr/>
        <a:lstStyle/>
        <a:p>
          <a:endParaRPr lang="en-US"/>
        </a:p>
      </dgm:t>
    </dgm:pt>
    <dgm:pt modelId="{F2BDF38D-1E29-4407-8A6D-5C2B5E6F22E4}">
      <dgm:prSet/>
      <dgm:spPr/>
      <dgm:t>
        <a:bodyPr/>
        <a:lstStyle/>
        <a:p>
          <a:r>
            <a:rPr lang="en-US" b="1" dirty="0"/>
            <a:t>Lack of welcoming</a:t>
          </a:r>
          <a:r>
            <a:rPr lang="en-US" dirty="0"/>
            <a:t>: first impressions matter</a:t>
          </a:r>
          <a:r>
            <a:rPr lang="en-US" dirty="0">
              <a:latin typeface="Aptos Display" panose="02110004020202020204"/>
            </a:rPr>
            <a:t>.</a:t>
          </a:r>
          <a:endParaRPr lang="en-US" dirty="0"/>
        </a:p>
      </dgm:t>
    </dgm:pt>
    <dgm:pt modelId="{698E1C80-0117-4961-B2C6-75912D96BEA5}" type="parTrans" cxnId="{CC8E43C8-14A9-4060-89C1-A5012C8801BF}">
      <dgm:prSet/>
      <dgm:spPr/>
      <dgm:t>
        <a:bodyPr/>
        <a:lstStyle/>
        <a:p>
          <a:endParaRPr lang="en-US"/>
        </a:p>
      </dgm:t>
    </dgm:pt>
    <dgm:pt modelId="{66D9813C-1B59-4AE7-BF94-A14E6EE5626D}" type="sibTrans" cxnId="{CC8E43C8-14A9-4060-89C1-A5012C8801BF}">
      <dgm:prSet/>
      <dgm:spPr/>
      <dgm:t>
        <a:bodyPr/>
        <a:lstStyle/>
        <a:p>
          <a:endParaRPr lang="en-US"/>
        </a:p>
      </dgm:t>
    </dgm:pt>
    <dgm:pt modelId="{F90C5042-269A-494B-8827-1039EA8B4A22}">
      <dgm:prSet/>
      <dgm:spPr/>
      <dgm:t>
        <a:bodyPr/>
        <a:lstStyle/>
        <a:p>
          <a:r>
            <a:rPr lang="en-US" b="1" dirty="0"/>
            <a:t>No active listening</a:t>
          </a:r>
          <a:r>
            <a:rPr lang="en-US" dirty="0"/>
            <a:t>: visitors feel undervalued, misunderstood and frustrated.</a:t>
          </a:r>
        </a:p>
      </dgm:t>
    </dgm:pt>
    <dgm:pt modelId="{4CC7821F-1887-41AD-B142-D2A1D630B3EE}" type="parTrans" cxnId="{DC8EAB32-4CEC-49A2-8AF6-DC3E3C316601}">
      <dgm:prSet/>
      <dgm:spPr/>
      <dgm:t>
        <a:bodyPr/>
        <a:lstStyle/>
        <a:p>
          <a:endParaRPr lang="en-US"/>
        </a:p>
      </dgm:t>
    </dgm:pt>
    <dgm:pt modelId="{32382E0C-E698-4B87-920E-95627B8963DE}" type="sibTrans" cxnId="{DC8EAB32-4CEC-49A2-8AF6-DC3E3C316601}">
      <dgm:prSet/>
      <dgm:spPr/>
      <dgm:t>
        <a:bodyPr/>
        <a:lstStyle/>
        <a:p>
          <a:endParaRPr lang="en-US"/>
        </a:p>
      </dgm:t>
    </dgm:pt>
    <dgm:pt modelId="{A40E49FD-D37E-47B5-B627-BED0ED325A1E}">
      <dgm:prSet/>
      <dgm:spPr/>
      <dgm:t>
        <a:bodyPr/>
        <a:lstStyle/>
        <a:p>
          <a:r>
            <a:rPr lang="en-US" b="1" dirty="0"/>
            <a:t>TONE!: </a:t>
          </a:r>
          <a:r>
            <a:rPr lang="en-US" dirty="0"/>
            <a:t>warm and welcoming + smile while speaking</a:t>
          </a:r>
          <a:r>
            <a:rPr lang="en-US" dirty="0">
              <a:latin typeface="Aptos Display" panose="02110004020202020204"/>
            </a:rPr>
            <a:t>.</a:t>
          </a:r>
          <a:endParaRPr lang="en-US" dirty="0"/>
        </a:p>
      </dgm:t>
    </dgm:pt>
    <dgm:pt modelId="{74318E32-F605-4C4E-BB01-66999986B847}" type="parTrans" cxnId="{6B0C862D-B967-4DBF-848D-6D475A09E987}">
      <dgm:prSet/>
      <dgm:spPr/>
      <dgm:t>
        <a:bodyPr/>
        <a:lstStyle/>
        <a:p>
          <a:endParaRPr lang="en-US"/>
        </a:p>
      </dgm:t>
    </dgm:pt>
    <dgm:pt modelId="{F2C191D0-20EE-47F6-9AE5-2AEA4C2F3238}" type="sibTrans" cxnId="{6B0C862D-B967-4DBF-848D-6D475A09E987}">
      <dgm:prSet/>
      <dgm:spPr/>
      <dgm:t>
        <a:bodyPr/>
        <a:lstStyle/>
        <a:p>
          <a:endParaRPr lang="en-US"/>
        </a:p>
      </dgm:t>
    </dgm:pt>
    <dgm:pt modelId="{2B9D16E8-7E03-4257-8B62-422DB97C1242}" type="pres">
      <dgm:prSet presAssocID="{CCC160C3-629E-4096-8CDF-31EE159DBDC5}" presName="hierChild1" presStyleCnt="0">
        <dgm:presLayoutVars>
          <dgm:chPref val="1"/>
          <dgm:dir/>
          <dgm:animOne val="branch"/>
          <dgm:animLvl val="lvl"/>
          <dgm:resizeHandles/>
        </dgm:presLayoutVars>
      </dgm:prSet>
      <dgm:spPr/>
    </dgm:pt>
    <dgm:pt modelId="{29D68C0B-6A76-46D6-9292-EA20A66DEF5D}" type="pres">
      <dgm:prSet presAssocID="{726C6C21-CDF7-4A54-8253-2CB99161847D}" presName="hierRoot1" presStyleCnt="0"/>
      <dgm:spPr/>
    </dgm:pt>
    <dgm:pt modelId="{A0C553FB-DCCB-47EA-A8FB-209B489AF6CC}" type="pres">
      <dgm:prSet presAssocID="{726C6C21-CDF7-4A54-8253-2CB99161847D}" presName="composite" presStyleCnt="0"/>
      <dgm:spPr/>
    </dgm:pt>
    <dgm:pt modelId="{A64C8461-5CEA-4356-B469-E037C38908B6}" type="pres">
      <dgm:prSet presAssocID="{726C6C21-CDF7-4A54-8253-2CB99161847D}" presName="background" presStyleLbl="node0" presStyleIdx="0" presStyleCnt="5"/>
      <dgm:spPr/>
    </dgm:pt>
    <dgm:pt modelId="{E37D195E-6B5F-4166-96EA-1979BA6CE430}" type="pres">
      <dgm:prSet presAssocID="{726C6C21-CDF7-4A54-8253-2CB99161847D}" presName="text" presStyleLbl="fgAcc0" presStyleIdx="0" presStyleCnt="5">
        <dgm:presLayoutVars>
          <dgm:chPref val="3"/>
        </dgm:presLayoutVars>
      </dgm:prSet>
      <dgm:spPr/>
    </dgm:pt>
    <dgm:pt modelId="{60862ED5-8657-42BE-B7EA-DB03285B6881}" type="pres">
      <dgm:prSet presAssocID="{726C6C21-CDF7-4A54-8253-2CB99161847D}" presName="hierChild2" presStyleCnt="0"/>
      <dgm:spPr/>
    </dgm:pt>
    <dgm:pt modelId="{3E6A1541-9377-4D4F-9B51-7327D348E904}" type="pres">
      <dgm:prSet presAssocID="{E3845667-5CFD-425E-A99C-F424735173C5}" presName="hierRoot1" presStyleCnt="0"/>
      <dgm:spPr/>
    </dgm:pt>
    <dgm:pt modelId="{D46BE1C8-A00B-4A5D-A576-884CEB24F7D7}" type="pres">
      <dgm:prSet presAssocID="{E3845667-5CFD-425E-A99C-F424735173C5}" presName="composite" presStyleCnt="0"/>
      <dgm:spPr/>
    </dgm:pt>
    <dgm:pt modelId="{50549077-4591-47ED-B611-83F70830CFF1}" type="pres">
      <dgm:prSet presAssocID="{E3845667-5CFD-425E-A99C-F424735173C5}" presName="background" presStyleLbl="node0" presStyleIdx="1" presStyleCnt="5"/>
      <dgm:spPr/>
    </dgm:pt>
    <dgm:pt modelId="{F017368B-0ABE-4B56-98E4-32A80B6C5EBA}" type="pres">
      <dgm:prSet presAssocID="{E3845667-5CFD-425E-A99C-F424735173C5}" presName="text" presStyleLbl="fgAcc0" presStyleIdx="1" presStyleCnt="5">
        <dgm:presLayoutVars>
          <dgm:chPref val="3"/>
        </dgm:presLayoutVars>
      </dgm:prSet>
      <dgm:spPr/>
    </dgm:pt>
    <dgm:pt modelId="{B04EEB38-01D9-4D93-939C-2F29DB9F9DA4}" type="pres">
      <dgm:prSet presAssocID="{E3845667-5CFD-425E-A99C-F424735173C5}" presName="hierChild2" presStyleCnt="0"/>
      <dgm:spPr/>
    </dgm:pt>
    <dgm:pt modelId="{3746A902-B28B-4D72-9F8D-320243FFF436}" type="pres">
      <dgm:prSet presAssocID="{F2BDF38D-1E29-4407-8A6D-5C2B5E6F22E4}" presName="hierRoot1" presStyleCnt="0"/>
      <dgm:spPr/>
    </dgm:pt>
    <dgm:pt modelId="{099D8EAE-96CE-4CC2-BEDA-9B64B22F2EBC}" type="pres">
      <dgm:prSet presAssocID="{F2BDF38D-1E29-4407-8A6D-5C2B5E6F22E4}" presName="composite" presStyleCnt="0"/>
      <dgm:spPr/>
    </dgm:pt>
    <dgm:pt modelId="{CE98F33B-6433-4314-B291-51E7DB413401}" type="pres">
      <dgm:prSet presAssocID="{F2BDF38D-1E29-4407-8A6D-5C2B5E6F22E4}" presName="background" presStyleLbl="node0" presStyleIdx="2" presStyleCnt="5"/>
      <dgm:spPr/>
    </dgm:pt>
    <dgm:pt modelId="{B00E2891-B061-4B0A-AFB3-45986DD0C880}" type="pres">
      <dgm:prSet presAssocID="{F2BDF38D-1E29-4407-8A6D-5C2B5E6F22E4}" presName="text" presStyleLbl="fgAcc0" presStyleIdx="2" presStyleCnt="5">
        <dgm:presLayoutVars>
          <dgm:chPref val="3"/>
        </dgm:presLayoutVars>
      </dgm:prSet>
      <dgm:spPr/>
    </dgm:pt>
    <dgm:pt modelId="{86477895-9596-409B-A5DF-7D20A1B969A6}" type="pres">
      <dgm:prSet presAssocID="{F2BDF38D-1E29-4407-8A6D-5C2B5E6F22E4}" presName="hierChild2" presStyleCnt="0"/>
      <dgm:spPr/>
    </dgm:pt>
    <dgm:pt modelId="{3A5233C6-FC7B-4A5D-98C8-37BD2FE95991}" type="pres">
      <dgm:prSet presAssocID="{F90C5042-269A-494B-8827-1039EA8B4A22}" presName="hierRoot1" presStyleCnt="0"/>
      <dgm:spPr/>
    </dgm:pt>
    <dgm:pt modelId="{40139E27-1F58-4872-80EA-0FFDBB1588F0}" type="pres">
      <dgm:prSet presAssocID="{F90C5042-269A-494B-8827-1039EA8B4A22}" presName="composite" presStyleCnt="0"/>
      <dgm:spPr/>
    </dgm:pt>
    <dgm:pt modelId="{0924A139-0506-42A8-8152-1FCFB8D4E5D1}" type="pres">
      <dgm:prSet presAssocID="{F90C5042-269A-494B-8827-1039EA8B4A22}" presName="background" presStyleLbl="node0" presStyleIdx="3" presStyleCnt="5"/>
      <dgm:spPr/>
    </dgm:pt>
    <dgm:pt modelId="{49F38B77-1455-4AB3-B0B0-7E674F905257}" type="pres">
      <dgm:prSet presAssocID="{F90C5042-269A-494B-8827-1039EA8B4A22}" presName="text" presStyleLbl="fgAcc0" presStyleIdx="3" presStyleCnt="5">
        <dgm:presLayoutVars>
          <dgm:chPref val="3"/>
        </dgm:presLayoutVars>
      </dgm:prSet>
      <dgm:spPr/>
    </dgm:pt>
    <dgm:pt modelId="{1BB1A54C-275A-47A1-8D1B-03EF009B35B7}" type="pres">
      <dgm:prSet presAssocID="{F90C5042-269A-494B-8827-1039EA8B4A22}" presName="hierChild2" presStyleCnt="0"/>
      <dgm:spPr/>
    </dgm:pt>
    <dgm:pt modelId="{80743C64-7420-4B90-A1FA-299269BB87C7}" type="pres">
      <dgm:prSet presAssocID="{A40E49FD-D37E-47B5-B627-BED0ED325A1E}" presName="hierRoot1" presStyleCnt="0"/>
      <dgm:spPr/>
    </dgm:pt>
    <dgm:pt modelId="{36C5420B-92A1-4DCC-84F7-2927735642B6}" type="pres">
      <dgm:prSet presAssocID="{A40E49FD-D37E-47B5-B627-BED0ED325A1E}" presName="composite" presStyleCnt="0"/>
      <dgm:spPr/>
    </dgm:pt>
    <dgm:pt modelId="{20A8E9D7-1E9D-4867-AA7F-11BB6CD1A51E}" type="pres">
      <dgm:prSet presAssocID="{A40E49FD-D37E-47B5-B627-BED0ED325A1E}" presName="background" presStyleLbl="node0" presStyleIdx="4" presStyleCnt="5"/>
      <dgm:spPr/>
    </dgm:pt>
    <dgm:pt modelId="{3CB17AFA-EBD1-4FA3-854F-D9F2BE62573A}" type="pres">
      <dgm:prSet presAssocID="{A40E49FD-D37E-47B5-B627-BED0ED325A1E}" presName="text" presStyleLbl="fgAcc0" presStyleIdx="4" presStyleCnt="5">
        <dgm:presLayoutVars>
          <dgm:chPref val="3"/>
        </dgm:presLayoutVars>
      </dgm:prSet>
      <dgm:spPr/>
    </dgm:pt>
    <dgm:pt modelId="{FFC32C48-1CBB-47CE-BE5D-C18C47C70B45}" type="pres">
      <dgm:prSet presAssocID="{A40E49FD-D37E-47B5-B627-BED0ED325A1E}" presName="hierChild2" presStyleCnt="0"/>
      <dgm:spPr/>
    </dgm:pt>
  </dgm:ptLst>
  <dgm:cxnLst>
    <dgm:cxn modelId="{CAE86321-263D-48C7-B55C-8D24CC0DE9A4}" type="presOf" srcId="{F90C5042-269A-494B-8827-1039EA8B4A22}" destId="{49F38B77-1455-4AB3-B0B0-7E674F905257}" srcOrd="0" destOrd="0" presId="urn:microsoft.com/office/officeart/2005/8/layout/hierarchy1"/>
    <dgm:cxn modelId="{6B0C862D-B967-4DBF-848D-6D475A09E987}" srcId="{CCC160C3-629E-4096-8CDF-31EE159DBDC5}" destId="{A40E49FD-D37E-47B5-B627-BED0ED325A1E}" srcOrd="4" destOrd="0" parTransId="{74318E32-F605-4C4E-BB01-66999986B847}" sibTransId="{F2C191D0-20EE-47F6-9AE5-2AEA4C2F3238}"/>
    <dgm:cxn modelId="{DC8EAB32-4CEC-49A2-8AF6-DC3E3C316601}" srcId="{CCC160C3-629E-4096-8CDF-31EE159DBDC5}" destId="{F90C5042-269A-494B-8827-1039EA8B4A22}" srcOrd="3" destOrd="0" parTransId="{4CC7821F-1887-41AD-B142-D2A1D630B3EE}" sibTransId="{32382E0C-E698-4B87-920E-95627B8963DE}"/>
    <dgm:cxn modelId="{340F4B4C-FA30-4D0A-84DA-FF1CC89B3780}" type="presOf" srcId="{CCC160C3-629E-4096-8CDF-31EE159DBDC5}" destId="{2B9D16E8-7E03-4257-8B62-422DB97C1242}" srcOrd="0" destOrd="0" presId="urn:microsoft.com/office/officeart/2005/8/layout/hierarchy1"/>
    <dgm:cxn modelId="{CC3A1550-3A07-4201-A782-68A633F97240}" type="presOf" srcId="{E3845667-5CFD-425E-A99C-F424735173C5}" destId="{F017368B-0ABE-4B56-98E4-32A80B6C5EBA}" srcOrd="0" destOrd="0" presId="urn:microsoft.com/office/officeart/2005/8/layout/hierarchy1"/>
    <dgm:cxn modelId="{835D008E-462B-413B-A33E-BFBF5BF69359}" type="presOf" srcId="{726C6C21-CDF7-4A54-8253-2CB99161847D}" destId="{E37D195E-6B5F-4166-96EA-1979BA6CE430}" srcOrd="0" destOrd="0" presId="urn:microsoft.com/office/officeart/2005/8/layout/hierarchy1"/>
    <dgm:cxn modelId="{C8DB9290-58D3-4406-B2B8-27BD314D35DA}" type="presOf" srcId="{A40E49FD-D37E-47B5-B627-BED0ED325A1E}" destId="{3CB17AFA-EBD1-4FA3-854F-D9F2BE62573A}" srcOrd="0" destOrd="0" presId="urn:microsoft.com/office/officeart/2005/8/layout/hierarchy1"/>
    <dgm:cxn modelId="{48C647B0-DA05-4A4B-877E-CCDD038FEB55}" srcId="{CCC160C3-629E-4096-8CDF-31EE159DBDC5}" destId="{726C6C21-CDF7-4A54-8253-2CB99161847D}" srcOrd="0" destOrd="0" parTransId="{35483FBC-87FD-422C-99AE-4CBCA93A905A}" sibTransId="{66BCD19F-0B81-4758-9C74-E7CCBF349A26}"/>
    <dgm:cxn modelId="{CC8E43C8-14A9-4060-89C1-A5012C8801BF}" srcId="{CCC160C3-629E-4096-8CDF-31EE159DBDC5}" destId="{F2BDF38D-1E29-4407-8A6D-5C2B5E6F22E4}" srcOrd="2" destOrd="0" parTransId="{698E1C80-0117-4961-B2C6-75912D96BEA5}" sibTransId="{66D9813C-1B59-4AE7-BF94-A14E6EE5626D}"/>
    <dgm:cxn modelId="{981427D4-5B19-4896-8D6B-B0A9B2A1EA96}" type="presOf" srcId="{F2BDF38D-1E29-4407-8A6D-5C2B5E6F22E4}" destId="{B00E2891-B061-4B0A-AFB3-45986DD0C880}" srcOrd="0" destOrd="0" presId="urn:microsoft.com/office/officeart/2005/8/layout/hierarchy1"/>
    <dgm:cxn modelId="{C788BBF1-CFC7-4940-8967-D9D63B2AE8F7}" srcId="{CCC160C3-629E-4096-8CDF-31EE159DBDC5}" destId="{E3845667-5CFD-425E-A99C-F424735173C5}" srcOrd="1" destOrd="0" parTransId="{8DEFF429-F371-4B8E-B112-2AEB2E4C4D21}" sibTransId="{D637F331-AF0A-46FB-84A5-1B61B3AFFFCE}"/>
    <dgm:cxn modelId="{F4E052AC-9DB9-41BC-BE0C-06CF7CD38081}" type="presParOf" srcId="{2B9D16E8-7E03-4257-8B62-422DB97C1242}" destId="{29D68C0B-6A76-46D6-9292-EA20A66DEF5D}" srcOrd="0" destOrd="0" presId="urn:microsoft.com/office/officeart/2005/8/layout/hierarchy1"/>
    <dgm:cxn modelId="{1913A54A-1755-44A9-A30A-19FE55030283}" type="presParOf" srcId="{29D68C0B-6A76-46D6-9292-EA20A66DEF5D}" destId="{A0C553FB-DCCB-47EA-A8FB-209B489AF6CC}" srcOrd="0" destOrd="0" presId="urn:microsoft.com/office/officeart/2005/8/layout/hierarchy1"/>
    <dgm:cxn modelId="{56EFC1F1-69F8-4A40-8BA7-3AD262129D9B}" type="presParOf" srcId="{A0C553FB-DCCB-47EA-A8FB-209B489AF6CC}" destId="{A64C8461-5CEA-4356-B469-E037C38908B6}" srcOrd="0" destOrd="0" presId="urn:microsoft.com/office/officeart/2005/8/layout/hierarchy1"/>
    <dgm:cxn modelId="{3A1452C4-9CBD-42CB-B092-BBA77AAD4F26}" type="presParOf" srcId="{A0C553FB-DCCB-47EA-A8FB-209B489AF6CC}" destId="{E37D195E-6B5F-4166-96EA-1979BA6CE430}" srcOrd="1" destOrd="0" presId="urn:microsoft.com/office/officeart/2005/8/layout/hierarchy1"/>
    <dgm:cxn modelId="{F3275C11-B62B-446B-9C29-D60034016970}" type="presParOf" srcId="{29D68C0B-6A76-46D6-9292-EA20A66DEF5D}" destId="{60862ED5-8657-42BE-B7EA-DB03285B6881}" srcOrd="1" destOrd="0" presId="urn:microsoft.com/office/officeart/2005/8/layout/hierarchy1"/>
    <dgm:cxn modelId="{44C37FB7-8024-4A29-8493-7EA6551E674B}" type="presParOf" srcId="{2B9D16E8-7E03-4257-8B62-422DB97C1242}" destId="{3E6A1541-9377-4D4F-9B51-7327D348E904}" srcOrd="1" destOrd="0" presId="urn:microsoft.com/office/officeart/2005/8/layout/hierarchy1"/>
    <dgm:cxn modelId="{482A194C-2375-47D2-B591-DEB1F00D964A}" type="presParOf" srcId="{3E6A1541-9377-4D4F-9B51-7327D348E904}" destId="{D46BE1C8-A00B-4A5D-A576-884CEB24F7D7}" srcOrd="0" destOrd="0" presId="urn:microsoft.com/office/officeart/2005/8/layout/hierarchy1"/>
    <dgm:cxn modelId="{B9270216-C677-453A-885B-3B809F3D2F1A}" type="presParOf" srcId="{D46BE1C8-A00B-4A5D-A576-884CEB24F7D7}" destId="{50549077-4591-47ED-B611-83F70830CFF1}" srcOrd="0" destOrd="0" presId="urn:microsoft.com/office/officeart/2005/8/layout/hierarchy1"/>
    <dgm:cxn modelId="{9CD668C9-D675-4118-A8FB-ACBEF00167DB}" type="presParOf" srcId="{D46BE1C8-A00B-4A5D-A576-884CEB24F7D7}" destId="{F017368B-0ABE-4B56-98E4-32A80B6C5EBA}" srcOrd="1" destOrd="0" presId="urn:microsoft.com/office/officeart/2005/8/layout/hierarchy1"/>
    <dgm:cxn modelId="{DB83713D-6D47-4848-82AE-BD7EB90BB1A5}" type="presParOf" srcId="{3E6A1541-9377-4D4F-9B51-7327D348E904}" destId="{B04EEB38-01D9-4D93-939C-2F29DB9F9DA4}" srcOrd="1" destOrd="0" presId="urn:microsoft.com/office/officeart/2005/8/layout/hierarchy1"/>
    <dgm:cxn modelId="{3E3420ED-803C-437B-806E-F0E2480F7EFA}" type="presParOf" srcId="{2B9D16E8-7E03-4257-8B62-422DB97C1242}" destId="{3746A902-B28B-4D72-9F8D-320243FFF436}" srcOrd="2" destOrd="0" presId="urn:microsoft.com/office/officeart/2005/8/layout/hierarchy1"/>
    <dgm:cxn modelId="{1B66FE05-54F5-433A-8222-C5CFC9115466}" type="presParOf" srcId="{3746A902-B28B-4D72-9F8D-320243FFF436}" destId="{099D8EAE-96CE-4CC2-BEDA-9B64B22F2EBC}" srcOrd="0" destOrd="0" presId="urn:microsoft.com/office/officeart/2005/8/layout/hierarchy1"/>
    <dgm:cxn modelId="{BEE76A04-37D8-49FA-B211-25C9BEB3AF83}" type="presParOf" srcId="{099D8EAE-96CE-4CC2-BEDA-9B64B22F2EBC}" destId="{CE98F33B-6433-4314-B291-51E7DB413401}" srcOrd="0" destOrd="0" presId="urn:microsoft.com/office/officeart/2005/8/layout/hierarchy1"/>
    <dgm:cxn modelId="{C866AB6B-2B78-41D2-91C4-607488792657}" type="presParOf" srcId="{099D8EAE-96CE-4CC2-BEDA-9B64B22F2EBC}" destId="{B00E2891-B061-4B0A-AFB3-45986DD0C880}" srcOrd="1" destOrd="0" presId="urn:microsoft.com/office/officeart/2005/8/layout/hierarchy1"/>
    <dgm:cxn modelId="{5E7EF0AE-1F5E-45DB-AFE1-785A8AFBFDC3}" type="presParOf" srcId="{3746A902-B28B-4D72-9F8D-320243FFF436}" destId="{86477895-9596-409B-A5DF-7D20A1B969A6}" srcOrd="1" destOrd="0" presId="urn:microsoft.com/office/officeart/2005/8/layout/hierarchy1"/>
    <dgm:cxn modelId="{ED047B29-440B-4A7D-8199-6CD35A2A2EA2}" type="presParOf" srcId="{2B9D16E8-7E03-4257-8B62-422DB97C1242}" destId="{3A5233C6-FC7B-4A5D-98C8-37BD2FE95991}" srcOrd="3" destOrd="0" presId="urn:microsoft.com/office/officeart/2005/8/layout/hierarchy1"/>
    <dgm:cxn modelId="{D6802FC6-690E-427E-A9AB-F8EA7B604D0F}" type="presParOf" srcId="{3A5233C6-FC7B-4A5D-98C8-37BD2FE95991}" destId="{40139E27-1F58-4872-80EA-0FFDBB1588F0}" srcOrd="0" destOrd="0" presId="urn:microsoft.com/office/officeart/2005/8/layout/hierarchy1"/>
    <dgm:cxn modelId="{5C05C44C-31AF-488D-BF51-BB60D69BFD42}" type="presParOf" srcId="{40139E27-1F58-4872-80EA-0FFDBB1588F0}" destId="{0924A139-0506-42A8-8152-1FCFB8D4E5D1}" srcOrd="0" destOrd="0" presId="urn:microsoft.com/office/officeart/2005/8/layout/hierarchy1"/>
    <dgm:cxn modelId="{F2F5C484-9F97-4BE8-8008-171E3D4C1064}" type="presParOf" srcId="{40139E27-1F58-4872-80EA-0FFDBB1588F0}" destId="{49F38B77-1455-4AB3-B0B0-7E674F905257}" srcOrd="1" destOrd="0" presId="urn:microsoft.com/office/officeart/2005/8/layout/hierarchy1"/>
    <dgm:cxn modelId="{CC4A5CBA-7067-45A9-8D5E-123CCAA6FA05}" type="presParOf" srcId="{3A5233C6-FC7B-4A5D-98C8-37BD2FE95991}" destId="{1BB1A54C-275A-47A1-8D1B-03EF009B35B7}" srcOrd="1" destOrd="0" presId="urn:microsoft.com/office/officeart/2005/8/layout/hierarchy1"/>
    <dgm:cxn modelId="{5D632C77-04B4-4564-BB99-408DC8D07369}" type="presParOf" srcId="{2B9D16E8-7E03-4257-8B62-422DB97C1242}" destId="{80743C64-7420-4B90-A1FA-299269BB87C7}" srcOrd="4" destOrd="0" presId="urn:microsoft.com/office/officeart/2005/8/layout/hierarchy1"/>
    <dgm:cxn modelId="{6108C29B-2CF2-4D52-8B83-D65504D3C72F}" type="presParOf" srcId="{80743C64-7420-4B90-A1FA-299269BB87C7}" destId="{36C5420B-92A1-4DCC-84F7-2927735642B6}" srcOrd="0" destOrd="0" presId="urn:microsoft.com/office/officeart/2005/8/layout/hierarchy1"/>
    <dgm:cxn modelId="{FBD74DFA-D20C-4599-9539-2F17DF45EAF7}" type="presParOf" srcId="{36C5420B-92A1-4DCC-84F7-2927735642B6}" destId="{20A8E9D7-1E9D-4867-AA7F-11BB6CD1A51E}" srcOrd="0" destOrd="0" presId="urn:microsoft.com/office/officeart/2005/8/layout/hierarchy1"/>
    <dgm:cxn modelId="{68538E11-9F4C-4BD9-B404-2CBAE09ABD4E}" type="presParOf" srcId="{36C5420B-92A1-4DCC-84F7-2927735642B6}" destId="{3CB17AFA-EBD1-4FA3-854F-D9F2BE62573A}" srcOrd="1" destOrd="0" presId="urn:microsoft.com/office/officeart/2005/8/layout/hierarchy1"/>
    <dgm:cxn modelId="{8A503843-D009-4930-91EE-48AF94D01CCA}" type="presParOf" srcId="{80743C64-7420-4B90-A1FA-299269BB87C7}" destId="{FFC32C48-1CBB-47CE-BE5D-C18C47C70B45}"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F9D561-E1A7-4BD3-ADC9-AA2B514C26F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B133DE7-F258-4FB1-AC69-875E921F204A}">
      <dgm:prSet/>
      <dgm:spPr/>
      <dgm:t>
        <a:bodyPr/>
        <a:lstStyle/>
        <a:p>
          <a:pPr>
            <a:lnSpc>
              <a:spcPct val="100000"/>
            </a:lnSpc>
          </a:pPr>
          <a:r>
            <a:rPr lang="en-US" dirty="0"/>
            <a:t>Review Visitors and Volunteers</a:t>
          </a:r>
        </a:p>
      </dgm:t>
    </dgm:pt>
    <dgm:pt modelId="{A6971BD5-BC10-4A0C-A67F-A7EA352CEFAF}" type="parTrans" cxnId="{6FC25207-EA95-4239-81B4-612EE09962D0}">
      <dgm:prSet/>
      <dgm:spPr/>
      <dgm:t>
        <a:bodyPr/>
        <a:lstStyle/>
        <a:p>
          <a:endParaRPr lang="en-US"/>
        </a:p>
      </dgm:t>
    </dgm:pt>
    <dgm:pt modelId="{0564381F-E4CB-4382-BD1E-EC7FDB6172B1}" type="sibTrans" cxnId="{6FC25207-EA95-4239-81B4-612EE09962D0}">
      <dgm:prSet/>
      <dgm:spPr/>
      <dgm:t>
        <a:bodyPr/>
        <a:lstStyle/>
        <a:p>
          <a:endParaRPr lang="en-US"/>
        </a:p>
      </dgm:t>
    </dgm:pt>
    <dgm:pt modelId="{09A5CAA6-3437-412E-9039-B7FA153F2349}">
      <dgm:prSet/>
      <dgm:spPr/>
      <dgm:t>
        <a:bodyPr/>
        <a:lstStyle/>
        <a:p>
          <a:pPr>
            <a:lnSpc>
              <a:spcPct val="100000"/>
            </a:lnSpc>
          </a:pPr>
          <a:r>
            <a:rPr lang="en-US" dirty="0"/>
            <a:t>Online Application and Volunteer Functions </a:t>
          </a:r>
        </a:p>
      </dgm:t>
    </dgm:pt>
    <dgm:pt modelId="{43BF8A14-31D2-47BB-8BE0-86005097AFEC}" type="parTrans" cxnId="{C2C7E241-AFD4-4DC7-93C6-D50FC5F71E06}">
      <dgm:prSet/>
      <dgm:spPr/>
      <dgm:t>
        <a:bodyPr/>
        <a:lstStyle/>
        <a:p>
          <a:endParaRPr lang="en-US"/>
        </a:p>
      </dgm:t>
    </dgm:pt>
    <dgm:pt modelId="{280ADA0D-EE97-448D-A0A8-D10B3422DEBC}" type="sibTrans" cxnId="{C2C7E241-AFD4-4DC7-93C6-D50FC5F71E06}">
      <dgm:prSet/>
      <dgm:spPr/>
      <dgm:t>
        <a:bodyPr/>
        <a:lstStyle/>
        <a:p>
          <a:endParaRPr lang="en-US"/>
        </a:p>
      </dgm:t>
    </dgm:pt>
    <dgm:pt modelId="{7B4DA22E-CDE6-4511-9352-A40628A089DB}">
      <dgm:prSet/>
      <dgm:spPr/>
      <dgm:t>
        <a:bodyPr/>
        <a:lstStyle/>
        <a:p>
          <a:pPr>
            <a:lnSpc>
              <a:spcPct val="100000"/>
            </a:lnSpc>
          </a:pPr>
          <a:r>
            <a:rPr lang="en-US" dirty="0"/>
            <a:t>Be </a:t>
          </a:r>
          <a:r>
            <a:rPr lang="en-US" b="1" dirty="0"/>
            <a:t>as ready as we can </a:t>
          </a:r>
          <a:r>
            <a:rPr lang="en-US" dirty="0"/>
            <a:t>for the 25-26 school year</a:t>
          </a:r>
        </a:p>
      </dgm:t>
    </dgm:pt>
    <dgm:pt modelId="{A61A1F32-0B68-4FF4-9352-B573EB9B7E26}" type="parTrans" cxnId="{0F9FBD2F-DE4F-4A10-86DF-BC16728D6C3F}">
      <dgm:prSet/>
      <dgm:spPr/>
      <dgm:t>
        <a:bodyPr/>
        <a:lstStyle/>
        <a:p>
          <a:endParaRPr lang="en-US"/>
        </a:p>
      </dgm:t>
    </dgm:pt>
    <dgm:pt modelId="{F34BD9B9-4260-44ED-83B5-267F3F0E3FFA}" type="sibTrans" cxnId="{0F9FBD2F-DE4F-4A10-86DF-BC16728D6C3F}">
      <dgm:prSet/>
      <dgm:spPr/>
      <dgm:t>
        <a:bodyPr/>
        <a:lstStyle/>
        <a:p>
          <a:endParaRPr lang="en-US"/>
        </a:p>
      </dgm:t>
    </dgm:pt>
    <dgm:pt modelId="{1261C4A3-43B4-1540-9D20-7294F29E2237}">
      <dgm:prSet/>
      <dgm:spPr/>
      <dgm:t>
        <a:bodyPr/>
        <a:lstStyle/>
        <a:p>
          <a:pPr>
            <a:lnSpc>
              <a:spcPct val="100000"/>
            </a:lnSpc>
          </a:pPr>
          <a:r>
            <a:rPr lang="en-US" dirty="0"/>
            <a:t>Have a lot of patience with each other!  </a:t>
          </a:r>
          <a:r>
            <a:rPr lang="en-US" dirty="0">
              <a:sym typeface="Wingdings" panose="05000000000000000000" pitchFamily="2" charset="2"/>
            </a:rPr>
            <a:t></a:t>
          </a:r>
          <a:r>
            <a:rPr lang="en-US" dirty="0"/>
            <a:t>  </a:t>
          </a:r>
        </a:p>
      </dgm:t>
    </dgm:pt>
    <dgm:pt modelId="{999EC7AB-5304-874C-9694-DD45FFF1E510}" type="parTrans" cxnId="{6E5542D4-B18C-9846-91BB-2EC9011A31CC}">
      <dgm:prSet/>
      <dgm:spPr/>
      <dgm:t>
        <a:bodyPr/>
        <a:lstStyle/>
        <a:p>
          <a:endParaRPr lang="en-US"/>
        </a:p>
      </dgm:t>
    </dgm:pt>
    <dgm:pt modelId="{5994B633-473B-A041-8334-545C9E438C77}" type="sibTrans" cxnId="{6E5542D4-B18C-9846-91BB-2EC9011A31CC}">
      <dgm:prSet/>
      <dgm:spPr/>
      <dgm:t>
        <a:bodyPr/>
        <a:lstStyle/>
        <a:p>
          <a:endParaRPr lang="en-US"/>
        </a:p>
      </dgm:t>
    </dgm:pt>
    <dgm:pt modelId="{FF21E991-FE54-034A-B10A-B028EB8934BD}">
      <dgm:prSet/>
      <dgm:spPr/>
      <dgm:t>
        <a:bodyPr/>
        <a:lstStyle/>
        <a:p>
          <a:pPr>
            <a:lnSpc>
              <a:spcPct val="100000"/>
            </a:lnSpc>
          </a:pPr>
          <a:r>
            <a:rPr lang="en-US" dirty="0"/>
            <a:t>This is not going to be perfect out of the gate</a:t>
          </a:r>
        </a:p>
      </dgm:t>
    </dgm:pt>
    <dgm:pt modelId="{7B95EC7E-D6C6-0F45-A96E-D87749F70C7B}" type="parTrans" cxnId="{E3FB5EFC-9B58-6942-8908-AE4A17AD97C1}">
      <dgm:prSet/>
      <dgm:spPr/>
      <dgm:t>
        <a:bodyPr/>
        <a:lstStyle/>
        <a:p>
          <a:endParaRPr lang="en-US"/>
        </a:p>
      </dgm:t>
    </dgm:pt>
    <dgm:pt modelId="{9098819F-046F-E649-A3BB-A6FE711EE855}" type="sibTrans" cxnId="{E3FB5EFC-9B58-6942-8908-AE4A17AD97C1}">
      <dgm:prSet/>
      <dgm:spPr/>
      <dgm:t>
        <a:bodyPr/>
        <a:lstStyle/>
        <a:p>
          <a:endParaRPr lang="en-US"/>
        </a:p>
      </dgm:t>
    </dgm:pt>
    <dgm:pt modelId="{1F2DF8BE-1216-0C4C-82FC-718E54800966}">
      <dgm:prSet/>
      <dgm:spPr/>
      <dgm:t>
        <a:bodyPr/>
        <a:lstStyle/>
        <a:p>
          <a:pPr>
            <a:lnSpc>
              <a:spcPct val="100000"/>
            </a:lnSpc>
          </a:pPr>
          <a:r>
            <a:rPr lang="en-US" dirty="0"/>
            <a:t>We’re all learning together </a:t>
          </a:r>
        </a:p>
      </dgm:t>
    </dgm:pt>
    <dgm:pt modelId="{A8E83FA5-044C-944D-9186-BD16ACD9B71E}" type="parTrans" cxnId="{FE223F9B-B0DC-FE41-B644-DC7AA86038B6}">
      <dgm:prSet/>
      <dgm:spPr/>
      <dgm:t>
        <a:bodyPr/>
        <a:lstStyle/>
        <a:p>
          <a:endParaRPr lang="en-US"/>
        </a:p>
      </dgm:t>
    </dgm:pt>
    <dgm:pt modelId="{0BD3BE49-16CA-FF4F-8CB4-48F03A52C0E4}" type="sibTrans" cxnId="{FE223F9B-B0DC-FE41-B644-DC7AA86038B6}">
      <dgm:prSet/>
      <dgm:spPr/>
      <dgm:t>
        <a:bodyPr/>
        <a:lstStyle/>
        <a:p>
          <a:endParaRPr lang="en-US"/>
        </a:p>
      </dgm:t>
    </dgm:pt>
    <dgm:pt modelId="{263102AD-5544-460C-B184-F3274DB5ADF9}">
      <dgm:prSet/>
      <dgm:spPr/>
      <dgm:t>
        <a:bodyPr/>
        <a:lstStyle/>
        <a:p>
          <a:pPr>
            <a:lnSpc>
              <a:spcPct val="100000"/>
            </a:lnSpc>
          </a:pPr>
          <a:r>
            <a:rPr lang="en-US" dirty="0"/>
            <a:t>Reference Materials and Important Dates </a:t>
          </a:r>
        </a:p>
      </dgm:t>
    </dgm:pt>
    <dgm:pt modelId="{29C461F6-6FB4-4755-8413-C8CF3D08F0F0}" type="parTrans" cxnId="{AF12F93D-DE8B-4D6C-B6F0-DFF9CF06C07C}">
      <dgm:prSet/>
      <dgm:spPr/>
      <dgm:t>
        <a:bodyPr/>
        <a:lstStyle/>
        <a:p>
          <a:endParaRPr lang="en-US"/>
        </a:p>
      </dgm:t>
    </dgm:pt>
    <dgm:pt modelId="{0B37FE86-3DFC-4E1A-8258-2FB498570C1F}" type="sibTrans" cxnId="{AF12F93D-DE8B-4D6C-B6F0-DFF9CF06C07C}">
      <dgm:prSet/>
      <dgm:spPr/>
      <dgm:t>
        <a:bodyPr/>
        <a:lstStyle/>
        <a:p>
          <a:endParaRPr lang="en-US"/>
        </a:p>
      </dgm:t>
    </dgm:pt>
    <dgm:pt modelId="{6E54BD6D-A323-4F2F-B856-FD7E75B04111}" type="pres">
      <dgm:prSet presAssocID="{72F9D561-E1A7-4BD3-ADC9-AA2B514C26F6}" presName="root" presStyleCnt="0">
        <dgm:presLayoutVars>
          <dgm:dir/>
          <dgm:resizeHandles val="exact"/>
        </dgm:presLayoutVars>
      </dgm:prSet>
      <dgm:spPr/>
    </dgm:pt>
    <dgm:pt modelId="{5F630470-03AA-4B5A-9955-525C29D53BBA}" type="pres">
      <dgm:prSet presAssocID="{7B133DE7-F258-4FB1-AC69-875E921F204A}" presName="compNode" presStyleCnt="0"/>
      <dgm:spPr/>
    </dgm:pt>
    <dgm:pt modelId="{E0722C30-6020-46FB-A97F-71A89A42A2C3}" type="pres">
      <dgm:prSet presAssocID="{7B133DE7-F258-4FB1-AC69-875E921F204A}" presName="bgRect" presStyleLbl="bgShp" presStyleIdx="0" presStyleCnt="5"/>
      <dgm:spPr/>
    </dgm:pt>
    <dgm:pt modelId="{621DFAB3-609C-4413-8C47-5841C1F3C947}" type="pres">
      <dgm:prSet presAssocID="{7B133DE7-F258-4FB1-AC69-875E921F204A}"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roup of women with solid fill"/>
        </a:ext>
      </dgm:extLst>
    </dgm:pt>
    <dgm:pt modelId="{6707F46F-8C3D-4FC1-8621-D9EA1A499C81}" type="pres">
      <dgm:prSet presAssocID="{7B133DE7-F258-4FB1-AC69-875E921F204A}" presName="spaceRect" presStyleCnt="0"/>
      <dgm:spPr/>
    </dgm:pt>
    <dgm:pt modelId="{DD1BA2F9-9558-4B23-AF6A-634A66544BE6}" type="pres">
      <dgm:prSet presAssocID="{7B133DE7-F258-4FB1-AC69-875E921F204A}" presName="parTx" presStyleLbl="revTx" presStyleIdx="0" presStyleCnt="6">
        <dgm:presLayoutVars>
          <dgm:chMax val="0"/>
          <dgm:chPref val="0"/>
        </dgm:presLayoutVars>
      </dgm:prSet>
      <dgm:spPr/>
    </dgm:pt>
    <dgm:pt modelId="{D35673A6-FBDF-4D8E-A06B-A45E8C6A4825}" type="pres">
      <dgm:prSet presAssocID="{0564381F-E4CB-4382-BD1E-EC7FDB6172B1}" presName="sibTrans" presStyleCnt="0"/>
      <dgm:spPr/>
    </dgm:pt>
    <dgm:pt modelId="{0BF178F6-3966-49D2-AC2C-A108A45DD97C}" type="pres">
      <dgm:prSet presAssocID="{09A5CAA6-3437-412E-9039-B7FA153F2349}" presName="compNode" presStyleCnt="0"/>
      <dgm:spPr/>
    </dgm:pt>
    <dgm:pt modelId="{3E993582-6A84-45BD-B432-652C98DAF578}" type="pres">
      <dgm:prSet presAssocID="{09A5CAA6-3437-412E-9039-B7FA153F2349}" presName="bgRect" presStyleLbl="bgShp" presStyleIdx="1" presStyleCnt="5"/>
      <dgm:spPr/>
    </dgm:pt>
    <dgm:pt modelId="{76EF587F-687A-4B3D-9083-A3BCC9F67E99}" type="pres">
      <dgm:prSet presAssocID="{09A5CAA6-3437-412E-9039-B7FA153F2349}"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log with solid fill"/>
        </a:ext>
      </dgm:extLst>
    </dgm:pt>
    <dgm:pt modelId="{D2795D0B-A48B-4672-A5A4-F7D0A9870754}" type="pres">
      <dgm:prSet presAssocID="{09A5CAA6-3437-412E-9039-B7FA153F2349}" presName="spaceRect" presStyleCnt="0"/>
      <dgm:spPr/>
    </dgm:pt>
    <dgm:pt modelId="{75D2CB41-ECDE-4B1F-9D34-7EF3156E6FF1}" type="pres">
      <dgm:prSet presAssocID="{09A5CAA6-3437-412E-9039-B7FA153F2349}" presName="parTx" presStyleLbl="revTx" presStyleIdx="1" presStyleCnt="6">
        <dgm:presLayoutVars>
          <dgm:chMax val="0"/>
          <dgm:chPref val="0"/>
        </dgm:presLayoutVars>
      </dgm:prSet>
      <dgm:spPr/>
    </dgm:pt>
    <dgm:pt modelId="{F74452B0-B846-4C4A-8E7A-5F8A8EBA3429}" type="pres">
      <dgm:prSet presAssocID="{280ADA0D-EE97-448D-A0A8-D10B3422DEBC}" presName="sibTrans" presStyleCnt="0"/>
      <dgm:spPr/>
    </dgm:pt>
    <dgm:pt modelId="{6ADD29D6-DD00-4D90-9A75-B35104EEB231}" type="pres">
      <dgm:prSet presAssocID="{263102AD-5544-460C-B184-F3274DB5ADF9}" presName="compNode" presStyleCnt="0"/>
      <dgm:spPr/>
    </dgm:pt>
    <dgm:pt modelId="{01CF4C76-05A9-454D-8F46-4BEE6945CA57}" type="pres">
      <dgm:prSet presAssocID="{263102AD-5544-460C-B184-F3274DB5ADF9}" presName="bgRect" presStyleLbl="bgShp" presStyleIdx="2" presStyleCnt="5" custLinFactNeighborX="0" custLinFactNeighborY="4707"/>
      <dgm:spPr/>
    </dgm:pt>
    <dgm:pt modelId="{D260FD7D-46F4-403D-8A38-51B24A2757FB}" type="pres">
      <dgm:prSet presAssocID="{263102AD-5544-460C-B184-F3274DB5ADF9}"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lip calendar with solid fill"/>
        </a:ext>
      </dgm:extLst>
    </dgm:pt>
    <dgm:pt modelId="{A13AC6E4-07DA-4D4F-95C6-CC2ABDC9DCC7}" type="pres">
      <dgm:prSet presAssocID="{263102AD-5544-460C-B184-F3274DB5ADF9}" presName="spaceRect" presStyleCnt="0"/>
      <dgm:spPr/>
    </dgm:pt>
    <dgm:pt modelId="{891B37D9-49BC-4707-88E5-82DC5E53F8B0}" type="pres">
      <dgm:prSet presAssocID="{263102AD-5544-460C-B184-F3274DB5ADF9}" presName="parTx" presStyleLbl="revTx" presStyleIdx="2" presStyleCnt="6">
        <dgm:presLayoutVars>
          <dgm:chMax val="0"/>
          <dgm:chPref val="0"/>
        </dgm:presLayoutVars>
      </dgm:prSet>
      <dgm:spPr/>
    </dgm:pt>
    <dgm:pt modelId="{DE959875-96E7-43F6-BEF6-97236BEA1429}" type="pres">
      <dgm:prSet presAssocID="{0B37FE86-3DFC-4E1A-8258-2FB498570C1F}" presName="sibTrans" presStyleCnt="0"/>
      <dgm:spPr/>
    </dgm:pt>
    <dgm:pt modelId="{F3EF0DF5-268E-4231-9B44-778A933A1131}" type="pres">
      <dgm:prSet presAssocID="{7B4DA22E-CDE6-4511-9352-A40628A089DB}" presName="compNode" presStyleCnt="0"/>
      <dgm:spPr/>
    </dgm:pt>
    <dgm:pt modelId="{2E593302-24BB-4D5E-B024-2018C1651404}" type="pres">
      <dgm:prSet presAssocID="{7B4DA22E-CDE6-4511-9352-A40628A089DB}" presName="bgRect" presStyleLbl="bgShp" presStyleIdx="3" presStyleCnt="5"/>
      <dgm:spPr/>
    </dgm:pt>
    <dgm:pt modelId="{32208B00-E344-4DCE-88C0-BF9F805B5B02}" type="pres">
      <dgm:prSet presAssocID="{7B4DA22E-CDE6-4511-9352-A40628A089DB}"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lay with solid fill"/>
        </a:ext>
      </dgm:extLst>
    </dgm:pt>
    <dgm:pt modelId="{1A938A58-65B0-4B0E-8613-DF19C79129D0}" type="pres">
      <dgm:prSet presAssocID="{7B4DA22E-CDE6-4511-9352-A40628A089DB}" presName="spaceRect" presStyleCnt="0"/>
      <dgm:spPr/>
    </dgm:pt>
    <dgm:pt modelId="{F6E614A6-35E4-4EA9-AC10-B066EC320EC3}" type="pres">
      <dgm:prSet presAssocID="{7B4DA22E-CDE6-4511-9352-A40628A089DB}" presName="parTx" presStyleLbl="revTx" presStyleIdx="3" presStyleCnt="6">
        <dgm:presLayoutVars>
          <dgm:chMax val="0"/>
          <dgm:chPref val="0"/>
        </dgm:presLayoutVars>
      </dgm:prSet>
      <dgm:spPr/>
    </dgm:pt>
    <dgm:pt modelId="{5F5A5614-CD1C-5443-94D5-03507BF8529B}" type="pres">
      <dgm:prSet presAssocID="{F34BD9B9-4260-44ED-83B5-267F3F0E3FFA}" presName="sibTrans" presStyleCnt="0"/>
      <dgm:spPr/>
    </dgm:pt>
    <dgm:pt modelId="{9FDA49FB-2EE5-9348-989F-15B0FAAD40FD}" type="pres">
      <dgm:prSet presAssocID="{1261C4A3-43B4-1540-9D20-7294F29E2237}" presName="compNode" presStyleCnt="0"/>
      <dgm:spPr/>
    </dgm:pt>
    <dgm:pt modelId="{774BAF0F-2FD2-4C49-89D6-258DFA786911}" type="pres">
      <dgm:prSet presAssocID="{1261C4A3-43B4-1540-9D20-7294F29E2237}" presName="bgRect" presStyleLbl="bgShp" presStyleIdx="4" presStyleCnt="5"/>
      <dgm:spPr/>
    </dgm:pt>
    <dgm:pt modelId="{07833E4D-3CB2-B54B-AABF-65A42932ABC9}" type="pres">
      <dgm:prSet presAssocID="{1261C4A3-43B4-1540-9D20-7294F29E2237}"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Yin And Yang with solid fill"/>
        </a:ext>
      </dgm:extLst>
    </dgm:pt>
    <dgm:pt modelId="{59357DD4-7018-3C46-9B51-25199B6E2C62}" type="pres">
      <dgm:prSet presAssocID="{1261C4A3-43B4-1540-9D20-7294F29E2237}" presName="spaceRect" presStyleCnt="0"/>
      <dgm:spPr/>
    </dgm:pt>
    <dgm:pt modelId="{E5741305-A7E0-8A43-9E85-5FD701C098CB}" type="pres">
      <dgm:prSet presAssocID="{1261C4A3-43B4-1540-9D20-7294F29E2237}" presName="parTx" presStyleLbl="revTx" presStyleIdx="4" presStyleCnt="6">
        <dgm:presLayoutVars>
          <dgm:chMax val="0"/>
          <dgm:chPref val="0"/>
        </dgm:presLayoutVars>
      </dgm:prSet>
      <dgm:spPr/>
    </dgm:pt>
    <dgm:pt modelId="{347348E1-4B8F-F847-BA4F-931D8F23F078}" type="pres">
      <dgm:prSet presAssocID="{1261C4A3-43B4-1540-9D20-7294F29E2237}" presName="desTx" presStyleLbl="revTx" presStyleIdx="5" presStyleCnt="6">
        <dgm:presLayoutVars/>
      </dgm:prSet>
      <dgm:spPr/>
    </dgm:pt>
  </dgm:ptLst>
  <dgm:cxnLst>
    <dgm:cxn modelId="{6FC25207-EA95-4239-81B4-612EE09962D0}" srcId="{72F9D561-E1A7-4BD3-ADC9-AA2B514C26F6}" destId="{7B133DE7-F258-4FB1-AC69-875E921F204A}" srcOrd="0" destOrd="0" parTransId="{A6971BD5-BC10-4A0C-A67F-A7EA352CEFAF}" sibTransId="{0564381F-E4CB-4382-BD1E-EC7FDB6172B1}"/>
    <dgm:cxn modelId="{1828650C-546D-2D4E-9AE8-1AF7B7AF3BBF}" type="presOf" srcId="{1F2DF8BE-1216-0C4C-82FC-718E54800966}" destId="{347348E1-4B8F-F847-BA4F-931D8F23F078}" srcOrd="0" destOrd="1" presId="urn:microsoft.com/office/officeart/2018/2/layout/IconVerticalSolidList"/>
    <dgm:cxn modelId="{63C76112-08D5-1542-A507-806D9EDC751A}" type="presOf" srcId="{1261C4A3-43B4-1540-9D20-7294F29E2237}" destId="{E5741305-A7E0-8A43-9E85-5FD701C098CB}" srcOrd="0" destOrd="0" presId="urn:microsoft.com/office/officeart/2018/2/layout/IconVerticalSolidList"/>
    <dgm:cxn modelId="{0F9FBD2F-DE4F-4A10-86DF-BC16728D6C3F}" srcId="{72F9D561-E1A7-4BD3-ADC9-AA2B514C26F6}" destId="{7B4DA22E-CDE6-4511-9352-A40628A089DB}" srcOrd="3" destOrd="0" parTransId="{A61A1F32-0B68-4FF4-9352-B573EB9B7E26}" sibTransId="{F34BD9B9-4260-44ED-83B5-267F3F0E3FFA}"/>
    <dgm:cxn modelId="{18FC0834-9BF2-4CB2-9C4E-16775271D1FB}" type="presOf" srcId="{72F9D561-E1A7-4BD3-ADC9-AA2B514C26F6}" destId="{6E54BD6D-A323-4F2F-B856-FD7E75B04111}" srcOrd="0" destOrd="0" presId="urn:microsoft.com/office/officeart/2018/2/layout/IconVerticalSolidList"/>
    <dgm:cxn modelId="{AF12F93D-DE8B-4D6C-B6F0-DFF9CF06C07C}" srcId="{72F9D561-E1A7-4BD3-ADC9-AA2B514C26F6}" destId="{263102AD-5544-460C-B184-F3274DB5ADF9}" srcOrd="2" destOrd="0" parTransId="{29C461F6-6FB4-4755-8413-C8CF3D08F0F0}" sibTransId="{0B37FE86-3DFC-4E1A-8258-2FB498570C1F}"/>
    <dgm:cxn modelId="{13037841-A3AA-4C4D-A3E3-35FE26A4A185}" type="presOf" srcId="{09A5CAA6-3437-412E-9039-B7FA153F2349}" destId="{75D2CB41-ECDE-4B1F-9D34-7EF3156E6FF1}" srcOrd="0" destOrd="0" presId="urn:microsoft.com/office/officeart/2018/2/layout/IconVerticalSolidList"/>
    <dgm:cxn modelId="{C2C7E241-AFD4-4DC7-93C6-D50FC5F71E06}" srcId="{72F9D561-E1A7-4BD3-ADC9-AA2B514C26F6}" destId="{09A5CAA6-3437-412E-9039-B7FA153F2349}" srcOrd="1" destOrd="0" parTransId="{43BF8A14-31D2-47BB-8BE0-86005097AFEC}" sibTransId="{280ADA0D-EE97-448D-A0A8-D10B3422DEBC}"/>
    <dgm:cxn modelId="{2465DF42-7482-4982-A7C8-318A73E307A8}" type="presOf" srcId="{263102AD-5544-460C-B184-F3274DB5ADF9}" destId="{891B37D9-49BC-4707-88E5-82DC5E53F8B0}" srcOrd="0" destOrd="0" presId="urn:microsoft.com/office/officeart/2018/2/layout/IconVerticalSolidList"/>
    <dgm:cxn modelId="{28D98767-D678-4E4F-B650-766F0FECF29D}" type="presOf" srcId="{7B4DA22E-CDE6-4511-9352-A40628A089DB}" destId="{F6E614A6-35E4-4EA9-AC10-B066EC320EC3}" srcOrd="0" destOrd="0" presId="urn:microsoft.com/office/officeart/2018/2/layout/IconVerticalSolidList"/>
    <dgm:cxn modelId="{3A205280-325A-4746-8DFB-0BE911067D52}" type="presOf" srcId="{FF21E991-FE54-034A-B10A-B028EB8934BD}" destId="{347348E1-4B8F-F847-BA4F-931D8F23F078}" srcOrd="0" destOrd="0" presId="urn:microsoft.com/office/officeart/2018/2/layout/IconVerticalSolidList"/>
    <dgm:cxn modelId="{FE223F9B-B0DC-FE41-B644-DC7AA86038B6}" srcId="{1261C4A3-43B4-1540-9D20-7294F29E2237}" destId="{1F2DF8BE-1216-0C4C-82FC-718E54800966}" srcOrd="1" destOrd="0" parTransId="{A8E83FA5-044C-944D-9186-BD16ACD9B71E}" sibTransId="{0BD3BE49-16CA-FF4F-8CB4-48F03A52C0E4}"/>
    <dgm:cxn modelId="{0A9B76B8-F3B4-4ABC-B86B-8AA57F14F89A}" type="presOf" srcId="{7B133DE7-F258-4FB1-AC69-875E921F204A}" destId="{DD1BA2F9-9558-4B23-AF6A-634A66544BE6}" srcOrd="0" destOrd="0" presId="urn:microsoft.com/office/officeart/2018/2/layout/IconVerticalSolidList"/>
    <dgm:cxn modelId="{6E5542D4-B18C-9846-91BB-2EC9011A31CC}" srcId="{72F9D561-E1A7-4BD3-ADC9-AA2B514C26F6}" destId="{1261C4A3-43B4-1540-9D20-7294F29E2237}" srcOrd="4" destOrd="0" parTransId="{999EC7AB-5304-874C-9694-DD45FFF1E510}" sibTransId="{5994B633-473B-A041-8334-545C9E438C77}"/>
    <dgm:cxn modelId="{E3FB5EFC-9B58-6942-8908-AE4A17AD97C1}" srcId="{1261C4A3-43B4-1540-9D20-7294F29E2237}" destId="{FF21E991-FE54-034A-B10A-B028EB8934BD}" srcOrd="0" destOrd="0" parTransId="{7B95EC7E-D6C6-0F45-A96E-D87749F70C7B}" sibTransId="{9098819F-046F-E649-A3BB-A6FE711EE855}"/>
    <dgm:cxn modelId="{7DDDC076-1F12-4332-8C05-5375B2CECD5E}" type="presParOf" srcId="{6E54BD6D-A323-4F2F-B856-FD7E75B04111}" destId="{5F630470-03AA-4B5A-9955-525C29D53BBA}" srcOrd="0" destOrd="0" presId="urn:microsoft.com/office/officeart/2018/2/layout/IconVerticalSolidList"/>
    <dgm:cxn modelId="{2443FC17-8016-4E40-AB9D-ADC63859B1DA}" type="presParOf" srcId="{5F630470-03AA-4B5A-9955-525C29D53BBA}" destId="{E0722C30-6020-46FB-A97F-71A89A42A2C3}" srcOrd="0" destOrd="0" presId="urn:microsoft.com/office/officeart/2018/2/layout/IconVerticalSolidList"/>
    <dgm:cxn modelId="{1BF69D38-4384-494D-B4D2-82F58A8BC283}" type="presParOf" srcId="{5F630470-03AA-4B5A-9955-525C29D53BBA}" destId="{621DFAB3-609C-4413-8C47-5841C1F3C947}" srcOrd="1" destOrd="0" presId="urn:microsoft.com/office/officeart/2018/2/layout/IconVerticalSolidList"/>
    <dgm:cxn modelId="{747E2AFE-C5C8-46FE-8037-07FA226FEDC1}" type="presParOf" srcId="{5F630470-03AA-4B5A-9955-525C29D53BBA}" destId="{6707F46F-8C3D-4FC1-8621-D9EA1A499C81}" srcOrd="2" destOrd="0" presId="urn:microsoft.com/office/officeart/2018/2/layout/IconVerticalSolidList"/>
    <dgm:cxn modelId="{B374794C-2556-48A6-BE50-9D9092A34E30}" type="presParOf" srcId="{5F630470-03AA-4B5A-9955-525C29D53BBA}" destId="{DD1BA2F9-9558-4B23-AF6A-634A66544BE6}" srcOrd="3" destOrd="0" presId="urn:microsoft.com/office/officeart/2018/2/layout/IconVerticalSolidList"/>
    <dgm:cxn modelId="{F3ADDD8F-A377-4BE9-9619-7908864FAD7A}" type="presParOf" srcId="{6E54BD6D-A323-4F2F-B856-FD7E75B04111}" destId="{D35673A6-FBDF-4D8E-A06B-A45E8C6A4825}" srcOrd="1" destOrd="0" presId="urn:microsoft.com/office/officeart/2018/2/layout/IconVerticalSolidList"/>
    <dgm:cxn modelId="{6F7FB860-F2E7-4FAC-B2D2-D7F1CD30334B}" type="presParOf" srcId="{6E54BD6D-A323-4F2F-B856-FD7E75B04111}" destId="{0BF178F6-3966-49D2-AC2C-A108A45DD97C}" srcOrd="2" destOrd="0" presId="urn:microsoft.com/office/officeart/2018/2/layout/IconVerticalSolidList"/>
    <dgm:cxn modelId="{2A6649F3-3116-4966-BA73-0DDAD4DF0652}" type="presParOf" srcId="{0BF178F6-3966-49D2-AC2C-A108A45DD97C}" destId="{3E993582-6A84-45BD-B432-652C98DAF578}" srcOrd="0" destOrd="0" presId="urn:microsoft.com/office/officeart/2018/2/layout/IconVerticalSolidList"/>
    <dgm:cxn modelId="{3B314D98-1496-4FF5-9856-3661238FEBC6}" type="presParOf" srcId="{0BF178F6-3966-49D2-AC2C-A108A45DD97C}" destId="{76EF587F-687A-4B3D-9083-A3BCC9F67E99}" srcOrd="1" destOrd="0" presId="urn:microsoft.com/office/officeart/2018/2/layout/IconVerticalSolidList"/>
    <dgm:cxn modelId="{F437C720-BB49-46AC-9A71-BC7453B5FC8A}" type="presParOf" srcId="{0BF178F6-3966-49D2-AC2C-A108A45DD97C}" destId="{D2795D0B-A48B-4672-A5A4-F7D0A9870754}" srcOrd="2" destOrd="0" presId="urn:microsoft.com/office/officeart/2018/2/layout/IconVerticalSolidList"/>
    <dgm:cxn modelId="{E04F1FDA-8D9C-4596-81A8-C5D83684B600}" type="presParOf" srcId="{0BF178F6-3966-49D2-AC2C-A108A45DD97C}" destId="{75D2CB41-ECDE-4B1F-9D34-7EF3156E6FF1}" srcOrd="3" destOrd="0" presId="urn:microsoft.com/office/officeart/2018/2/layout/IconVerticalSolidList"/>
    <dgm:cxn modelId="{712BBE95-C8C9-4A85-B049-7D13DF4689B4}" type="presParOf" srcId="{6E54BD6D-A323-4F2F-B856-FD7E75B04111}" destId="{F74452B0-B846-4C4A-8E7A-5F8A8EBA3429}" srcOrd="3" destOrd="0" presId="urn:microsoft.com/office/officeart/2018/2/layout/IconVerticalSolidList"/>
    <dgm:cxn modelId="{D35EA8A6-8EE4-4087-8BDA-5DCD3B6EAE47}" type="presParOf" srcId="{6E54BD6D-A323-4F2F-B856-FD7E75B04111}" destId="{6ADD29D6-DD00-4D90-9A75-B35104EEB231}" srcOrd="4" destOrd="0" presId="urn:microsoft.com/office/officeart/2018/2/layout/IconVerticalSolidList"/>
    <dgm:cxn modelId="{3DF075F7-ED84-4DCF-8F3A-7D34FBBBFA2B}" type="presParOf" srcId="{6ADD29D6-DD00-4D90-9A75-B35104EEB231}" destId="{01CF4C76-05A9-454D-8F46-4BEE6945CA57}" srcOrd="0" destOrd="0" presId="urn:microsoft.com/office/officeart/2018/2/layout/IconVerticalSolidList"/>
    <dgm:cxn modelId="{9919A38B-11B5-437D-8EF7-4B252E0DC628}" type="presParOf" srcId="{6ADD29D6-DD00-4D90-9A75-B35104EEB231}" destId="{D260FD7D-46F4-403D-8A38-51B24A2757FB}" srcOrd="1" destOrd="0" presId="urn:microsoft.com/office/officeart/2018/2/layout/IconVerticalSolidList"/>
    <dgm:cxn modelId="{C7F97FBF-4A27-4C7D-A04F-4B63B2601605}" type="presParOf" srcId="{6ADD29D6-DD00-4D90-9A75-B35104EEB231}" destId="{A13AC6E4-07DA-4D4F-95C6-CC2ABDC9DCC7}" srcOrd="2" destOrd="0" presId="urn:microsoft.com/office/officeart/2018/2/layout/IconVerticalSolidList"/>
    <dgm:cxn modelId="{4926C90D-0C45-411E-8D0A-3AE0F7F8359E}" type="presParOf" srcId="{6ADD29D6-DD00-4D90-9A75-B35104EEB231}" destId="{891B37D9-49BC-4707-88E5-82DC5E53F8B0}" srcOrd="3" destOrd="0" presId="urn:microsoft.com/office/officeart/2018/2/layout/IconVerticalSolidList"/>
    <dgm:cxn modelId="{64398C59-EB4A-49D6-9C09-E4705A129C1D}" type="presParOf" srcId="{6E54BD6D-A323-4F2F-B856-FD7E75B04111}" destId="{DE959875-96E7-43F6-BEF6-97236BEA1429}" srcOrd="5" destOrd="0" presId="urn:microsoft.com/office/officeart/2018/2/layout/IconVerticalSolidList"/>
    <dgm:cxn modelId="{DAA4DB2C-D065-4665-907C-CCADD8CBC3D5}" type="presParOf" srcId="{6E54BD6D-A323-4F2F-B856-FD7E75B04111}" destId="{F3EF0DF5-268E-4231-9B44-778A933A1131}" srcOrd="6" destOrd="0" presId="urn:microsoft.com/office/officeart/2018/2/layout/IconVerticalSolidList"/>
    <dgm:cxn modelId="{F20287AD-5513-4AFA-B1E6-F411C436BE0D}" type="presParOf" srcId="{F3EF0DF5-268E-4231-9B44-778A933A1131}" destId="{2E593302-24BB-4D5E-B024-2018C1651404}" srcOrd="0" destOrd="0" presId="urn:microsoft.com/office/officeart/2018/2/layout/IconVerticalSolidList"/>
    <dgm:cxn modelId="{360F6B5C-59F7-438C-95B3-E5749F412186}" type="presParOf" srcId="{F3EF0DF5-268E-4231-9B44-778A933A1131}" destId="{32208B00-E344-4DCE-88C0-BF9F805B5B02}" srcOrd="1" destOrd="0" presId="urn:microsoft.com/office/officeart/2018/2/layout/IconVerticalSolidList"/>
    <dgm:cxn modelId="{40F4BEB2-95DA-4396-9A26-5B23E25F9689}" type="presParOf" srcId="{F3EF0DF5-268E-4231-9B44-778A933A1131}" destId="{1A938A58-65B0-4B0E-8613-DF19C79129D0}" srcOrd="2" destOrd="0" presId="urn:microsoft.com/office/officeart/2018/2/layout/IconVerticalSolidList"/>
    <dgm:cxn modelId="{CF720F47-73B9-4B42-870C-2828BC867C02}" type="presParOf" srcId="{F3EF0DF5-268E-4231-9B44-778A933A1131}" destId="{F6E614A6-35E4-4EA9-AC10-B066EC320EC3}" srcOrd="3" destOrd="0" presId="urn:microsoft.com/office/officeart/2018/2/layout/IconVerticalSolidList"/>
    <dgm:cxn modelId="{FB740B4B-EB0C-E241-9E8E-BDC9119F7D83}" type="presParOf" srcId="{6E54BD6D-A323-4F2F-B856-FD7E75B04111}" destId="{5F5A5614-CD1C-5443-94D5-03507BF8529B}" srcOrd="7" destOrd="0" presId="urn:microsoft.com/office/officeart/2018/2/layout/IconVerticalSolidList"/>
    <dgm:cxn modelId="{8A2ECDEA-FB47-4E4D-A86F-4A7F708C868C}" type="presParOf" srcId="{6E54BD6D-A323-4F2F-B856-FD7E75B04111}" destId="{9FDA49FB-2EE5-9348-989F-15B0FAAD40FD}" srcOrd="8" destOrd="0" presId="urn:microsoft.com/office/officeart/2018/2/layout/IconVerticalSolidList"/>
    <dgm:cxn modelId="{429DBFFF-6B11-0046-8E7E-A6AF4CB6E70F}" type="presParOf" srcId="{9FDA49FB-2EE5-9348-989F-15B0FAAD40FD}" destId="{774BAF0F-2FD2-4C49-89D6-258DFA786911}" srcOrd="0" destOrd="0" presId="urn:microsoft.com/office/officeart/2018/2/layout/IconVerticalSolidList"/>
    <dgm:cxn modelId="{C4A52B34-0713-4B44-8D9A-CF87EF5AB401}" type="presParOf" srcId="{9FDA49FB-2EE5-9348-989F-15B0FAAD40FD}" destId="{07833E4D-3CB2-B54B-AABF-65A42932ABC9}" srcOrd="1" destOrd="0" presId="urn:microsoft.com/office/officeart/2018/2/layout/IconVerticalSolidList"/>
    <dgm:cxn modelId="{C5FFE7C5-4A48-8745-BD38-687CECE274E0}" type="presParOf" srcId="{9FDA49FB-2EE5-9348-989F-15B0FAAD40FD}" destId="{59357DD4-7018-3C46-9B51-25199B6E2C62}" srcOrd="2" destOrd="0" presId="urn:microsoft.com/office/officeart/2018/2/layout/IconVerticalSolidList"/>
    <dgm:cxn modelId="{EC6445F6-B27A-D54D-AA95-A5B6D16293E4}" type="presParOf" srcId="{9FDA49FB-2EE5-9348-989F-15B0FAAD40FD}" destId="{E5741305-A7E0-8A43-9E85-5FD701C098CB}" srcOrd="3" destOrd="0" presId="urn:microsoft.com/office/officeart/2018/2/layout/IconVerticalSolidList"/>
    <dgm:cxn modelId="{AB4DCC03-E827-2544-A262-83521873387C}" type="presParOf" srcId="{9FDA49FB-2EE5-9348-989F-15B0FAAD40FD}" destId="{347348E1-4B8F-F847-BA4F-931D8F23F078}"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53C431-3602-4700-B840-30CCDD23493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EA45619-A122-43FB-914F-9ACC6515C277}">
      <dgm:prSet/>
      <dgm:spPr/>
      <dgm:t>
        <a:bodyPr/>
        <a:lstStyle/>
        <a:p>
          <a:r>
            <a:rPr lang="en-US" b="1" dirty="0"/>
            <a:t>13,000+ Volunteers Already Approved </a:t>
          </a:r>
          <a:r>
            <a:rPr lang="en-US" b="0" dirty="0"/>
            <a:t>and uploaded into Raptor</a:t>
          </a:r>
          <a:endParaRPr lang="en-US" dirty="0"/>
        </a:p>
      </dgm:t>
    </dgm:pt>
    <dgm:pt modelId="{75B12890-04D6-42D7-9D4D-C1A536072D4E}" type="parTrans" cxnId="{C48FFC83-C1AD-4EC9-B2EA-39BDA4D26824}">
      <dgm:prSet/>
      <dgm:spPr/>
      <dgm:t>
        <a:bodyPr/>
        <a:lstStyle/>
        <a:p>
          <a:endParaRPr lang="en-US"/>
        </a:p>
      </dgm:t>
    </dgm:pt>
    <dgm:pt modelId="{EFA513F3-578C-4CC4-A6B9-4585AE45BF97}" type="sibTrans" cxnId="{C48FFC83-C1AD-4EC9-B2EA-39BDA4D26824}">
      <dgm:prSet/>
      <dgm:spPr/>
      <dgm:t>
        <a:bodyPr/>
        <a:lstStyle/>
        <a:p>
          <a:endParaRPr lang="en-US"/>
        </a:p>
      </dgm:t>
    </dgm:pt>
    <dgm:pt modelId="{46B71378-EF78-4151-9E0A-386EF331E97E}">
      <dgm:prSet/>
      <dgm:spPr/>
      <dgm:t>
        <a:bodyPr/>
        <a:lstStyle/>
        <a:p>
          <a:r>
            <a:rPr lang="en-US" b="0"/>
            <a:t>Moving from annual applications and fingerprinting to </a:t>
          </a:r>
          <a:r>
            <a:rPr lang="en-US" b="1"/>
            <a:t>every 5 years </a:t>
          </a:r>
          <a:r>
            <a:rPr lang="en-US" b="0"/>
            <a:t>in alignment with Nevada State Law. </a:t>
          </a:r>
          <a:endParaRPr lang="en-US"/>
        </a:p>
      </dgm:t>
    </dgm:pt>
    <dgm:pt modelId="{AA0312C3-F7F2-4D67-B12C-E7FC6CBDDBA7}" type="parTrans" cxnId="{B583D6E0-B1E4-451B-820B-AB5EDF32E93E}">
      <dgm:prSet/>
      <dgm:spPr/>
      <dgm:t>
        <a:bodyPr/>
        <a:lstStyle/>
        <a:p>
          <a:endParaRPr lang="en-US"/>
        </a:p>
      </dgm:t>
    </dgm:pt>
    <dgm:pt modelId="{8C94D337-AE0A-4D53-8EAA-9CF8FC51A764}" type="sibTrans" cxnId="{B583D6E0-B1E4-451B-820B-AB5EDF32E93E}">
      <dgm:prSet/>
      <dgm:spPr/>
      <dgm:t>
        <a:bodyPr/>
        <a:lstStyle/>
        <a:p>
          <a:endParaRPr lang="en-US"/>
        </a:p>
      </dgm:t>
    </dgm:pt>
    <dgm:pt modelId="{26C8D67C-1960-483A-88C0-B244A1DA4896}">
      <dgm:prSet/>
      <dgm:spPr/>
      <dgm:t>
        <a:bodyPr/>
        <a:lstStyle/>
        <a:p>
          <a:r>
            <a:rPr lang="en-US" b="0"/>
            <a:t>There will </a:t>
          </a:r>
          <a:r>
            <a:rPr lang="en-US" b="1"/>
            <a:t>most likely </a:t>
          </a:r>
          <a:r>
            <a:rPr lang="en-US" b="0"/>
            <a:t>be monthly automatic scans on every volunteer in the system as a safeguard. </a:t>
          </a:r>
          <a:endParaRPr lang="en-US"/>
        </a:p>
      </dgm:t>
    </dgm:pt>
    <dgm:pt modelId="{2B182D77-677C-4B1B-97A6-4636761C9783}" type="parTrans" cxnId="{0EFEA2AC-3D03-465F-8AB0-D8259F9A987E}">
      <dgm:prSet/>
      <dgm:spPr/>
      <dgm:t>
        <a:bodyPr/>
        <a:lstStyle/>
        <a:p>
          <a:endParaRPr lang="en-US"/>
        </a:p>
      </dgm:t>
    </dgm:pt>
    <dgm:pt modelId="{6EFBAD2A-CB10-496C-AD59-FAAADBC0F48B}" type="sibTrans" cxnId="{0EFEA2AC-3D03-465F-8AB0-D8259F9A987E}">
      <dgm:prSet/>
      <dgm:spPr/>
      <dgm:t>
        <a:bodyPr/>
        <a:lstStyle/>
        <a:p>
          <a:endParaRPr lang="en-US"/>
        </a:p>
      </dgm:t>
    </dgm:pt>
    <dgm:pt modelId="{10F5F9BA-A6F8-42E2-BBE2-189027E2775D}">
      <dgm:prSet/>
      <dgm:spPr/>
      <dgm:t>
        <a:bodyPr/>
        <a:lstStyle/>
        <a:p>
          <a:r>
            <a:rPr lang="en-US" b="0"/>
            <a:t>School Police is </a:t>
          </a:r>
          <a:r>
            <a:rPr lang="en-US" b="1"/>
            <a:t>no longer involved</a:t>
          </a:r>
          <a:r>
            <a:rPr lang="en-US" b="0"/>
            <a:t> in the process of background checks</a:t>
          </a:r>
          <a:endParaRPr lang="en-US"/>
        </a:p>
      </dgm:t>
    </dgm:pt>
    <dgm:pt modelId="{3BC6E744-49B2-4757-962B-9DB03BA215C0}" type="parTrans" cxnId="{710E17D0-3924-4B9E-92DA-B5D12E7B75D6}">
      <dgm:prSet/>
      <dgm:spPr/>
      <dgm:t>
        <a:bodyPr/>
        <a:lstStyle/>
        <a:p>
          <a:endParaRPr lang="en-US"/>
        </a:p>
      </dgm:t>
    </dgm:pt>
    <dgm:pt modelId="{A0DC5346-5077-4096-AD6C-8D5C7C062BC0}" type="sibTrans" cxnId="{710E17D0-3924-4B9E-92DA-B5D12E7B75D6}">
      <dgm:prSet/>
      <dgm:spPr/>
      <dgm:t>
        <a:bodyPr/>
        <a:lstStyle/>
        <a:p>
          <a:endParaRPr lang="en-US"/>
        </a:p>
      </dgm:t>
    </dgm:pt>
    <dgm:pt modelId="{9FE70466-6843-4D7B-A2AA-5F1432F4EADA}">
      <dgm:prSet/>
      <dgm:spPr/>
      <dgm:t>
        <a:bodyPr/>
        <a:lstStyle/>
        <a:p>
          <a:r>
            <a:rPr lang="en-US" b="1"/>
            <a:t>Fingerprinting is still required </a:t>
          </a:r>
          <a:r>
            <a:rPr lang="en-US" b="0"/>
            <a:t>for Unsupervised Volunteers and Non-paid Coaches </a:t>
          </a:r>
          <a:endParaRPr lang="en-US"/>
        </a:p>
      </dgm:t>
    </dgm:pt>
    <dgm:pt modelId="{0EC01FDE-9AB9-4DC8-9FDB-CB584B4D72E3}" type="parTrans" cxnId="{98CAC075-6CB2-4BE4-AEDF-2C568C98F9F8}">
      <dgm:prSet/>
      <dgm:spPr/>
      <dgm:t>
        <a:bodyPr/>
        <a:lstStyle/>
        <a:p>
          <a:endParaRPr lang="en-US"/>
        </a:p>
      </dgm:t>
    </dgm:pt>
    <dgm:pt modelId="{F66005D3-85DA-4F0B-AAC4-DC2B343F90B9}" type="sibTrans" cxnId="{98CAC075-6CB2-4BE4-AEDF-2C568C98F9F8}">
      <dgm:prSet/>
      <dgm:spPr/>
      <dgm:t>
        <a:bodyPr/>
        <a:lstStyle/>
        <a:p>
          <a:endParaRPr lang="en-US"/>
        </a:p>
      </dgm:t>
    </dgm:pt>
    <dgm:pt modelId="{BD3F0B75-EC20-48A1-8CB9-C09372FF097E}">
      <dgm:prSet/>
      <dgm:spPr/>
      <dgm:t>
        <a:bodyPr/>
        <a:lstStyle/>
        <a:p>
          <a:r>
            <a:rPr lang="en-US" b="0"/>
            <a:t>We are moving to Raptor for </a:t>
          </a:r>
          <a:r>
            <a:rPr lang="en-US" b="1"/>
            <a:t>all volunteer applications.    </a:t>
          </a:r>
        </a:p>
      </dgm:t>
    </dgm:pt>
    <dgm:pt modelId="{69984ABD-58FC-4AB2-A87B-AF85AFEAD426}" type="parTrans" cxnId="{F23D0C37-7677-4CC2-94E7-067EA2AE3088}">
      <dgm:prSet/>
      <dgm:spPr/>
      <dgm:t>
        <a:bodyPr/>
        <a:lstStyle/>
        <a:p>
          <a:endParaRPr lang="en-US"/>
        </a:p>
      </dgm:t>
    </dgm:pt>
    <dgm:pt modelId="{E1D2D054-7932-46F7-BB90-545CCFB9400C}" type="sibTrans" cxnId="{F23D0C37-7677-4CC2-94E7-067EA2AE3088}">
      <dgm:prSet/>
      <dgm:spPr/>
      <dgm:t>
        <a:bodyPr/>
        <a:lstStyle/>
        <a:p>
          <a:endParaRPr lang="en-US"/>
        </a:p>
      </dgm:t>
    </dgm:pt>
    <dgm:pt modelId="{A82F6BA3-5F0A-4DAE-B03E-A71944664FC7}" type="pres">
      <dgm:prSet presAssocID="{E753C431-3602-4700-B840-30CCDD234930}" presName="linear" presStyleCnt="0">
        <dgm:presLayoutVars>
          <dgm:animLvl val="lvl"/>
          <dgm:resizeHandles val="exact"/>
        </dgm:presLayoutVars>
      </dgm:prSet>
      <dgm:spPr/>
    </dgm:pt>
    <dgm:pt modelId="{67882F5B-A55B-41D0-95D8-30E7546C70BD}" type="pres">
      <dgm:prSet presAssocID="{3EA45619-A122-43FB-914F-9ACC6515C277}" presName="parentText" presStyleLbl="node1" presStyleIdx="0" presStyleCnt="5">
        <dgm:presLayoutVars>
          <dgm:chMax val="0"/>
          <dgm:bulletEnabled val="1"/>
        </dgm:presLayoutVars>
      </dgm:prSet>
      <dgm:spPr/>
    </dgm:pt>
    <dgm:pt modelId="{A7503804-E1DD-4381-B505-D3333C288F25}" type="pres">
      <dgm:prSet presAssocID="{EFA513F3-578C-4CC4-A6B9-4585AE45BF97}" presName="spacer" presStyleCnt="0"/>
      <dgm:spPr/>
    </dgm:pt>
    <dgm:pt modelId="{99C6FADE-A1AA-4EBF-B8EF-C8F89F3B01F7}" type="pres">
      <dgm:prSet presAssocID="{46B71378-EF78-4151-9E0A-386EF331E97E}" presName="parentText" presStyleLbl="node1" presStyleIdx="1" presStyleCnt="5">
        <dgm:presLayoutVars>
          <dgm:chMax val="0"/>
          <dgm:bulletEnabled val="1"/>
        </dgm:presLayoutVars>
      </dgm:prSet>
      <dgm:spPr/>
    </dgm:pt>
    <dgm:pt modelId="{A951F50D-B85D-4E11-A7A7-D1A03D3DF4DF}" type="pres">
      <dgm:prSet presAssocID="{46B71378-EF78-4151-9E0A-386EF331E97E}" presName="childText" presStyleLbl="revTx" presStyleIdx="0" presStyleCnt="1">
        <dgm:presLayoutVars>
          <dgm:bulletEnabled val="1"/>
        </dgm:presLayoutVars>
      </dgm:prSet>
      <dgm:spPr/>
    </dgm:pt>
    <dgm:pt modelId="{E5B849EA-EC15-431B-8AE3-6AFDF5455105}" type="pres">
      <dgm:prSet presAssocID="{10F5F9BA-A6F8-42E2-BBE2-189027E2775D}" presName="parentText" presStyleLbl="node1" presStyleIdx="2" presStyleCnt="5">
        <dgm:presLayoutVars>
          <dgm:chMax val="0"/>
          <dgm:bulletEnabled val="1"/>
        </dgm:presLayoutVars>
      </dgm:prSet>
      <dgm:spPr/>
    </dgm:pt>
    <dgm:pt modelId="{B5EB318F-03EB-4C1B-A8E4-013BF9F89264}" type="pres">
      <dgm:prSet presAssocID="{A0DC5346-5077-4096-AD6C-8D5C7C062BC0}" presName="spacer" presStyleCnt="0"/>
      <dgm:spPr/>
    </dgm:pt>
    <dgm:pt modelId="{6E7D0805-ECD6-43E5-94AE-4AAE9FE3ED2A}" type="pres">
      <dgm:prSet presAssocID="{9FE70466-6843-4D7B-A2AA-5F1432F4EADA}" presName="parentText" presStyleLbl="node1" presStyleIdx="3" presStyleCnt="5">
        <dgm:presLayoutVars>
          <dgm:chMax val="0"/>
          <dgm:bulletEnabled val="1"/>
        </dgm:presLayoutVars>
      </dgm:prSet>
      <dgm:spPr/>
    </dgm:pt>
    <dgm:pt modelId="{2D89509F-4195-49E8-A2D6-98B5B2D9A294}" type="pres">
      <dgm:prSet presAssocID="{F66005D3-85DA-4F0B-AAC4-DC2B343F90B9}" presName="spacer" presStyleCnt="0"/>
      <dgm:spPr/>
    </dgm:pt>
    <dgm:pt modelId="{3E9D1E5D-9685-423F-B247-FFC2B6C63654}" type="pres">
      <dgm:prSet presAssocID="{BD3F0B75-EC20-48A1-8CB9-C09372FF097E}" presName="parentText" presStyleLbl="node1" presStyleIdx="4" presStyleCnt="5">
        <dgm:presLayoutVars>
          <dgm:chMax val="0"/>
          <dgm:bulletEnabled val="1"/>
        </dgm:presLayoutVars>
      </dgm:prSet>
      <dgm:spPr/>
    </dgm:pt>
  </dgm:ptLst>
  <dgm:cxnLst>
    <dgm:cxn modelId="{D7B2F415-45AA-4CCC-BC30-68BE7BC51532}" type="presOf" srcId="{BD3F0B75-EC20-48A1-8CB9-C09372FF097E}" destId="{3E9D1E5D-9685-423F-B247-FFC2B6C63654}" srcOrd="0" destOrd="0" presId="urn:microsoft.com/office/officeart/2005/8/layout/vList2"/>
    <dgm:cxn modelId="{C0FA3223-FB42-4A39-BD14-5DFED78D1F08}" type="presOf" srcId="{3EA45619-A122-43FB-914F-9ACC6515C277}" destId="{67882F5B-A55B-41D0-95D8-30E7546C70BD}" srcOrd="0" destOrd="0" presId="urn:microsoft.com/office/officeart/2005/8/layout/vList2"/>
    <dgm:cxn modelId="{F23D0C37-7677-4CC2-94E7-067EA2AE3088}" srcId="{E753C431-3602-4700-B840-30CCDD234930}" destId="{BD3F0B75-EC20-48A1-8CB9-C09372FF097E}" srcOrd="4" destOrd="0" parTransId="{69984ABD-58FC-4AB2-A87B-AF85AFEAD426}" sibTransId="{E1D2D054-7932-46F7-BB90-545CCFB9400C}"/>
    <dgm:cxn modelId="{98CAC075-6CB2-4BE4-AEDF-2C568C98F9F8}" srcId="{E753C431-3602-4700-B840-30CCDD234930}" destId="{9FE70466-6843-4D7B-A2AA-5F1432F4EADA}" srcOrd="3" destOrd="0" parTransId="{0EC01FDE-9AB9-4DC8-9FDB-CB584B4D72E3}" sibTransId="{F66005D3-85DA-4F0B-AAC4-DC2B343F90B9}"/>
    <dgm:cxn modelId="{0E02637C-F21F-4F50-86F3-5F449122A8C0}" type="presOf" srcId="{9FE70466-6843-4D7B-A2AA-5F1432F4EADA}" destId="{6E7D0805-ECD6-43E5-94AE-4AAE9FE3ED2A}" srcOrd="0" destOrd="0" presId="urn:microsoft.com/office/officeart/2005/8/layout/vList2"/>
    <dgm:cxn modelId="{C48FFC83-C1AD-4EC9-B2EA-39BDA4D26824}" srcId="{E753C431-3602-4700-B840-30CCDD234930}" destId="{3EA45619-A122-43FB-914F-9ACC6515C277}" srcOrd="0" destOrd="0" parTransId="{75B12890-04D6-42D7-9D4D-C1A536072D4E}" sibTransId="{EFA513F3-578C-4CC4-A6B9-4585AE45BF97}"/>
    <dgm:cxn modelId="{0EFEA2AC-3D03-465F-8AB0-D8259F9A987E}" srcId="{46B71378-EF78-4151-9E0A-386EF331E97E}" destId="{26C8D67C-1960-483A-88C0-B244A1DA4896}" srcOrd="0" destOrd="0" parTransId="{2B182D77-677C-4B1B-97A6-4636761C9783}" sibTransId="{6EFBAD2A-CB10-496C-AD59-FAAADBC0F48B}"/>
    <dgm:cxn modelId="{42BBD0B1-D0F4-47B6-A007-554A632BEF2D}" type="presOf" srcId="{26C8D67C-1960-483A-88C0-B244A1DA4896}" destId="{A951F50D-B85D-4E11-A7A7-D1A03D3DF4DF}" srcOrd="0" destOrd="0" presId="urn:microsoft.com/office/officeart/2005/8/layout/vList2"/>
    <dgm:cxn modelId="{234B9EBA-64FC-44A3-970A-85E2490AD839}" type="presOf" srcId="{46B71378-EF78-4151-9E0A-386EF331E97E}" destId="{99C6FADE-A1AA-4EBF-B8EF-C8F89F3B01F7}" srcOrd="0" destOrd="0" presId="urn:microsoft.com/office/officeart/2005/8/layout/vList2"/>
    <dgm:cxn modelId="{710E17D0-3924-4B9E-92DA-B5D12E7B75D6}" srcId="{E753C431-3602-4700-B840-30CCDD234930}" destId="{10F5F9BA-A6F8-42E2-BBE2-189027E2775D}" srcOrd="2" destOrd="0" parTransId="{3BC6E744-49B2-4757-962B-9DB03BA215C0}" sibTransId="{A0DC5346-5077-4096-AD6C-8D5C7C062BC0}"/>
    <dgm:cxn modelId="{E4205FD6-448D-4A5D-846A-7722F686CFCB}" type="presOf" srcId="{E753C431-3602-4700-B840-30CCDD234930}" destId="{A82F6BA3-5F0A-4DAE-B03E-A71944664FC7}" srcOrd="0" destOrd="0" presId="urn:microsoft.com/office/officeart/2005/8/layout/vList2"/>
    <dgm:cxn modelId="{B583D6E0-B1E4-451B-820B-AB5EDF32E93E}" srcId="{E753C431-3602-4700-B840-30CCDD234930}" destId="{46B71378-EF78-4151-9E0A-386EF331E97E}" srcOrd="1" destOrd="0" parTransId="{AA0312C3-F7F2-4D67-B12C-E7FC6CBDDBA7}" sibTransId="{8C94D337-AE0A-4D53-8EAA-9CF8FC51A764}"/>
    <dgm:cxn modelId="{EFE084EF-BDD8-4D64-A657-F2338DCE8029}" type="presOf" srcId="{10F5F9BA-A6F8-42E2-BBE2-189027E2775D}" destId="{E5B849EA-EC15-431B-8AE3-6AFDF5455105}" srcOrd="0" destOrd="0" presId="urn:microsoft.com/office/officeart/2005/8/layout/vList2"/>
    <dgm:cxn modelId="{A8684C57-2AED-4141-BA19-63BE4CCAC523}" type="presParOf" srcId="{A82F6BA3-5F0A-4DAE-B03E-A71944664FC7}" destId="{67882F5B-A55B-41D0-95D8-30E7546C70BD}" srcOrd="0" destOrd="0" presId="urn:microsoft.com/office/officeart/2005/8/layout/vList2"/>
    <dgm:cxn modelId="{CFE6EEB1-1240-4067-989F-7A3462C004DF}" type="presParOf" srcId="{A82F6BA3-5F0A-4DAE-B03E-A71944664FC7}" destId="{A7503804-E1DD-4381-B505-D3333C288F25}" srcOrd="1" destOrd="0" presId="urn:microsoft.com/office/officeart/2005/8/layout/vList2"/>
    <dgm:cxn modelId="{96E4C462-9989-4670-86F2-AF8796E444A2}" type="presParOf" srcId="{A82F6BA3-5F0A-4DAE-B03E-A71944664FC7}" destId="{99C6FADE-A1AA-4EBF-B8EF-C8F89F3B01F7}" srcOrd="2" destOrd="0" presId="urn:microsoft.com/office/officeart/2005/8/layout/vList2"/>
    <dgm:cxn modelId="{D30FDFDD-A3DC-41FF-AF77-7CACEAB7E87F}" type="presParOf" srcId="{A82F6BA3-5F0A-4DAE-B03E-A71944664FC7}" destId="{A951F50D-B85D-4E11-A7A7-D1A03D3DF4DF}" srcOrd="3" destOrd="0" presId="urn:microsoft.com/office/officeart/2005/8/layout/vList2"/>
    <dgm:cxn modelId="{544904B0-C639-424C-B804-7F28D45D3881}" type="presParOf" srcId="{A82F6BA3-5F0A-4DAE-B03E-A71944664FC7}" destId="{E5B849EA-EC15-431B-8AE3-6AFDF5455105}" srcOrd="4" destOrd="0" presId="urn:microsoft.com/office/officeart/2005/8/layout/vList2"/>
    <dgm:cxn modelId="{064922E2-7CAA-4008-BED4-F9760ADE76E4}" type="presParOf" srcId="{A82F6BA3-5F0A-4DAE-B03E-A71944664FC7}" destId="{B5EB318F-03EB-4C1B-A8E4-013BF9F89264}" srcOrd="5" destOrd="0" presId="urn:microsoft.com/office/officeart/2005/8/layout/vList2"/>
    <dgm:cxn modelId="{58DCC4FC-2EBB-43B7-9881-F5CFEDF60B98}" type="presParOf" srcId="{A82F6BA3-5F0A-4DAE-B03E-A71944664FC7}" destId="{6E7D0805-ECD6-43E5-94AE-4AAE9FE3ED2A}" srcOrd="6" destOrd="0" presId="urn:microsoft.com/office/officeart/2005/8/layout/vList2"/>
    <dgm:cxn modelId="{3D3A9F48-117C-4BB9-AE7E-99150B24E948}" type="presParOf" srcId="{A82F6BA3-5F0A-4DAE-B03E-A71944664FC7}" destId="{2D89509F-4195-49E8-A2D6-98B5B2D9A294}" srcOrd="7" destOrd="0" presId="urn:microsoft.com/office/officeart/2005/8/layout/vList2"/>
    <dgm:cxn modelId="{47AE7E12-3392-4766-B5D6-F601692FE096}" type="presParOf" srcId="{A82F6BA3-5F0A-4DAE-B03E-A71944664FC7}" destId="{3E9D1E5D-9685-423F-B247-FFC2B6C6365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1854C0-4E31-4A9F-9FA7-DB5C562CECFB}"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2EC4C8DB-DA41-481F-9E13-6E66803BB0C8}">
      <dgm:prSet/>
      <dgm:spPr/>
      <dgm:t>
        <a:bodyPr/>
        <a:lstStyle/>
        <a:p>
          <a:r>
            <a:rPr lang="en-US" b="0" i="1" dirty="0"/>
            <a:t>Volunteers </a:t>
          </a:r>
          <a:r>
            <a:rPr lang="en-US" b="1" i="1" dirty="0"/>
            <a:t>are always</a:t>
          </a:r>
          <a:r>
            <a:rPr lang="en-US" i="1" dirty="0"/>
            <a:t> Visitors</a:t>
          </a:r>
          <a:r>
            <a:rPr lang="en-US" b="0" i="1" dirty="0"/>
            <a:t>; </a:t>
          </a:r>
          <a:r>
            <a:rPr lang="en-US" i="1" dirty="0"/>
            <a:t>Visitors</a:t>
          </a:r>
          <a:r>
            <a:rPr lang="en-US" b="0" i="1" dirty="0"/>
            <a:t> </a:t>
          </a:r>
          <a:r>
            <a:rPr lang="en-US" b="1" i="1" dirty="0"/>
            <a:t>are NOT</a:t>
          </a:r>
          <a:r>
            <a:rPr lang="en-US" b="0" i="1" dirty="0"/>
            <a:t> always </a:t>
          </a:r>
          <a:r>
            <a:rPr lang="en-US" i="1" dirty="0"/>
            <a:t>Volunteers</a:t>
          </a:r>
          <a:r>
            <a:rPr lang="en-US" b="0" i="1" dirty="0"/>
            <a:t>.</a:t>
          </a:r>
          <a:endParaRPr lang="en-US" dirty="0"/>
        </a:p>
      </dgm:t>
    </dgm:pt>
    <dgm:pt modelId="{15879BAE-EF5F-4A73-9862-6F567ADC2765}" type="parTrans" cxnId="{C567CF55-2C91-46E4-A2B0-3EE4379CD833}">
      <dgm:prSet/>
      <dgm:spPr/>
      <dgm:t>
        <a:bodyPr/>
        <a:lstStyle/>
        <a:p>
          <a:endParaRPr lang="en-US"/>
        </a:p>
      </dgm:t>
    </dgm:pt>
    <dgm:pt modelId="{5AD155C0-5352-4D73-8B71-3C1F52B09BB4}" type="sibTrans" cxnId="{C567CF55-2C91-46E4-A2B0-3EE4379CD833}">
      <dgm:prSet/>
      <dgm:spPr/>
      <dgm:t>
        <a:bodyPr/>
        <a:lstStyle/>
        <a:p>
          <a:endParaRPr lang="en-US"/>
        </a:p>
      </dgm:t>
    </dgm:pt>
    <dgm:pt modelId="{4FAF42B6-0E3A-4ADF-B7FD-C5412E60FAB9}">
      <dgm:prSet/>
      <dgm:spPr/>
      <dgm:t>
        <a:bodyPr/>
        <a:lstStyle/>
        <a:p>
          <a:r>
            <a:rPr lang="en-US" b="1" i="0"/>
            <a:t>Visitor:</a:t>
          </a:r>
          <a:r>
            <a:rPr lang="en-US" b="0" i="1"/>
            <a:t> </a:t>
          </a:r>
          <a:r>
            <a:rPr lang="en-US" b="0" i="0"/>
            <a:t>A parent/guardian </a:t>
          </a:r>
          <a:r>
            <a:rPr lang="en-US" b="1" i="0"/>
            <a:t>who is visiting</a:t>
          </a:r>
          <a:r>
            <a:rPr lang="en-US" b="0" i="0"/>
            <a:t> the classroom or an activity of his/her student </a:t>
          </a:r>
          <a:r>
            <a:rPr lang="en-US" b="1" i="0"/>
            <a:t>but does not interact with other students or assist employees. </a:t>
          </a:r>
          <a:endParaRPr lang="en-US"/>
        </a:p>
      </dgm:t>
    </dgm:pt>
    <dgm:pt modelId="{24A7A777-C5C4-4CA4-835D-74A161C672CC}" type="parTrans" cxnId="{833D0810-569B-4521-8A43-C32E321C0520}">
      <dgm:prSet/>
      <dgm:spPr/>
      <dgm:t>
        <a:bodyPr/>
        <a:lstStyle/>
        <a:p>
          <a:endParaRPr lang="en-US"/>
        </a:p>
      </dgm:t>
    </dgm:pt>
    <dgm:pt modelId="{AE99BBAA-566F-48FE-8FCB-FAE61F57D07D}" type="sibTrans" cxnId="{833D0810-569B-4521-8A43-C32E321C0520}">
      <dgm:prSet/>
      <dgm:spPr/>
      <dgm:t>
        <a:bodyPr/>
        <a:lstStyle/>
        <a:p>
          <a:endParaRPr lang="en-US"/>
        </a:p>
      </dgm:t>
    </dgm:pt>
    <dgm:pt modelId="{42F2B56F-08EF-4868-8A7A-3B5E8AA390E3}" type="pres">
      <dgm:prSet presAssocID="{211854C0-4E31-4A9F-9FA7-DB5C562CECFB}" presName="outerComposite" presStyleCnt="0">
        <dgm:presLayoutVars>
          <dgm:chMax val="5"/>
          <dgm:dir/>
          <dgm:resizeHandles val="exact"/>
        </dgm:presLayoutVars>
      </dgm:prSet>
      <dgm:spPr/>
    </dgm:pt>
    <dgm:pt modelId="{2E625517-3A90-4C51-9F02-984915DB3FF9}" type="pres">
      <dgm:prSet presAssocID="{211854C0-4E31-4A9F-9FA7-DB5C562CECFB}" presName="dummyMaxCanvas" presStyleCnt="0">
        <dgm:presLayoutVars/>
      </dgm:prSet>
      <dgm:spPr/>
    </dgm:pt>
    <dgm:pt modelId="{133316DD-8F0A-469A-88FC-8EEE43F2329A}" type="pres">
      <dgm:prSet presAssocID="{211854C0-4E31-4A9F-9FA7-DB5C562CECFB}" presName="TwoNodes_1" presStyleLbl="node1" presStyleIdx="0" presStyleCnt="2">
        <dgm:presLayoutVars>
          <dgm:bulletEnabled val="1"/>
        </dgm:presLayoutVars>
      </dgm:prSet>
      <dgm:spPr/>
    </dgm:pt>
    <dgm:pt modelId="{45D04CC3-1A1B-4605-92D9-9A3F0FA64C50}" type="pres">
      <dgm:prSet presAssocID="{211854C0-4E31-4A9F-9FA7-DB5C562CECFB}" presName="TwoNodes_2" presStyleLbl="node1" presStyleIdx="1" presStyleCnt="2">
        <dgm:presLayoutVars>
          <dgm:bulletEnabled val="1"/>
        </dgm:presLayoutVars>
      </dgm:prSet>
      <dgm:spPr/>
    </dgm:pt>
    <dgm:pt modelId="{0962127F-4F7C-496A-ACEA-4F8F99BBB9B3}" type="pres">
      <dgm:prSet presAssocID="{211854C0-4E31-4A9F-9FA7-DB5C562CECFB}" presName="TwoConn_1-2" presStyleLbl="fgAccFollowNode1" presStyleIdx="0" presStyleCnt="1">
        <dgm:presLayoutVars>
          <dgm:bulletEnabled val="1"/>
        </dgm:presLayoutVars>
      </dgm:prSet>
      <dgm:spPr/>
    </dgm:pt>
    <dgm:pt modelId="{BA19DE61-3918-47E0-9144-FAAD0C1C37C1}" type="pres">
      <dgm:prSet presAssocID="{211854C0-4E31-4A9F-9FA7-DB5C562CECFB}" presName="TwoNodes_1_text" presStyleLbl="node1" presStyleIdx="1" presStyleCnt="2">
        <dgm:presLayoutVars>
          <dgm:bulletEnabled val="1"/>
        </dgm:presLayoutVars>
      </dgm:prSet>
      <dgm:spPr/>
    </dgm:pt>
    <dgm:pt modelId="{B50DB504-5E19-458D-BF5F-7BDD6A7D9C1B}" type="pres">
      <dgm:prSet presAssocID="{211854C0-4E31-4A9F-9FA7-DB5C562CECFB}" presName="TwoNodes_2_text" presStyleLbl="node1" presStyleIdx="1" presStyleCnt="2">
        <dgm:presLayoutVars>
          <dgm:bulletEnabled val="1"/>
        </dgm:presLayoutVars>
      </dgm:prSet>
      <dgm:spPr/>
    </dgm:pt>
  </dgm:ptLst>
  <dgm:cxnLst>
    <dgm:cxn modelId="{833D0810-569B-4521-8A43-C32E321C0520}" srcId="{211854C0-4E31-4A9F-9FA7-DB5C562CECFB}" destId="{4FAF42B6-0E3A-4ADF-B7FD-C5412E60FAB9}" srcOrd="1" destOrd="0" parTransId="{24A7A777-C5C4-4CA4-835D-74A161C672CC}" sibTransId="{AE99BBAA-566F-48FE-8FCB-FAE61F57D07D}"/>
    <dgm:cxn modelId="{3F12B116-04BB-4AAF-89AA-27BF57A7950B}" type="presOf" srcId="{4FAF42B6-0E3A-4ADF-B7FD-C5412E60FAB9}" destId="{45D04CC3-1A1B-4605-92D9-9A3F0FA64C50}" srcOrd="0" destOrd="0" presId="urn:microsoft.com/office/officeart/2005/8/layout/vProcess5"/>
    <dgm:cxn modelId="{44A25017-A426-489B-8997-2D2845CC238B}" type="presOf" srcId="{2EC4C8DB-DA41-481F-9E13-6E66803BB0C8}" destId="{133316DD-8F0A-469A-88FC-8EEE43F2329A}" srcOrd="0" destOrd="0" presId="urn:microsoft.com/office/officeart/2005/8/layout/vProcess5"/>
    <dgm:cxn modelId="{7B206052-51BC-4B2D-B907-A270186664E1}" type="presOf" srcId="{5AD155C0-5352-4D73-8B71-3C1F52B09BB4}" destId="{0962127F-4F7C-496A-ACEA-4F8F99BBB9B3}" srcOrd="0" destOrd="0" presId="urn:microsoft.com/office/officeart/2005/8/layout/vProcess5"/>
    <dgm:cxn modelId="{357D6772-B11B-46B4-9FCF-D69897C72EC1}" type="presOf" srcId="{4FAF42B6-0E3A-4ADF-B7FD-C5412E60FAB9}" destId="{B50DB504-5E19-458D-BF5F-7BDD6A7D9C1B}" srcOrd="1" destOrd="0" presId="urn:microsoft.com/office/officeart/2005/8/layout/vProcess5"/>
    <dgm:cxn modelId="{C567CF55-2C91-46E4-A2B0-3EE4379CD833}" srcId="{211854C0-4E31-4A9F-9FA7-DB5C562CECFB}" destId="{2EC4C8DB-DA41-481F-9E13-6E66803BB0C8}" srcOrd="0" destOrd="0" parTransId="{15879BAE-EF5F-4A73-9862-6F567ADC2765}" sibTransId="{5AD155C0-5352-4D73-8B71-3C1F52B09BB4}"/>
    <dgm:cxn modelId="{8037C1AC-6A54-40A9-AE67-00157EBED930}" type="presOf" srcId="{2EC4C8DB-DA41-481F-9E13-6E66803BB0C8}" destId="{BA19DE61-3918-47E0-9144-FAAD0C1C37C1}" srcOrd="1" destOrd="0" presId="urn:microsoft.com/office/officeart/2005/8/layout/vProcess5"/>
    <dgm:cxn modelId="{A64E70ED-80B1-43E4-9D42-5360D25DB6B2}" type="presOf" srcId="{211854C0-4E31-4A9F-9FA7-DB5C562CECFB}" destId="{42F2B56F-08EF-4868-8A7A-3B5E8AA390E3}" srcOrd="0" destOrd="0" presId="urn:microsoft.com/office/officeart/2005/8/layout/vProcess5"/>
    <dgm:cxn modelId="{9ED7BEE7-C3DF-4827-A7E8-478D65C30E0A}" type="presParOf" srcId="{42F2B56F-08EF-4868-8A7A-3B5E8AA390E3}" destId="{2E625517-3A90-4C51-9F02-984915DB3FF9}" srcOrd="0" destOrd="0" presId="urn:microsoft.com/office/officeart/2005/8/layout/vProcess5"/>
    <dgm:cxn modelId="{8F7C25FB-2FDE-45D8-9BC8-6A9E9662E15A}" type="presParOf" srcId="{42F2B56F-08EF-4868-8A7A-3B5E8AA390E3}" destId="{133316DD-8F0A-469A-88FC-8EEE43F2329A}" srcOrd="1" destOrd="0" presId="urn:microsoft.com/office/officeart/2005/8/layout/vProcess5"/>
    <dgm:cxn modelId="{85C1469C-0B06-4F4E-8B3C-BD02A469D829}" type="presParOf" srcId="{42F2B56F-08EF-4868-8A7A-3B5E8AA390E3}" destId="{45D04CC3-1A1B-4605-92D9-9A3F0FA64C50}" srcOrd="2" destOrd="0" presId="urn:microsoft.com/office/officeart/2005/8/layout/vProcess5"/>
    <dgm:cxn modelId="{8D61ACCA-866D-4099-BC24-61BE570C4B4B}" type="presParOf" srcId="{42F2B56F-08EF-4868-8A7A-3B5E8AA390E3}" destId="{0962127F-4F7C-496A-ACEA-4F8F99BBB9B3}" srcOrd="3" destOrd="0" presId="urn:microsoft.com/office/officeart/2005/8/layout/vProcess5"/>
    <dgm:cxn modelId="{56388113-3512-4576-82FE-F03CE89076C8}" type="presParOf" srcId="{42F2B56F-08EF-4868-8A7A-3B5E8AA390E3}" destId="{BA19DE61-3918-47E0-9144-FAAD0C1C37C1}" srcOrd="4" destOrd="0" presId="urn:microsoft.com/office/officeart/2005/8/layout/vProcess5"/>
    <dgm:cxn modelId="{4F802D85-F071-4E67-8C8B-568D04EB2F6B}" type="presParOf" srcId="{42F2B56F-08EF-4868-8A7A-3B5E8AA390E3}" destId="{B50DB504-5E19-458D-BF5F-7BDD6A7D9C1B}"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5E0AB0-13CA-4882-B6B1-99C3DAA4BBCE}" type="doc">
      <dgm:prSet loTypeId="urn:microsoft.com/office/officeart/2017/3/layout/HorizontalLabelsTimeline" loCatId="process" qsTypeId="urn:microsoft.com/office/officeart/2005/8/quickstyle/simple1" qsCatId="simple" csTypeId="urn:microsoft.com/office/officeart/2005/8/colors/colorful2" csCatId="colorful" phldr="1"/>
      <dgm:spPr/>
      <dgm:t>
        <a:bodyPr/>
        <a:lstStyle/>
        <a:p>
          <a:endParaRPr lang="en-US"/>
        </a:p>
      </dgm:t>
    </dgm:pt>
    <dgm:pt modelId="{092843E3-FED1-4219-9B94-425C624AFEB4}">
      <dgm:prSet/>
      <dgm:spPr/>
      <dgm:t>
        <a:bodyPr/>
        <a:lstStyle/>
        <a:p>
          <a:pPr rtl="0">
            <a:defRPr b="1"/>
          </a:pPr>
          <a:r>
            <a:rPr lang="en-US">
              <a:latin typeface="Aptos Display" panose="02110004020202020204"/>
            </a:rPr>
            <a:t>BP 1500</a:t>
          </a:r>
          <a:endParaRPr lang="en-US"/>
        </a:p>
      </dgm:t>
    </dgm:pt>
    <dgm:pt modelId="{1927E9FE-2273-401C-8814-7B362117F6B2}" type="parTrans" cxnId="{8F35733D-6F9C-456A-996C-5BDF76F436D4}">
      <dgm:prSet/>
      <dgm:spPr/>
      <dgm:t>
        <a:bodyPr/>
        <a:lstStyle/>
        <a:p>
          <a:endParaRPr lang="en-US"/>
        </a:p>
      </dgm:t>
    </dgm:pt>
    <dgm:pt modelId="{38DA0A33-9AC9-40A4-8470-0FCE37D1FB77}" type="sibTrans" cxnId="{8F35733D-6F9C-456A-996C-5BDF76F436D4}">
      <dgm:prSet/>
      <dgm:spPr/>
      <dgm:t>
        <a:bodyPr/>
        <a:lstStyle/>
        <a:p>
          <a:endParaRPr lang="en-US"/>
        </a:p>
      </dgm:t>
    </dgm:pt>
    <dgm:pt modelId="{27FC7A32-5A10-48FD-A1E7-FEC21142840B}">
      <dgm:prSet/>
      <dgm:spPr/>
      <dgm:t>
        <a:bodyPr/>
        <a:lstStyle/>
        <a:p>
          <a:r>
            <a:rPr lang="en-US"/>
            <a:t>BP 1500 – Volunteers </a:t>
          </a:r>
        </a:p>
      </dgm:t>
    </dgm:pt>
    <dgm:pt modelId="{29379391-BBD8-477F-A277-94A797745AB4}" type="parTrans" cxnId="{E1E12231-30F6-4D75-A465-D4489B8145BE}">
      <dgm:prSet/>
      <dgm:spPr/>
      <dgm:t>
        <a:bodyPr/>
        <a:lstStyle/>
        <a:p>
          <a:endParaRPr lang="en-US"/>
        </a:p>
      </dgm:t>
    </dgm:pt>
    <dgm:pt modelId="{F93E6225-5CAC-488D-B541-3F0C7E36E251}" type="sibTrans" cxnId="{E1E12231-30F6-4D75-A465-D4489B8145BE}">
      <dgm:prSet/>
      <dgm:spPr/>
      <dgm:t>
        <a:bodyPr/>
        <a:lstStyle/>
        <a:p>
          <a:endParaRPr lang="en-US"/>
        </a:p>
      </dgm:t>
    </dgm:pt>
    <dgm:pt modelId="{F1731E40-AC70-442C-BE14-DF8877890631}">
      <dgm:prSet/>
      <dgm:spPr/>
      <dgm:t>
        <a:bodyPr/>
        <a:lstStyle/>
        <a:p>
          <a:pPr rtl="0">
            <a:defRPr b="1"/>
          </a:pPr>
          <a:r>
            <a:rPr lang="en-US">
              <a:latin typeface="Aptos Display" panose="02110004020202020204"/>
            </a:rPr>
            <a:t>BP 1505</a:t>
          </a:r>
          <a:endParaRPr lang="en-US"/>
        </a:p>
      </dgm:t>
    </dgm:pt>
    <dgm:pt modelId="{BC05FF58-5088-42EA-B6EB-48568656FE88}" type="parTrans" cxnId="{1D51D57B-7A38-499E-9488-B386A20E2CE7}">
      <dgm:prSet/>
      <dgm:spPr/>
      <dgm:t>
        <a:bodyPr/>
        <a:lstStyle/>
        <a:p>
          <a:endParaRPr lang="en-US"/>
        </a:p>
      </dgm:t>
    </dgm:pt>
    <dgm:pt modelId="{41C12FC8-37F0-41EB-9D93-497116705305}" type="sibTrans" cxnId="{1D51D57B-7A38-499E-9488-B386A20E2CE7}">
      <dgm:prSet/>
      <dgm:spPr/>
      <dgm:t>
        <a:bodyPr/>
        <a:lstStyle/>
        <a:p>
          <a:endParaRPr lang="en-US"/>
        </a:p>
      </dgm:t>
    </dgm:pt>
    <dgm:pt modelId="{FD490EED-6340-49FF-ABB9-A86B698090E7}">
      <dgm:prSet/>
      <dgm:spPr/>
      <dgm:t>
        <a:bodyPr/>
        <a:lstStyle/>
        <a:p>
          <a:r>
            <a:rPr lang="en-US"/>
            <a:t>BP 1505 – Meaningful Access</a:t>
          </a:r>
        </a:p>
      </dgm:t>
    </dgm:pt>
    <dgm:pt modelId="{29429148-79E1-481C-93D1-ECD831B1EE8A}" type="parTrans" cxnId="{9924CEFC-6894-40EA-AABE-27C81216E2AC}">
      <dgm:prSet/>
      <dgm:spPr/>
      <dgm:t>
        <a:bodyPr/>
        <a:lstStyle/>
        <a:p>
          <a:endParaRPr lang="en-US"/>
        </a:p>
      </dgm:t>
    </dgm:pt>
    <dgm:pt modelId="{B26F375F-E39A-400B-8E93-64B794BF2BCE}" type="sibTrans" cxnId="{9924CEFC-6894-40EA-AABE-27C81216E2AC}">
      <dgm:prSet/>
      <dgm:spPr/>
      <dgm:t>
        <a:bodyPr/>
        <a:lstStyle/>
        <a:p>
          <a:endParaRPr lang="en-US"/>
        </a:p>
      </dgm:t>
    </dgm:pt>
    <dgm:pt modelId="{27FC18C1-D726-4D2D-9DB1-83E59B1656C8}">
      <dgm:prSet/>
      <dgm:spPr/>
      <dgm:t>
        <a:bodyPr/>
        <a:lstStyle/>
        <a:p>
          <a:pPr rtl="0">
            <a:defRPr b="1"/>
          </a:pPr>
          <a:r>
            <a:rPr lang="en-US">
              <a:latin typeface="Aptos Display" panose="02110004020202020204"/>
            </a:rPr>
            <a:t>AR 1501</a:t>
          </a:r>
          <a:endParaRPr lang="en-US"/>
        </a:p>
      </dgm:t>
    </dgm:pt>
    <dgm:pt modelId="{7A54CA91-6F9E-4E1A-AC17-A0B0972E1D15}" type="parTrans" cxnId="{0BB65F3D-D2D9-4A1E-9F1D-5F61DAA6305D}">
      <dgm:prSet/>
      <dgm:spPr/>
      <dgm:t>
        <a:bodyPr/>
        <a:lstStyle/>
        <a:p>
          <a:endParaRPr lang="en-US"/>
        </a:p>
      </dgm:t>
    </dgm:pt>
    <dgm:pt modelId="{0E62EE69-6DAE-4B3F-8973-7B83EC24BB57}" type="sibTrans" cxnId="{0BB65F3D-D2D9-4A1E-9F1D-5F61DAA6305D}">
      <dgm:prSet/>
      <dgm:spPr/>
      <dgm:t>
        <a:bodyPr/>
        <a:lstStyle/>
        <a:p>
          <a:endParaRPr lang="en-US"/>
        </a:p>
      </dgm:t>
    </dgm:pt>
    <dgm:pt modelId="{BFB3691D-5526-4001-856F-2F2E2B0D3934}">
      <dgm:prSet/>
      <dgm:spPr/>
      <dgm:t>
        <a:bodyPr/>
        <a:lstStyle/>
        <a:p>
          <a:r>
            <a:rPr lang="en-US"/>
            <a:t>AR 1501 – Volunteers (currently being updated)  </a:t>
          </a:r>
        </a:p>
      </dgm:t>
    </dgm:pt>
    <dgm:pt modelId="{485D7A42-9C08-4E32-BE9D-AC4BF3F7C47D}" type="parTrans" cxnId="{8FFDF1A8-88F2-46B5-ACAB-5C3B80A3B206}">
      <dgm:prSet/>
      <dgm:spPr/>
      <dgm:t>
        <a:bodyPr/>
        <a:lstStyle/>
        <a:p>
          <a:endParaRPr lang="en-US"/>
        </a:p>
      </dgm:t>
    </dgm:pt>
    <dgm:pt modelId="{D1F7A075-EB37-46B1-8851-06CD5E0390A7}" type="sibTrans" cxnId="{8FFDF1A8-88F2-46B5-ACAB-5C3B80A3B206}">
      <dgm:prSet/>
      <dgm:spPr/>
      <dgm:t>
        <a:bodyPr/>
        <a:lstStyle/>
        <a:p>
          <a:endParaRPr lang="en-US"/>
        </a:p>
      </dgm:t>
    </dgm:pt>
    <dgm:pt modelId="{2DFF4440-8205-4605-84FA-9B954B70FC63}">
      <dgm:prSet/>
      <dgm:spPr/>
      <dgm:t>
        <a:bodyPr/>
        <a:lstStyle/>
        <a:p>
          <a:pPr rtl="0">
            <a:defRPr b="1"/>
          </a:pPr>
          <a:r>
            <a:rPr lang="en-US">
              <a:latin typeface="Aptos Display" panose="02110004020202020204"/>
            </a:rPr>
            <a:t>BP 1506</a:t>
          </a:r>
          <a:endParaRPr lang="en-US"/>
        </a:p>
      </dgm:t>
    </dgm:pt>
    <dgm:pt modelId="{160CE126-32A1-4F9E-A7F6-A15128711D7F}" type="parTrans" cxnId="{9DE37586-53C7-43DF-8D9D-F14D0CAA9546}">
      <dgm:prSet/>
      <dgm:spPr/>
      <dgm:t>
        <a:bodyPr/>
        <a:lstStyle/>
        <a:p>
          <a:endParaRPr lang="en-US"/>
        </a:p>
      </dgm:t>
    </dgm:pt>
    <dgm:pt modelId="{6D59F4B7-2182-4836-86DA-FB336324475D}" type="sibTrans" cxnId="{9DE37586-53C7-43DF-8D9D-F14D0CAA9546}">
      <dgm:prSet/>
      <dgm:spPr/>
      <dgm:t>
        <a:bodyPr/>
        <a:lstStyle/>
        <a:p>
          <a:endParaRPr lang="en-US"/>
        </a:p>
      </dgm:t>
    </dgm:pt>
    <dgm:pt modelId="{C867FBAD-70EC-4929-AE4F-780D874C21F4}">
      <dgm:prSet/>
      <dgm:spPr/>
      <dgm:t>
        <a:bodyPr/>
        <a:lstStyle/>
        <a:p>
          <a:r>
            <a:rPr lang="en-US" dirty="0"/>
            <a:t>AR 1506 – Visitors</a:t>
          </a:r>
        </a:p>
      </dgm:t>
    </dgm:pt>
    <dgm:pt modelId="{BE01F48B-D804-4FF6-8C25-446B2B82E614}" type="parTrans" cxnId="{6F8DCA4A-1881-4473-B2C3-87F6707F17FA}">
      <dgm:prSet/>
      <dgm:spPr/>
      <dgm:t>
        <a:bodyPr/>
        <a:lstStyle/>
        <a:p>
          <a:endParaRPr lang="en-US"/>
        </a:p>
      </dgm:t>
    </dgm:pt>
    <dgm:pt modelId="{376A820E-F46E-4E73-AA08-2B36FBE94B86}" type="sibTrans" cxnId="{6F8DCA4A-1881-4473-B2C3-87F6707F17FA}">
      <dgm:prSet/>
      <dgm:spPr/>
      <dgm:t>
        <a:bodyPr/>
        <a:lstStyle/>
        <a:p>
          <a:endParaRPr lang="en-US"/>
        </a:p>
      </dgm:t>
    </dgm:pt>
    <dgm:pt modelId="{786851E5-11A0-4D46-912B-A44A8413E4C8}">
      <dgm:prSet/>
      <dgm:spPr/>
      <dgm:t>
        <a:bodyPr/>
        <a:lstStyle/>
        <a:p>
          <a:pPr rtl="0">
            <a:defRPr b="1"/>
          </a:pPr>
          <a:r>
            <a:rPr lang="en-US">
              <a:latin typeface="Aptos Display" panose="02110004020202020204"/>
            </a:rPr>
            <a:t>AR 1507</a:t>
          </a:r>
          <a:endParaRPr lang="en-US"/>
        </a:p>
      </dgm:t>
    </dgm:pt>
    <dgm:pt modelId="{B9A893CA-2B5D-41CC-94AF-77F855980113}" type="parTrans" cxnId="{2C881BB0-C8A9-4C6B-A1A1-1E67E43D1F20}">
      <dgm:prSet/>
      <dgm:spPr/>
      <dgm:t>
        <a:bodyPr/>
        <a:lstStyle/>
        <a:p>
          <a:endParaRPr lang="en-US"/>
        </a:p>
      </dgm:t>
    </dgm:pt>
    <dgm:pt modelId="{1BEDB576-C5DF-4743-984E-6DB80E807DB7}" type="sibTrans" cxnId="{2C881BB0-C8A9-4C6B-A1A1-1E67E43D1F20}">
      <dgm:prSet/>
      <dgm:spPr/>
      <dgm:t>
        <a:bodyPr/>
        <a:lstStyle/>
        <a:p>
          <a:endParaRPr lang="en-US"/>
        </a:p>
      </dgm:t>
    </dgm:pt>
    <dgm:pt modelId="{E1803A5E-60B7-4B2E-A0DD-073C27E0CD25}">
      <dgm:prSet/>
      <dgm:spPr/>
      <dgm:t>
        <a:bodyPr/>
        <a:lstStyle/>
        <a:p>
          <a:r>
            <a:rPr lang="en-US"/>
            <a:t>AR 1507 – Visitor Management</a:t>
          </a:r>
        </a:p>
      </dgm:t>
    </dgm:pt>
    <dgm:pt modelId="{AC32ADB5-746F-431A-82E7-D90C600F118A}" type="parTrans" cxnId="{3B86D9AA-7D60-4204-BDEF-B809816FB9CF}">
      <dgm:prSet/>
      <dgm:spPr/>
      <dgm:t>
        <a:bodyPr/>
        <a:lstStyle/>
        <a:p>
          <a:endParaRPr lang="en-US"/>
        </a:p>
      </dgm:t>
    </dgm:pt>
    <dgm:pt modelId="{0813C50E-D866-4A57-A590-06C95CCD6787}" type="sibTrans" cxnId="{3B86D9AA-7D60-4204-BDEF-B809816FB9CF}">
      <dgm:prSet/>
      <dgm:spPr/>
      <dgm:t>
        <a:bodyPr/>
        <a:lstStyle/>
        <a:p>
          <a:endParaRPr lang="en-US"/>
        </a:p>
      </dgm:t>
    </dgm:pt>
    <dgm:pt modelId="{7BC29A93-0674-4C99-AB43-ACE60EBFF27E}" type="pres">
      <dgm:prSet presAssocID="{775E0AB0-13CA-4882-B6B1-99C3DAA4BBCE}" presName="root" presStyleCnt="0">
        <dgm:presLayoutVars>
          <dgm:chMax/>
          <dgm:chPref/>
          <dgm:animLvl val="lvl"/>
        </dgm:presLayoutVars>
      </dgm:prSet>
      <dgm:spPr/>
    </dgm:pt>
    <dgm:pt modelId="{EFF862BF-88BB-40ED-9322-258F6D5F6945}" type="pres">
      <dgm:prSet presAssocID="{775E0AB0-13CA-4882-B6B1-99C3DAA4BBCE}" presName="divider" presStyleLbl="fgAcc1" presStyleIdx="0" presStyleCnt="1"/>
      <dgm:spPr/>
    </dgm:pt>
    <dgm:pt modelId="{6482BF87-7E3E-4559-9DAE-CCE7EC8CFD5E}" type="pres">
      <dgm:prSet presAssocID="{775E0AB0-13CA-4882-B6B1-99C3DAA4BBCE}" presName="nodes" presStyleCnt="0">
        <dgm:presLayoutVars>
          <dgm:chMax/>
          <dgm:chPref/>
          <dgm:animLvl val="lvl"/>
        </dgm:presLayoutVars>
      </dgm:prSet>
      <dgm:spPr/>
    </dgm:pt>
    <dgm:pt modelId="{C2D473B2-6701-44EA-9060-B773ADCE993C}" type="pres">
      <dgm:prSet presAssocID="{092843E3-FED1-4219-9B94-425C624AFEB4}" presName="composite" presStyleCnt="0"/>
      <dgm:spPr/>
    </dgm:pt>
    <dgm:pt modelId="{882B36FC-AAD9-4CC1-B5FD-C4EE28DE32A6}" type="pres">
      <dgm:prSet presAssocID="{092843E3-FED1-4219-9B94-425C624AFEB4}" presName="L1TextContainer" presStyleLbl="alignNode1" presStyleIdx="0" presStyleCnt="5">
        <dgm:presLayoutVars>
          <dgm:chMax val="1"/>
          <dgm:chPref val="1"/>
          <dgm:bulletEnabled val="1"/>
        </dgm:presLayoutVars>
      </dgm:prSet>
      <dgm:spPr/>
    </dgm:pt>
    <dgm:pt modelId="{3E705A3E-F702-4420-B0BB-F8F8BDF28C7D}" type="pres">
      <dgm:prSet presAssocID="{092843E3-FED1-4219-9B94-425C624AFEB4}" presName="L2TextContainerWrapper" presStyleCnt="0">
        <dgm:presLayoutVars>
          <dgm:bulletEnabled val="1"/>
        </dgm:presLayoutVars>
      </dgm:prSet>
      <dgm:spPr/>
    </dgm:pt>
    <dgm:pt modelId="{039C9508-DC7D-4FF5-BEF1-82ED564E8D13}" type="pres">
      <dgm:prSet presAssocID="{092843E3-FED1-4219-9B94-425C624AFEB4}" presName="L2TextContainer" presStyleLbl="bgAccFollowNode1" presStyleIdx="0" presStyleCnt="5"/>
      <dgm:spPr/>
    </dgm:pt>
    <dgm:pt modelId="{45D3CC9D-5B7C-44E8-B6DA-C6FF0343164F}" type="pres">
      <dgm:prSet presAssocID="{092843E3-FED1-4219-9B94-425C624AFEB4}" presName="FlexibleEmptyPlaceHolder" presStyleCnt="0"/>
      <dgm:spPr/>
    </dgm:pt>
    <dgm:pt modelId="{BA42DC15-B5E8-480A-A79E-7500138EE02A}" type="pres">
      <dgm:prSet presAssocID="{092843E3-FED1-4219-9B94-425C624AFEB4}" presName="ConnectLine" presStyleLbl="sibTrans1D1" presStyleIdx="0" presStyleCnt="5"/>
      <dgm:spPr/>
    </dgm:pt>
    <dgm:pt modelId="{B1184EA6-C08E-4807-9594-0DB4265B1A91}" type="pres">
      <dgm:prSet presAssocID="{092843E3-FED1-4219-9B94-425C624AFEB4}" presName="ConnectorPoint" presStyleLbl="node1" presStyleIdx="0" presStyleCnt="5"/>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95CDE1A-36B1-4C20-8F2C-16684A207DEC}" type="pres">
      <dgm:prSet presAssocID="{092843E3-FED1-4219-9B94-425C624AFEB4}" presName="EmptyPlaceHolder" presStyleCnt="0"/>
      <dgm:spPr/>
    </dgm:pt>
    <dgm:pt modelId="{8CE011A6-2160-4968-840D-B3AB7A1C951D}" type="pres">
      <dgm:prSet presAssocID="{38DA0A33-9AC9-40A4-8470-0FCE37D1FB77}" presName="spaceBetweenRectangles" presStyleCnt="0"/>
      <dgm:spPr/>
    </dgm:pt>
    <dgm:pt modelId="{5548B3D5-41BF-4EA3-BF65-F2536CD94222}" type="pres">
      <dgm:prSet presAssocID="{F1731E40-AC70-442C-BE14-DF8877890631}" presName="composite" presStyleCnt="0"/>
      <dgm:spPr/>
    </dgm:pt>
    <dgm:pt modelId="{8BC5DC2F-2CBA-4446-91D9-0CD579F27E40}" type="pres">
      <dgm:prSet presAssocID="{F1731E40-AC70-442C-BE14-DF8877890631}" presName="L1TextContainer" presStyleLbl="alignNode1" presStyleIdx="1" presStyleCnt="5">
        <dgm:presLayoutVars>
          <dgm:chMax val="1"/>
          <dgm:chPref val="1"/>
          <dgm:bulletEnabled val="1"/>
        </dgm:presLayoutVars>
      </dgm:prSet>
      <dgm:spPr/>
    </dgm:pt>
    <dgm:pt modelId="{02A90F3B-418B-4E0D-B983-613F7FEB71E8}" type="pres">
      <dgm:prSet presAssocID="{F1731E40-AC70-442C-BE14-DF8877890631}" presName="L2TextContainerWrapper" presStyleCnt="0">
        <dgm:presLayoutVars>
          <dgm:bulletEnabled val="1"/>
        </dgm:presLayoutVars>
      </dgm:prSet>
      <dgm:spPr/>
    </dgm:pt>
    <dgm:pt modelId="{B6800618-EC61-4AE9-B98E-007F42479EB5}" type="pres">
      <dgm:prSet presAssocID="{F1731E40-AC70-442C-BE14-DF8877890631}" presName="L2TextContainer" presStyleLbl="bgAccFollowNode1" presStyleIdx="1" presStyleCnt="5"/>
      <dgm:spPr/>
    </dgm:pt>
    <dgm:pt modelId="{8AAC3E4F-533E-4AF7-9988-7D3A4535D38B}" type="pres">
      <dgm:prSet presAssocID="{F1731E40-AC70-442C-BE14-DF8877890631}" presName="FlexibleEmptyPlaceHolder" presStyleCnt="0"/>
      <dgm:spPr/>
    </dgm:pt>
    <dgm:pt modelId="{9EC540C0-A175-400F-A0A9-27A076110D4C}" type="pres">
      <dgm:prSet presAssocID="{F1731E40-AC70-442C-BE14-DF8877890631}" presName="ConnectLine" presStyleLbl="sibTrans1D1" presStyleIdx="1" presStyleCnt="5"/>
      <dgm:spPr/>
    </dgm:pt>
    <dgm:pt modelId="{60255DE6-9E06-43E3-A892-236A6281A398}" type="pres">
      <dgm:prSet presAssocID="{F1731E40-AC70-442C-BE14-DF8877890631}" presName="ConnectorPoint" presStyleLbl="node1" presStyleIdx="1" presStyleCnt="5"/>
      <dgm:spPr>
        <a:solidFill>
          <a:schemeClr val="accent2">
            <a:hueOff val="1610903"/>
            <a:satOff val="-4623"/>
            <a:lumOff val="-7402"/>
            <a:alphaOff val="0"/>
          </a:schemeClr>
        </a:solidFill>
        <a:ln w="6350" cap="flat" cmpd="sng" algn="ctr">
          <a:solidFill>
            <a:schemeClr val="lt1">
              <a:hueOff val="0"/>
              <a:satOff val="0"/>
              <a:lumOff val="0"/>
              <a:alphaOff val="0"/>
            </a:schemeClr>
          </a:solidFill>
          <a:prstDash val="solid"/>
          <a:miter lim="800000"/>
        </a:ln>
        <a:effectLst/>
      </dgm:spPr>
    </dgm:pt>
    <dgm:pt modelId="{538876D9-3845-486D-9D4A-111EEFE81699}" type="pres">
      <dgm:prSet presAssocID="{F1731E40-AC70-442C-BE14-DF8877890631}" presName="EmptyPlaceHolder" presStyleCnt="0"/>
      <dgm:spPr/>
    </dgm:pt>
    <dgm:pt modelId="{43A648CC-6E65-4F69-8161-D6E2E3980D9C}" type="pres">
      <dgm:prSet presAssocID="{41C12FC8-37F0-41EB-9D93-497116705305}" presName="spaceBetweenRectangles" presStyleCnt="0"/>
      <dgm:spPr/>
    </dgm:pt>
    <dgm:pt modelId="{22219CCC-7CDB-4EF6-BBCD-F39F7777E5B2}" type="pres">
      <dgm:prSet presAssocID="{27FC18C1-D726-4D2D-9DB1-83E59B1656C8}" presName="composite" presStyleCnt="0"/>
      <dgm:spPr/>
    </dgm:pt>
    <dgm:pt modelId="{4DDE7FF9-3F2C-460E-9078-42803A3BC10D}" type="pres">
      <dgm:prSet presAssocID="{27FC18C1-D726-4D2D-9DB1-83E59B1656C8}" presName="L1TextContainer" presStyleLbl="alignNode1" presStyleIdx="2" presStyleCnt="5">
        <dgm:presLayoutVars>
          <dgm:chMax val="1"/>
          <dgm:chPref val="1"/>
          <dgm:bulletEnabled val="1"/>
        </dgm:presLayoutVars>
      </dgm:prSet>
      <dgm:spPr/>
    </dgm:pt>
    <dgm:pt modelId="{90EF5016-D8BF-4E10-87E0-6FC488019593}" type="pres">
      <dgm:prSet presAssocID="{27FC18C1-D726-4D2D-9DB1-83E59B1656C8}" presName="L2TextContainerWrapper" presStyleCnt="0">
        <dgm:presLayoutVars>
          <dgm:bulletEnabled val="1"/>
        </dgm:presLayoutVars>
      </dgm:prSet>
      <dgm:spPr/>
    </dgm:pt>
    <dgm:pt modelId="{A74140FA-0E29-458A-8B54-05D01887B107}" type="pres">
      <dgm:prSet presAssocID="{27FC18C1-D726-4D2D-9DB1-83E59B1656C8}" presName="L2TextContainer" presStyleLbl="bgAccFollowNode1" presStyleIdx="2" presStyleCnt="5"/>
      <dgm:spPr/>
    </dgm:pt>
    <dgm:pt modelId="{F74216C7-F980-4350-BC34-8D6B8627F016}" type="pres">
      <dgm:prSet presAssocID="{27FC18C1-D726-4D2D-9DB1-83E59B1656C8}" presName="FlexibleEmptyPlaceHolder" presStyleCnt="0"/>
      <dgm:spPr/>
    </dgm:pt>
    <dgm:pt modelId="{8806FD9C-A9E2-4494-8083-4DDCEE6E27CF}" type="pres">
      <dgm:prSet presAssocID="{27FC18C1-D726-4D2D-9DB1-83E59B1656C8}" presName="ConnectLine" presStyleLbl="sibTrans1D1" presStyleIdx="2" presStyleCnt="5"/>
      <dgm:spPr/>
    </dgm:pt>
    <dgm:pt modelId="{FF1AACA8-AF89-4B77-A062-FAC118ABCDA7}" type="pres">
      <dgm:prSet presAssocID="{27FC18C1-D726-4D2D-9DB1-83E59B1656C8}" presName="ConnectorPoint" presStyleLbl="node1" presStyleIdx="2" presStyleCnt="5"/>
      <dgm:spPr>
        <a:solidFill>
          <a:schemeClr val="accent2">
            <a:hueOff val="3221807"/>
            <a:satOff val="-9246"/>
            <a:lumOff val="-14805"/>
            <a:alphaOff val="0"/>
          </a:schemeClr>
        </a:solidFill>
        <a:ln w="6350" cap="flat" cmpd="sng" algn="ctr">
          <a:solidFill>
            <a:schemeClr val="lt1">
              <a:hueOff val="0"/>
              <a:satOff val="0"/>
              <a:lumOff val="0"/>
              <a:alphaOff val="0"/>
            </a:schemeClr>
          </a:solidFill>
          <a:prstDash val="solid"/>
          <a:miter lim="800000"/>
        </a:ln>
        <a:effectLst/>
      </dgm:spPr>
    </dgm:pt>
    <dgm:pt modelId="{612C1DCD-2942-41ED-827E-F6A9A3A09737}" type="pres">
      <dgm:prSet presAssocID="{27FC18C1-D726-4D2D-9DB1-83E59B1656C8}" presName="EmptyPlaceHolder" presStyleCnt="0"/>
      <dgm:spPr/>
    </dgm:pt>
    <dgm:pt modelId="{E38D69C7-59FC-4029-AA25-AE7DA9075A0D}" type="pres">
      <dgm:prSet presAssocID="{0E62EE69-6DAE-4B3F-8973-7B83EC24BB57}" presName="spaceBetweenRectangles" presStyleCnt="0"/>
      <dgm:spPr/>
    </dgm:pt>
    <dgm:pt modelId="{A0CD09AA-224A-49D7-ABDB-B4BE03DFBEEC}" type="pres">
      <dgm:prSet presAssocID="{2DFF4440-8205-4605-84FA-9B954B70FC63}" presName="composite" presStyleCnt="0"/>
      <dgm:spPr/>
    </dgm:pt>
    <dgm:pt modelId="{86D2B20C-EA95-429B-8A48-FD111FADB2F5}" type="pres">
      <dgm:prSet presAssocID="{2DFF4440-8205-4605-84FA-9B954B70FC63}" presName="L1TextContainer" presStyleLbl="alignNode1" presStyleIdx="3" presStyleCnt="5">
        <dgm:presLayoutVars>
          <dgm:chMax val="1"/>
          <dgm:chPref val="1"/>
          <dgm:bulletEnabled val="1"/>
        </dgm:presLayoutVars>
      </dgm:prSet>
      <dgm:spPr/>
    </dgm:pt>
    <dgm:pt modelId="{51E643D0-2EDE-4D87-B9E6-BA77AACF6F10}" type="pres">
      <dgm:prSet presAssocID="{2DFF4440-8205-4605-84FA-9B954B70FC63}" presName="L2TextContainerWrapper" presStyleCnt="0">
        <dgm:presLayoutVars>
          <dgm:bulletEnabled val="1"/>
        </dgm:presLayoutVars>
      </dgm:prSet>
      <dgm:spPr/>
    </dgm:pt>
    <dgm:pt modelId="{E4C110B3-61F0-4790-BAF3-677D55DC306C}" type="pres">
      <dgm:prSet presAssocID="{2DFF4440-8205-4605-84FA-9B954B70FC63}" presName="L2TextContainer" presStyleLbl="bgAccFollowNode1" presStyleIdx="3" presStyleCnt="5"/>
      <dgm:spPr/>
    </dgm:pt>
    <dgm:pt modelId="{C55CD051-45E4-4231-ABDA-8091016C8E30}" type="pres">
      <dgm:prSet presAssocID="{2DFF4440-8205-4605-84FA-9B954B70FC63}" presName="FlexibleEmptyPlaceHolder" presStyleCnt="0"/>
      <dgm:spPr/>
    </dgm:pt>
    <dgm:pt modelId="{F51A0472-8702-46AC-A5B1-2807EB8D799B}" type="pres">
      <dgm:prSet presAssocID="{2DFF4440-8205-4605-84FA-9B954B70FC63}" presName="ConnectLine" presStyleLbl="sibTrans1D1" presStyleIdx="3" presStyleCnt="5"/>
      <dgm:spPr/>
    </dgm:pt>
    <dgm:pt modelId="{532DFAFA-5A5B-46F7-80E8-33651BF0BDD7}" type="pres">
      <dgm:prSet presAssocID="{2DFF4440-8205-4605-84FA-9B954B70FC63}" presName="ConnectorPoint" presStyleLbl="node1" presStyleIdx="3" presStyleCnt="5"/>
      <dgm:spPr>
        <a:solidFill>
          <a:schemeClr val="accent2">
            <a:hueOff val="4832710"/>
            <a:satOff val="-13870"/>
            <a:lumOff val="-22207"/>
            <a:alphaOff val="0"/>
          </a:schemeClr>
        </a:solidFill>
        <a:ln w="6350" cap="flat" cmpd="sng" algn="ctr">
          <a:solidFill>
            <a:schemeClr val="lt1">
              <a:hueOff val="0"/>
              <a:satOff val="0"/>
              <a:lumOff val="0"/>
              <a:alphaOff val="0"/>
            </a:schemeClr>
          </a:solidFill>
          <a:prstDash val="solid"/>
          <a:miter lim="800000"/>
        </a:ln>
        <a:effectLst/>
      </dgm:spPr>
    </dgm:pt>
    <dgm:pt modelId="{0AF57D9F-F31E-44CF-AEA8-EA45359C3E46}" type="pres">
      <dgm:prSet presAssocID="{2DFF4440-8205-4605-84FA-9B954B70FC63}" presName="EmptyPlaceHolder" presStyleCnt="0"/>
      <dgm:spPr/>
    </dgm:pt>
    <dgm:pt modelId="{33AF91C1-E3CD-47DD-9433-6A64AEC585F9}" type="pres">
      <dgm:prSet presAssocID="{6D59F4B7-2182-4836-86DA-FB336324475D}" presName="spaceBetweenRectangles" presStyleCnt="0"/>
      <dgm:spPr/>
    </dgm:pt>
    <dgm:pt modelId="{CAA593E0-AAF5-46CC-A89B-AA280E89ABB4}" type="pres">
      <dgm:prSet presAssocID="{786851E5-11A0-4D46-912B-A44A8413E4C8}" presName="composite" presStyleCnt="0"/>
      <dgm:spPr/>
    </dgm:pt>
    <dgm:pt modelId="{18B062C5-4B29-4DD4-8DE4-80B83AA93D87}" type="pres">
      <dgm:prSet presAssocID="{786851E5-11A0-4D46-912B-A44A8413E4C8}" presName="L1TextContainer" presStyleLbl="alignNode1" presStyleIdx="4" presStyleCnt="5">
        <dgm:presLayoutVars>
          <dgm:chMax val="1"/>
          <dgm:chPref val="1"/>
          <dgm:bulletEnabled val="1"/>
        </dgm:presLayoutVars>
      </dgm:prSet>
      <dgm:spPr/>
    </dgm:pt>
    <dgm:pt modelId="{C6BF86E3-D7FE-4E04-9C14-4F8FFC65F133}" type="pres">
      <dgm:prSet presAssocID="{786851E5-11A0-4D46-912B-A44A8413E4C8}" presName="L2TextContainerWrapper" presStyleCnt="0">
        <dgm:presLayoutVars>
          <dgm:bulletEnabled val="1"/>
        </dgm:presLayoutVars>
      </dgm:prSet>
      <dgm:spPr/>
    </dgm:pt>
    <dgm:pt modelId="{0E65FAE6-5A2C-41C1-8D01-EB65C7B11665}" type="pres">
      <dgm:prSet presAssocID="{786851E5-11A0-4D46-912B-A44A8413E4C8}" presName="L2TextContainer" presStyleLbl="bgAccFollowNode1" presStyleIdx="4" presStyleCnt="5"/>
      <dgm:spPr/>
    </dgm:pt>
    <dgm:pt modelId="{74FA2B8A-C987-40F5-A2AE-5CE76A57601F}" type="pres">
      <dgm:prSet presAssocID="{786851E5-11A0-4D46-912B-A44A8413E4C8}" presName="FlexibleEmptyPlaceHolder" presStyleCnt="0"/>
      <dgm:spPr/>
    </dgm:pt>
    <dgm:pt modelId="{487AE324-A41F-45C4-A52B-F7F489425301}" type="pres">
      <dgm:prSet presAssocID="{786851E5-11A0-4D46-912B-A44A8413E4C8}" presName="ConnectLine" presStyleLbl="sibTrans1D1" presStyleIdx="4" presStyleCnt="5"/>
      <dgm:spPr/>
    </dgm:pt>
    <dgm:pt modelId="{4CD56258-2CBC-42E9-903E-BE3DFAD3DB7D}" type="pres">
      <dgm:prSet presAssocID="{786851E5-11A0-4D46-912B-A44A8413E4C8}" presName="ConnectorPoint" presStyleLbl="node1" presStyleIdx="4" presStyleCnt="5"/>
      <dgm:spPr>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gm:spPr>
    </dgm:pt>
    <dgm:pt modelId="{F8E4BF39-9B36-4C19-9EDC-D6858BB4B26F}" type="pres">
      <dgm:prSet presAssocID="{786851E5-11A0-4D46-912B-A44A8413E4C8}" presName="EmptyPlaceHolder" presStyleCnt="0"/>
      <dgm:spPr/>
    </dgm:pt>
  </dgm:ptLst>
  <dgm:cxnLst>
    <dgm:cxn modelId="{E1E12231-30F6-4D75-A465-D4489B8145BE}" srcId="{092843E3-FED1-4219-9B94-425C624AFEB4}" destId="{27FC7A32-5A10-48FD-A1E7-FEC21142840B}" srcOrd="0" destOrd="0" parTransId="{29379391-BBD8-477F-A277-94A797745AB4}" sibTransId="{F93E6225-5CAC-488D-B541-3F0C7E36E251}"/>
    <dgm:cxn modelId="{42ED1132-01B2-43D1-AB81-DE12B86D6CE6}" type="presOf" srcId="{786851E5-11A0-4D46-912B-A44A8413E4C8}" destId="{18B062C5-4B29-4DD4-8DE4-80B83AA93D87}" srcOrd="0" destOrd="0" presId="urn:microsoft.com/office/officeart/2017/3/layout/HorizontalLabelsTimeline"/>
    <dgm:cxn modelId="{0BB65F3D-D2D9-4A1E-9F1D-5F61DAA6305D}" srcId="{775E0AB0-13CA-4882-B6B1-99C3DAA4BBCE}" destId="{27FC18C1-D726-4D2D-9DB1-83E59B1656C8}" srcOrd="2" destOrd="0" parTransId="{7A54CA91-6F9E-4E1A-AC17-A0B0972E1D15}" sibTransId="{0E62EE69-6DAE-4B3F-8973-7B83EC24BB57}"/>
    <dgm:cxn modelId="{8F35733D-6F9C-456A-996C-5BDF76F436D4}" srcId="{775E0AB0-13CA-4882-B6B1-99C3DAA4BBCE}" destId="{092843E3-FED1-4219-9B94-425C624AFEB4}" srcOrd="0" destOrd="0" parTransId="{1927E9FE-2273-401C-8814-7B362117F6B2}" sibTransId="{38DA0A33-9AC9-40A4-8470-0FCE37D1FB77}"/>
    <dgm:cxn modelId="{36F03467-302C-4D5A-B0FD-012E6F5AA433}" type="presOf" srcId="{27FC18C1-D726-4D2D-9DB1-83E59B1656C8}" destId="{4DDE7FF9-3F2C-460E-9078-42803A3BC10D}" srcOrd="0" destOrd="0" presId="urn:microsoft.com/office/officeart/2017/3/layout/HorizontalLabelsTimeline"/>
    <dgm:cxn modelId="{6F8DCA4A-1881-4473-B2C3-87F6707F17FA}" srcId="{2DFF4440-8205-4605-84FA-9B954B70FC63}" destId="{C867FBAD-70EC-4929-AE4F-780D874C21F4}" srcOrd="0" destOrd="0" parTransId="{BE01F48B-D804-4FF6-8C25-446B2B82E614}" sibTransId="{376A820E-F46E-4E73-AA08-2B36FBE94B86}"/>
    <dgm:cxn modelId="{CBDA906B-0CED-481D-AC2A-588DF71BC96F}" type="presOf" srcId="{2DFF4440-8205-4605-84FA-9B954B70FC63}" destId="{86D2B20C-EA95-429B-8A48-FD111FADB2F5}" srcOrd="0" destOrd="0" presId="urn:microsoft.com/office/officeart/2017/3/layout/HorizontalLabelsTimeline"/>
    <dgm:cxn modelId="{389BD76F-676E-42DE-B752-8DE4FF42F89D}" type="presOf" srcId="{775E0AB0-13CA-4882-B6B1-99C3DAA4BBCE}" destId="{7BC29A93-0674-4C99-AB43-ACE60EBFF27E}" srcOrd="0" destOrd="0" presId="urn:microsoft.com/office/officeart/2017/3/layout/HorizontalLabelsTimeline"/>
    <dgm:cxn modelId="{4450E751-B46B-491C-9FD2-5A367F397BF6}" type="presOf" srcId="{FD490EED-6340-49FF-ABB9-A86B698090E7}" destId="{B6800618-EC61-4AE9-B98E-007F42479EB5}" srcOrd="0" destOrd="0" presId="urn:microsoft.com/office/officeart/2017/3/layout/HorizontalLabelsTimeline"/>
    <dgm:cxn modelId="{1D51D57B-7A38-499E-9488-B386A20E2CE7}" srcId="{775E0AB0-13CA-4882-B6B1-99C3DAA4BBCE}" destId="{F1731E40-AC70-442C-BE14-DF8877890631}" srcOrd="1" destOrd="0" parTransId="{BC05FF58-5088-42EA-B6EB-48568656FE88}" sibTransId="{41C12FC8-37F0-41EB-9D93-497116705305}"/>
    <dgm:cxn modelId="{6E434B7D-C710-4626-8874-D3EEF37DE92D}" type="presOf" srcId="{F1731E40-AC70-442C-BE14-DF8877890631}" destId="{8BC5DC2F-2CBA-4446-91D9-0CD579F27E40}" srcOrd="0" destOrd="0" presId="urn:microsoft.com/office/officeart/2017/3/layout/HorizontalLabelsTimeline"/>
    <dgm:cxn modelId="{9DE37586-53C7-43DF-8D9D-F14D0CAA9546}" srcId="{775E0AB0-13CA-4882-B6B1-99C3DAA4BBCE}" destId="{2DFF4440-8205-4605-84FA-9B954B70FC63}" srcOrd="3" destOrd="0" parTransId="{160CE126-32A1-4F9E-A7F6-A15128711D7F}" sibTransId="{6D59F4B7-2182-4836-86DA-FB336324475D}"/>
    <dgm:cxn modelId="{E4541594-4349-4B3D-877D-9437D4E31646}" type="presOf" srcId="{C867FBAD-70EC-4929-AE4F-780D874C21F4}" destId="{E4C110B3-61F0-4790-BAF3-677D55DC306C}" srcOrd="0" destOrd="0" presId="urn:microsoft.com/office/officeart/2017/3/layout/HorizontalLabelsTimeline"/>
    <dgm:cxn modelId="{5FF84C98-C1A6-47D9-B122-A527DA84B84A}" type="presOf" srcId="{092843E3-FED1-4219-9B94-425C624AFEB4}" destId="{882B36FC-AAD9-4CC1-B5FD-C4EE28DE32A6}" srcOrd="0" destOrd="0" presId="urn:microsoft.com/office/officeart/2017/3/layout/HorizontalLabelsTimeline"/>
    <dgm:cxn modelId="{8FFDF1A8-88F2-46B5-ACAB-5C3B80A3B206}" srcId="{27FC18C1-D726-4D2D-9DB1-83E59B1656C8}" destId="{BFB3691D-5526-4001-856F-2F2E2B0D3934}" srcOrd="0" destOrd="0" parTransId="{485D7A42-9C08-4E32-BE9D-AC4BF3F7C47D}" sibTransId="{D1F7A075-EB37-46B1-8851-06CD5E0390A7}"/>
    <dgm:cxn modelId="{3B86D9AA-7D60-4204-BDEF-B809816FB9CF}" srcId="{786851E5-11A0-4D46-912B-A44A8413E4C8}" destId="{E1803A5E-60B7-4B2E-A0DD-073C27E0CD25}" srcOrd="0" destOrd="0" parTransId="{AC32ADB5-746F-431A-82E7-D90C600F118A}" sibTransId="{0813C50E-D866-4A57-A590-06C95CCD6787}"/>
    <dgm:cxn modelId="{2C881BB0-C8A9-4C6B-A1A1-1E67E43D1F20}" srcId="{775E0AB0-13CA-4882-B6B1-99C3DAA4BBCE}" destId="{786851E5-11A0-4D46-912B-A44A8413E4C8}" srcOrd="4" destOrd="0" parTransId="{B9A893CA-2B5D-41CC-94AF-77F855980113}" sibTransId="{1BEDB576-C5DF-4743-984E-6DB80E807DB7}"/>
    <dgm:cxn modelId="{706738BF-4AEB-4D19-A113-C432AD27A8F7}" type="presOf" srcId="{E1803A5E-60B7-4B2E-A0DD-073C27E0CD25}" destId="{0E65FAE6-5A2C-41C1-8D01-EB65C7B11665}" srcOrd="0" destOrd="0" presId="urn:microsoft.com/office/officeart/2017/3/layout/HorizontalLabelsTimeline"/>
    <dgm:cxn modelId="{53716CC2-2C6C-47DF-BE48-F9CB1F50A854}" type="presOf" srcId="{BFB3691D-5526-4001-856F-2F2E2B0D3934}" destId="{A74140FA-0E29-458A-8B54-05D01887B107}" srcOrd="0" destOrd="0" presId="urn:microsoft.com/office/officeart/2017/3/layout/HorizontalLabelsTimeline"/>
    <dgm:cxn modelId="{16480DF5-4153-4911-A845-D31354F1414B}" type="presOf" srcId="{27FC7A32-5A10-48FD-A1E7-FEC21142840B}" destId="{039C9508-DC7D-4FF5-BEF1-82ED564E8D13}" srcOrd="0" destOrd="0" presId="urn:microsoft.com/office/officeart/2017/3/layout/HorizontalLabelsTimeline"/>
    <dgm:cxn modelId="{9924CEFC-6894-40EA-AABE-27C81216E2AC}" srcId="{F1731E40-AC70-442C-BE14-DF8877890631}" destId="{FD490EED-6340-49FF-ABB9-A86B698090E7}" srcOrd="0" destOrd="0" parTransId="{29429148-79E1-481C-93D1-ECD831B1EE8A}" sibTransId="{B26F375F-E39A-400B-8E93-64B794BF2BCE}"/>
    <dgm:cxn modelId="{37CA54E5-3ACB-4A99-86FD-B05C540C110B}" type="presParOf" srcId="{7BC29A93-0674-4C99-AB43-ACE60EBFF27E}" destId="{EFF862BF-88BB-40ED-9322-258F6D5F6945}" srcOrd="0" destOrd="0" presId="urn:microsoft.com/office/officeart/2017/3/layout/HorizontalLabelsTimeline"/>
    <dgm:cxn modelId="{8D032144-4DBF-402D-9243-0E989DF0F648}" type="presParOf" srcId="{7BC29A93-0674-4C99-AB43-ACE60EBFF27E}" destId="{6482BF87-7E3E-4559-9DAE-CCE7EC8CFD5E}" srcOrd="1" destOrd="0" presId="urn:microsoft.com/office/officeart/2017/3/layout/HorizontalLabelsTimeline"/>
    <dgm:cxn modelId="{ED7B79C6-75F5-4EA0-A612-237B38CA4417}" type="presParOf" srcId="{6482BF87-7E3E-4559-9DAE-CCE7EC8CFD5E}" destId="{C2D473B2-6701-44EA-9060-B773ADCE993C}" srcOrd="0" destOrd="0" presId="urn:microsoft.com/office/officeart/2017/3/layout/HorizontalLabelsTimeline"/>
    <dgm:cxn modelId="{C9017387-9A3A-4F70-88DE-81AD3184C24A}" type="presParOf" srcId="{C2D473B2-6701-44EA-9060-B773ADCE993C}" destId="{882B36FC-AAD9-4CC1-B5FD-C4EE28DE32A6}" srcOrd="0" destOrd="0" presId="urn:microsoft.com/office/officeart/2017/3/layout/HorizontalLabelsTimeline"/>
    <dgm:cxn modelId="{05FD03F9-083D-47F6-9418-B2DFACB571B4}" type="presParOf" srcId="{C2D473B2-6701-44EA-9060-B773ADCE993C}" destId="{3E705A3E-F702-4420-B0BB-F8F8BDF28C7D}" srcOrd="1" destOrd="0" presId="urn:microsoft.com/office/officeart/2017/3/layout/HorizontalLabelsTimeline"/>
    <dgm:cxn modelId="{B8C252AB-A87F-42AC-881A-EDF032E8209C}" type="presParOf" srcId="{3E705A3E-F702-4420-B0BB-F8F8BDF28C7D}" destId="{039C9508-DC7D-4FF5-BEF1-82ED564E8D13}" srcOrd="0" destOrd="0" presId="urn:microsoft.com/office/officeart/2017/3/layout/HorizontalLabelsTimeline"/>
    <dgm:cxn modelId="{624A878E-496F-42E9-95C2-A0278345A9F3}" type="presParOf" srcId="{3E705A3E-F702-4420-B0BB-F8F8BDF28C7D}" destId="{45D3CC9D-5B7C-44E8-B6DA-C6FF0343164F}" srcOrd="1" destOrd="0" presId="urn:microsoft.com/office/officeart/2017/3/layout/HorizontalLabelsTimeline"/>
    <dgm:cxn modelId="{6B587B6F-D661-4210-9B72-CF1A7C7B527E}" type="presParOf" srcId="{C2D473B2-6701-44EA-9060-B773ADCE993C}" destId="{BA42DC15-B5E8-480A-A79E-7500138EE02A}" srcOrd="2" destOrd="0" presId="urn:microsoft.com/office/officeart/2017/3/layout/HorizontalLabelsTimeline"/>
    <dgm:cxn modelId="{6D9AF7C2-6D0C-480E-B753-7072A14CBA4C}" type="presParOf" srcId="{C2D473B2-6701-44EA-9060-B773ADCE993C}" destId="{B1184EA6-C08E-4807-9594-0DB4265B1A91}" srcOrd="3" destOrd="0" presId="urn:microsoft.com/office/officeart/2017/3/layout/HorizontalLabelsTimeline"/>
    <dgm:cxn modelId="{035B9772-FEA6-4F19-A91A-C42C57AB0C2D}" type="presParOf" srcId="{C2D473B2-6701-44EA-9060-B773ADCE993C}" destId="{B95CDE1A-36B1-4C20-8F2C-16684A207DEC}" srcOrd="4" destOrd="0" presId="urn:microsoft.com/office/officeart/2017/3/layout/HorizontalLabelsTimeline"/>
    <dgm:cxn modelId="{D6EEB95E-E95F-4304-9613-69FCE294C1B7}" type="presParOf" srcId="{6482BF87-7E3E-4559-9DAE-CCE7EC8CFD5E}" destId="{8CE011A6-2160-4968-840D-B3AB7A1C951D}" srcOrd="1" destOrd="0" presId="urn:microsoft.com/office/officeart/2017/3/layout/HorizontalLabelsTimeline"/>
    <dgm:cxn modelId="{0FBCA48C-965D-491F-8455-7AA79B5A4D83}" type="presParOf" srcId="{6482BF87-7E3E-4559-9DAE-CCE7EC8CFD5E}" destId="{5548B3D5-41BF-4EA3-BF65-F2536CD94222}" srcOrd="2" destOrd="0" presId="urn:microsoft.com/office/officeart/2017/3/layout/HorizontalLabelsTimeline"/>
    <dgm:cxn modelId="{6ADC15A9-2728-4D0C-AB2C-F4CDA95E87AE}" type="presParOf" srcId="{5548B3D5-41BF-4EA3-BF65-F2536CD94222}" destId="{8BC5DC2F-2CBA-4446-91D9-0CD579F27E40}" srcOrd="0" destOrd="0" presId="urn:microsoft.com/office/officeart/2017/3/layout/HorizontalLabelsTimeline"/>
    <dgm:cxn modelId="{4E5C4C69-3180-4054-A8C2-CF794FEBFA6A}" type="presParOf" srcId="{5548B3D5-41BF-4EA3-BF65-F2536CD94222}" destId="{02A90F3B-418B-4E0D-B983-613F7FEB71E8}" srcOrd="1" destOrd="0" presId="urn:microsoft.com/office/officeart/2017/3/layout/HorizontalLabelsTimeline"/>
    <dgm:cxn modelId="{43DDF54E-9658-44D9-AE48-AF4B5E5461EC}" type="presParOf" srcId="{02A90F3B-418B-4E0D-B983-613F7FEB71E8}" destId="{B6800618-EC61-4AE9-B98E-007F42479EB5}" srcOrd="0" destOrd="0" presId="urn:microsoft.com/office/officeart/2017/3/layout/HorizontalLabelsTimeline"/>
    <dgm:cxn modelId="{5568FB0E-F018-4E60-9857-89DBB5EC4BF1}" type="presParOf" srcId="{02A90F3B-418B-4E0D-B983-613F7FEB71E8}" destId="{8AAC3E4F-533E-4AF7-9988-7D3A4535D38B}" srcOrd="1" destOrd="0" presId="urn:microsoft.com/office/officeart/2017/3/layout/HorizontalLabelsTimeline"/>
    <dgm:cxn modelId="{F6802EF5-635D-40AA-9D39-CAD016707351}" type="presParOf" srcId="{5548B3D5-41BF-4EA3-BF65-F2536CD94222}" destId="{9EC540C0-A175-400F-A0A9-27A076110D4C}" srcOrd="2" destOrd="0" presId="urn:microsoft.com/office/officeart/2017/3/layout/HorizontalLabelsTimeline"/>
    <dgm:cxn modelId="{7E4FC144-05D1-4591-AD26-F539A365E271}" type="presParOf" srcId="{5548B3D5-41BF-4EA3-BF65-F2536CD94222}" destId="{60255DE6-9E06-43E3-A892-236A6281A398}" srcOrd="3" destOrd="0" presId="urn:microsoft.com/office/officeart/2017/3/layout/HorizontalLabelsTimeline"/>
    <dgm:cxn modelId="{0CE7AA61-0731-436D-B241-98A8380339BB}" type="presParOf" srcId="{5548B3D5-41BF-4EA3-BF65-F2536CD94222}" destId="{538876D9-3845-486D-9D4A-111EEFE81699}" srcOrd="4" destOrd="0" presId="urn:microsoft.com/office/officeart/2017/3/layout/HorizontalLabelsTimeline"/>
    <dgm:cxn modelId="{AF155421-D41C-4E65-8E83-A618CB0E0225}" type="presParOf" srcId="{6482BF87-7E3E-4559-9DAE-CCE7EC8CFD5E}" destId="{43A648CC-6E65-4F69-8161-D6E2E3980D9C}" srcOrd="3" destOrd="0" presId="urn:microsoft.com/office/officeart/2017/3/layout/HorizontalLabelsTimeline"/>
    <dgm:cxn modelId="{F8AAA952-4AAA-4707-9E6D-7DE14B459B70}" type="presParOf" srcId="{6482BF87-7E3E-4559-9DAE-CCE7EC8CFD5E}" destId="{22219CCC-7CDB-4EF6-BBCD-F39F7777E5B2}" srcOrd="4" destOrd="0" presId="urn:microsoft.com/office/officeart/2017/3/layout/HorizontalLabelsTimeline"/>
    <dgm:cxn modelId="{9F0E7E07-9007-4420-A4A5-57CFF4906BB2}" type="presParOf" srcId="{22219CCC-7CDB-4EF6-BBCD-F39F7777E5B2}" destId="{4DDE7FF9-3F2C-460E-9078-42803A3BC10D}" srcOrd="0" destOrd="0" presId="urn:microsoft.com/office/officeart/2017/3/layout/HorizontalLabelsTimeline"/>
    <dgm:cxn modelId="{7AA2DE80-596F-473E-9D99-D6E0A195B3AF}" type="presParOf" srcId="{22219CCC-7CDB-4EF6-BBCD-F39F7777E5B2}" destId="{90EF5016-D8BF-4E10-87E0-6FC488019593}" srcOrd="1" destOrd="0" presId="urn:microsoft.com/office/officeart/2017/3/layout/HorizontalLabelsTimeline"/>
    <dgm:cxn modelId="{9D8D37B0-E985-4B21-9EF7-8D9986D5A6AB}" type="presParOf" srcId="{90EF5016-D8BF-4E10-87E0-6FC488019593}" destId="{A74140FA-0E29-458A-8B54-05D01887B107}" srcOrd="0" destOrd="0" presId="urn:microsoft.com/office/officeart/2017/3/layout/HorizontalLabelsTimeline"/>
    <dgm:cxn modelId="{F6F89CB8-5E54-44B8-8550-F369EA89CB65}" type="presParOf" srcId="{90EF5016-D8BF-4E10-87E0-6FC488019593}" destId="{F74216C7-F980-4350-BC34-8D6B8627F016}" srcOrd="1" destOrd="0" presId="urn:microsoft.com/office/officeart/2017/3/layout/HorizontalLabelsTimeline"/>
    <dgm:cxn modelId="{857CFD74-C7FC-4B0E-8491-EAC43B4BBB70}" type="presParOf" srcId="{22219CCC-7CDB-4EF6-BBCD-F39F7777E5B2}" destId="{8806FD9C-A9E2-4494-8083-4DDCEE6E27CF}" srcOrd="2" destOrd="0" presId="urn:microsoft.com/office/officeart/2017/3/layout/HorizontalLabelsTimeline"/>
    <dgm:cxn modelId="{E16FB277-E011-41EA-9A78-B92003DF609C}" type="presParOf" srcId="{22219CCC-7CDB-4EF6-BBCD-F39F7777E5B2}" destId="{FF1AACA8-AF89-4B77-A062-FAC118ABCDA7}" srcOrd="3" destOrd="0" presId="urn:microsoft.com/office/officeart/2017/3/layout/HorizontalLabelsTimeline"/>
    <dgm:cxn modelId="{99E77BB9-CC8D-4C80-8946-C1F282C49798}" type="presParOf" srcId="{22219CCC-7CDB-4EF6-BBCD-F39F7777E5B2}" destId="{612C1DCD-2942-41ED-827E-F6A9A3A09737}" srcOrd="4" destOrd="0" presId="urn:microsoft.com/office/officeart/2017/3/layout/HorizontalLabelsTimeline"/>
    <dgm:cxn modelId="{FB7C7045-43A8-45E9-8794-553456128B03}" type="presParOf" srcId="{6482BF87-7E3E-4559-9DAE-CCE7EC8CFD5E}" destId="{E38D69C7-59FC-4029-AA25-AE7DA9075A0D}" srcOrd="5" destOrd="0" presId="urn:microsoft.com/office/officeart/2017/3/layout/HorizontalLabelsTimeline"/>
    <dgm:cxn modelId="{85D9425D-8E20-4E52-BF92-5F2A09CE645B}" type="presParOf" srcId="{6482BF87-7E3E-4559-9DAE-CCE7EC8CFD5E}" destId="{A0CD09AA-224A-49D7-ABDB-B4BE03DFBEEC}" srcOrd="6" destOrd="0" presId="urn:microsoft.com/office/officeart/2017/3/layout/HorizontalLabelsTimeline"/>
    <dgm:cxn modelId="{5B534767-BEEE-4A48-8C14-8C1B67229313}" type="presParOf" srcId="{A0CD09AA-224A-49D7-ABDB-B4BE03DFBEEC}" destId="{86D2B20C-EA95-429B-8A48-FD111FADB2F5}" srcOrd="0" destOrd="0" presId="urn:microsoft.com/office/officeart/2017/3/layout/HorizontalLabelsTimeline"/>
    <dgm:cxn modelId="{FDB8EEF3-8937-47ED-BAB3-EF0A18A19502}" type="presParOf" srcId="{A0CD09AA-224A-49D7-ABDB-B4BE03DFBEEC}" destId="{51E643D0-2EDE-4D87-B9E6-BA77AACF6F10}" srcOrd="1" destOrd="0" presId="urn:microsoft.com/office/officeart/2017/3/layout/HorizontalLabelsTimeline"/>
    <dgm:cxn modelId="{BCFF5299-00A2-4EB9-AB72-17431D05E2A8}" type="presParOf" srcId="{51E643D0-2EDE-4D87-B9E6-BA77AACF6F10}" destId="{E4C110B3-61F0-4790-BAF3-677D55DC306C}" srcOrd="0" destOrd="0" presId="urn:microsoft.com/office/officeart/2017/3/layout/HorizontalLabelsTimeline"/>
    <dgm:cxn modelId="{5B32D575-6422-41CA-9306-B1570BD11A3F}" type="presParOf" srcId="{51E643D0-2EDE-4D87-B9E6-BA77AACF6F10}" destId="{C55CD051-45E4-4231-ABDA-8091016C8E30}" srcOrd="1" destOrd="0" presId="urn:microsoft.com/office/officeart/2017/3/layout/HorizontalLabelsTimeline"/>
    <dgm:cxn modelId="{2EE1EF35-3866-47D1-9B2A-1AC00EDF6486}" type="presParOf" srcId="{A0CD09AA-224A-49D7-ABDB-B4BE03DFBEEC}" destId="{F51A0472-8702-46AC-A5B1-2807EB8D799B}" srcOrd="2" destOrd="0" presId="urn:microsoft.com/office/officeart/2017/3/layout/HorizontalLabelsTimeline"/>
    <dgm:cxn modelId="{364061F9-61A7-47F9-9F9D-4F3423E1F8AD}" type="presParOf" srcId="{A0CD09AA-224A-49D7-ABDB-B4BE03DFBEEC}" destId="{532DFAFA-5A5B-46F7-80E8-33651BF0BDD7}" srcOrd="3" destOrd="0" presId="urn:microsoft.com/office/officeart/2017/3/layout/HorizontalLabelsTimeline"/>
    <dgm:cxn modelId="{1A5CED4A-48FF-46F9-B3F9-EB12F9D7E389}" type="presParOf" srcId="{A0CD09AA-224A-49D7-ABDB-B4BE03DFBEEC}" destId="{0AF57D9F-F31E-44CF-AEA8-EA45359C3E46}" srcOrd="4" destOrd="0" presId="urn:microsoft.com/office/officeart/2017/3/layout/HorizontalLabelsTimeline"/>
    <dgm:cxn modelId="{D9136500-3998-4DBB-887C-8CBA792EB55E}" type="presParOf" srcId="{6482BF87-7E3E-4559-9DAE-CCE7EC8CFD5E}" destId="{33AF91C1-E3CD-47DD-9433-6A64AEC585F9}" srcOrd="7" destOrd="0" presId="urn:microsoft.com/office/officeart/2017/3/layout/HorizontalLabelsTimeline"/>
    <dgm:cxn modelId="{2B634197-C8B5-469B-932A-2A4042CCCEBB}" type="presParOf" srcId="{6482BF87-7E3E-4559-9DAE-CCE7EC8CFD5E}" destId="{CAA593E0-AAF5-46CC-A89B-AA280E89ABB4}" srcOrd="8" destOrd="0" presId="urn:microsoft.com/office/officeart/2017/3/layout/HorizontalLabelsTimeline"/>
    <dgm:cxn modelId="{C3E0A93B-391B-4045-A4F6-48505A8873EA}" type="presParOf" srcId="{CAA593E0-AAF5-46CC-A89B-AA280E89ABB4}" destId="{18B062C5-4B29-4DD4-8DE4-80B83AA93D87}" srcOrd="0" destOrd="0" presId="urn:microsoft.com/office/officeart/2017/3/layout/HorizontalLabelsTimeline"/>
    <dgm:cxn modelId="{47C0FDBB-1D5C-4A55-8E7E-15CF5BA7CC89}" type="presParOf" srcId="{CAA593E0-AAF5-46CC-A89B-AA280E89ABB4}" destId="{C6BF86E3-D7FE-4E04-9C14-4F8FFC65F133}" srcOrd="1" destOrd="0" presId="urn:microsoft.com/office/officeart/2017/3/layout/HorizontalLabelsTimeline"/>
    <dgm:cxn modelId="{0CEF6EC7-70B2-4AE9-83A6-C2C234BA403B}" type="presParOf" srcId="{C6BF86E3-D7FE-4E04-9C14-4F8FFC65F133}" destId="{0E65FAE6-5A2C-41C1-8D01-EB65C7B11665}" srcOrd="0" destOrd="0" presId="urn:microsoft.com/office/officeart/2017/3/layout/HorizontalLabelsTimeline"/>
    <dgm:cxn modelId="{479D8CBD-01FF-4B6E-97A6-1948303937D0}" type="presParOf" srcId="{C6BF86E3-D7FE-4E04-9C14-4F8FFC65F133}" destId="{74FA2B8A-C987-40F5-A2AE-5CE76A57601F}" srcOrd="1" destOrd="0" presId="urn:microsoft.com/office/officeart/2017/3/layout/HorizontalLabelsTimeline"/>
    <dgm:cxn modelId="{C6581590-2AC3-4D18-BE36-D878A4267948}" type="presParOf" srcId="{CAA593E0-AAF5-46CC-A89B-AA280E89ABB4}" destId="{487AE324-A41F-45C4-A52B-F7F489425301}" srcOrd="2" destOrd="0" presId="urn:microsoft.com/office/officeart/2017/3/layout/HorizontalLabelsTimeline"/>
    <dgm:cxn modelId="{5B6D427D-DCB4-4BE3-89CD-8C9136CCF248}" type="presParOf" srcId="{CAA593E0-AAF5-46CC-A89B-AA280E89ABB4}" destId="{4CD56258-2CBC-42E9-903E-BE3DFAD3DB7D}" srcOrd="3" destOrd="0" presId="urn:microsoft.com/office/officeart/2017/3/layout/HorizontalLabelsTimeline"/>
    <dgm:cxn modelId="{7EA18C86-12A8-4AE6-A688-B0B44B50409A}" type="presParOf" srcId="{CAA593E0-AAF5-46CC-A89B-AA280E89ABB4}" destId="{F8E4BF39-9B36-4C19-9EDC-D6858BB4B26F}"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50AEA6-9994-E441-91FA-F295AC24D54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E73248E-605C-2B42-92A2-927398854B5D}">
      <dgm:prSet phldrT="[Text]"/>
      <dgm:spPr/>
      <dgm:t>
        <a:bodyPr/>
        <a:lstStyle/>
        <a:p>
          <a:pPr>
            <a:lnSpc>
              <a:spcPct val="100000"/>
            </a:lnSpc>
          </a:pPr>
          <a:r>
            <a:rPr lang="en-US"/>
            <a:t>7/1 - </a:t>
          </a:r>
          <a:r>
            <a:rPr lang="en-US" b="1"/>
            <a:t>no more paper applications</a:t>
          </a:r>
        </a:p>
      </dgm:t>
    </dgm:pt>
    <dgm:pt modelId="{87BE5ABA-117B-0C4C-8A91-D24133BFEB08}" type="parTrans" cxnId="{9E6A6102-FDEE-7948-A4E9-796163A1B60F}">
      <dgm:prSet/>
      <dgm:spPr/>
      <dgm:t>
        <a:bodyPr/>
        <a:lstStyle/>
        <a:p>
          <a:endParaRPr lang="en-US"/>
        </a:p>
      </dgm:t>
    </dgm:pt>
    <dgm:pt modelId="{1319AEC9-5712-0144-9182-9250B2D2867C}" type="sibTrans" cxnId="{9E6A6102-FDEE-7948-A4E9-796163A1B60F}">
      <dgm:prSet/>
      <dgm:spPr/>
      <dgm:t>
        <a:bodyPr/>
        <a:lstStyle/>
        <a:p>
          <a:endParaRPr lang="en-US"/>
        </a:p>
      </dgm:t>
    </dgm:pt>
    <dgm:pt modelId="{454FDF94-8A89-1E4D-921A-167159072FF4}">
      <dgm:prSet phldrT="[Text]"/>
      <dgm:spPr/>
      <dgm:t>
        <a:bodyPr/>
        <a:lstStyle/>
        <a:p>
          <a:pPr>
            <a:lnSpc>
              <a:spcPct val="100000"/>
            </a:lnSpc>
          </a:pPr>
          <a:r>
            <a:rPr lang="en-US"/>
            <a:t>7/14 - Raptor "turns on" system for the district</a:t>
          </a:r>
        </a:p>
      </dgm:t>
    </dgm:pt>
    <dgm:pt modelId="{B3710CF5-5119-7E42-A4C5-A280BBB75161}" type="parTrans" cxnId="{A3F942F4-FDC6-E64C-8211-66EBDF10C5C2}">
      <dgm:prSet/>
      <dgm:spPr/>
      <dgm:t>
        <a:bodyPr/>
        <a:lstStyle/>
        <a:p>
          <a:endParaRPr lang="en-US"/>
        </a:p>
      </dgm:t>
    </dgm:pt>
    <dgm:pt modelId="{AAF33E78-F17C-9E4A-B88F-3D5F1FECC36D}" type="sibTrans" cxnId="{A3F942F4-FDC6-E64C-8211-66EBDF10C5C2}">
      <dgm:prSet/>
      <dgm:spPr/>
      <dgm:t>
        <a:bodyPr/>
        <a:lstStyle/>
        <a:p>
          <a:endParaRPr lang="en-US"/>
        </a:p>
      </dgm:t>
    </dgm:pt>
    <dgm:pt modelId="{18939C81-C390-5F4C-BA2A-E39F2752EF66}">
      <dgm:prSet phldrT="[Text]"/>
      <dgm:spPr/>
      <dgm:t>
        <a:bodyPr/>
        <a:lstStyle/>
        <a:p>
          <a:pPr rtl="0">
            <a:lnSpc>
              <a:spcPct val="100000"/>
            </a:lnSpc>
          </a:pPr>
          <a:r>
            <a:rPr lang="en-US"/>
            <a:t>7/11 - WCSD Communications sends out email to existing volunteers</a:t>
          </a:r>
          <a:r>
            <a:rPr lang="en-US">
              <a:latin typeface="Aptos Display" panose="02110004020202020204"/>
            </a:rPr>
            <a:t> in Raptor explaining the new system. WATCH for Raptor email.</a:t>
          </a:r>
          <a:endParaRPr lang="en-US"/>
        </a:p>
      </dgm:t>
    </dgm:pt>
    <dgm:pt modelId="{88CE1E9E-1DFD-9347-9B46-62A755F99E09}" type="parTrans" cxnId="{58E26835-A67C-6B43-B05F-77F848973C6A}">
      <dgm:prSet/>
      <dgm:spPr/>
      <dgm:t>
        <a:bodyPr/>
        <a:lstStyle/>
        <a:p>
          <a:endParaRPr lang="en-US"/>
        </a:p>
      </dgm:t>
    </dgm:pt>
    <dgm:pt modelId="{1BDBEF7F-5CDB-224D-87C8-99BDCC262928}" type="sibTrans" cxnId="{58E26835-A67C-6B43-B05F-77F848973C6A}">
      <dgm:prSet/>
      <dgm:spPr/>
      <dgm:t>
        <a:bodyPr/>
        <a:lstStyle/>
        <a:p>
          <a:endParaRPr lang="en-US"/>
        </a:p>
      </dgm:t>
    </dgm:pt>
    <dgm:pt modelId="{FEB97500-CC2D-BF48-995E-48CEF55FA2A4}">
      <dgm:prSet phldrT="[Text]"/>
      <dgm:spPr/>
      <dgm:t>
        <a:bodyPr/>
        <a:lstStyle/>
        <a:p>
          <a:pPr>
            <a:lnSpc>
              <a:spcPct val="100000"/>
            </a:lnSpc>
          </a:pPr>
          <a:r>
            <a:rPr lang="en-US"/>
            <a:t>Existing volunteers will receive their email with access to Raptor portal</a:t>
          </a:r>
        </a:p>
      </dgm:t>
    </dgm:pt>
    <dgm:pt modelId="{35FCBAC3-18E1-CA45-84BC-928036D81830}" type="parTrans" cxnId="{05558451-2D3E-2D4F-85FE-43EBFB2B77D5}">
      <dgm:prSet/>
      <dgm:spPr/>
      <dgm:t>
        <a:bodyPr/>
        <a:lstStyle/>
        <a:p>
          <a:endParaRPr lang="en-US"/>
        </a:p>
      </dgm:t>
    </dgm:pt>
    <dgm:pt modelId="{E020B391-342F-E540-9BDF-35BD846CE089}" type="sibTrans" cxnId="{05558451-2D3E-2D4F-85FE-43EBFB2B77D5}">
      <dgm:prSet/>
      <dgm:spPr/>
      <dgm:t>
        <a:bodyPr/>
        <a:lstStyle/>
        <a:p>
          <a:endParaRPr lang="en-US"/>
        </a:p>
      </dgm:t>
    </dgm:pt>
    <dgm:pt modelId="{42235046-78E8-4869-89CE-0A605531BEAC}" type="pres">
      <dgm:prSet presAssocID="{7050AEA6-9994-E441-91FA-F295AC24D54B}" presName="root" presStyleCnt="0">
        <dgm:presLayoutVars>
          <dgm:dir/>
          <dgm:resizeHandles val="exact"/>
        </dgm:presLayoutVars>
      </dgm:prSet>
      <dgm:spPr/>
    </dgm:pt>
    <dgm:pt modelId="{67D7ECD2-D773-4DD2-9016-D4F293CE0515}" type="pres">
      <dgm:prSet presAssocID="{DE73248E-605C-2B42-92A2-927398854B5D}" presName="compNode" presStyleCnt="0"/>
      <dgm:spPr/>
    </dgm:pt>
    <dgm:pt modelId="{6D5EE9AA-3AFE-463C-A0D4-8242BA953DE0}" type="pres">
      <dgm:prSet presAssocID="{DE73248E-605C-2B42-92A2-927398854B5D}" presName="bgRect" presStyleLbl="bgShp" presStyleIdx="0" presStyleCnt="3"/>
      <dgm:spPr/>
    </dgm:pt>
    <dgm:pt modelId="{21FD48A7-FB8A-4F7E-A6D7-96A846458E56}" type="pres">
      <dgm:prSet presAssocID="{DE73248E-605C-2B42-92A2-927398854B5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4517BFC0-4736-43AB-92BD-D64C9B22A485}" type="pres">
      <dgm:prSet presAssocID="{DE73248E-605C-2B42-92A2-927398854B5D}" presName="spaceRect" presStyleCnt="0"/>
      <dgm:spPr/>
    </dgm:pt>
    <dgm:pt modelId="{3A56DBD0-6365-428C-AB05-1B32D679C3C3}" type="pres">
      <dgm:prSet presAssocID="{DE73248E-605C-2B42-92A2-927398854B5D}" presName="parTx" presStyleLbl="revTx" presStyleIdx="0" presStyleCnt="4">
        <dgm:presLayoutVars>
          <dgm:chMax val="0"/>
          <dgm:chPref val="0"/>
        </dgm:presLayoutVars>
      </dgm:prSet>
      <dgm:spPr/>
    </dgm:pt>
    <dgm:pt modelId="{1B5E3500-5D14-4F68-AD5F-0D8B409F8FCF}" type="pres">
      <dgm:prSet presAssocID="{1319AEC9-5712-0144-9182-9250B2D2867C}" presName="sibTrans" presStyleCnt="0"/>
      <dgm:spPr/>
    </dgm:pt>
    <dgm:pt modelId="{01589448-7EF7-4BE2-8C7E-25D85FE8C899}" type="pres">
      <dgm:prSet presAssocID="{18939C81-C390-5F4C-BA2A-E39F2752EF66}" presName="compNode" presStyleCnt="0"/>
      <dgm:spPr/>
    </dgm:pt>
    <dgm:pt modelId="{68B32C8B-86DC-4986-BC92-24AB3D7E25F1}" type="pres">
      <dgm:prSet presAssocID="{18939C81-C390-5F4C-BA2A-E39F2752EF66}" presName="bgRect" presStyleLbl="bgShp" presStyleIdx="1" presStyleCnt="3"/>
      <dgm:spPr/>
    </dgm:pt>
    <dgm:pt modelId="{9CFB94C9-D44F-47F2-A5BB-6E43273F2790}" type="pres">
      <dgm:prSet presAssocID="{18939C81-C390-5F4C-BA2A-E39F2752EF6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8A2B2E5A-01CC-4202-898C-671D53A71997}" type="pres">
      <dgm:prSet presAssocID="{18939C81-C390-5F4C-BA2A-E39F2752EF66}" presName="spaceRect" presStyleCnt="0"/>
      <dgm:spPr/>
    </dgm:pt>
    <dgm:pt modelId="{5F4B4C10-0797-46C4-9A42-3426C618DC9D}" type="pres">
      <dgm:prSet presAssocID="{18939C81-C390-5F4C-BA2A-E39F2752EF66}" presName="parTx" presStyleLbl="revTx" presStyleIdx="1" presStyleCnt="4">
        <dgm:presLayoutVars>
          <dgm:chMax val="0"/>
          <dgm:chPref val="0"/>
        </dgm:presLayoutVars>
      </dgm:prSet>
      <dgm:spPr/>
    </dgm:pt>
    <dgm:pt modelId="{42873021-D5B8-493C-AF64-3B4974F37635}" type="pres">
      <dgm:prSet presAssocID="{1BDBEF7F-5CDB-224D-87C8-99BDCC262928}" presName="sibTrans" presStyleCnt="0"/>
      <dgm:spPr/>
    </dgm:pt>
    <dgm:pt modelId="{A5105960-8D49-490F-A213-DBD1496BE8C1}" type="pres">
      <dgm:prSet presAssocID="{454FDF94-8A89-1E4D-921A-167159072FF4}" presName="compNode" presStyleCnt="0"/>
      <dgm:spPr/>
    </dgm:pt>
    <dgm:pt modelId="{965D8B94-8AC9-43D4-86E2-D280DCEB623A}" type="pres">
      <dgm:prSet presAssocID="{454FDF94-8A89-1E4D-921A-167159072FF4}" presName="bgRect" presStyleLbl="bgShp" presStyleIdx="2" presStyleCnt="3"/>
      <dgm:spPr/>
    </dgm:pt>
    <dgm:pt modelId="{A3491BF9-1D46-4CE7-B742-A9E00E59E51C}" type="pres">
      <dgm:prSet presAssocID="{454FDF94-8A89-1E4D-921A-167159072FF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mail"/>
        </a:ext>
      </dgm:extLst>
    </dgm:pt>
    <dgm:pt modelId="{D6BB6D87-8863-46DF-89C8-FB9C0525C62E}" type="pres">
      <dgm:prSet presAssocID="{454FDF94-8A89-1E4D-921A-167159072FF4}" presName="spaceRect" presStyleCnt="0"/>
      <dgm:spPr/>
    </dgm:pt>
    <dgm:pt modelId="{7EBE2D0A-6E3D-4A27-81B3-E557D1B95BF3}" type="pres">
      <dgm:prSet presAssocID="{454FDF94-8A89-1E4D-921A-167159072FF4}" presName="parTx" presStyleLbl="revTx" presStyleIdx="2" presStyleCnt="4">
        <dgm:presLayoutVars>
          <dgm:chMax val="0"/>
          <dgm:chPref val="0"/>
        </dgm:presLayoutVars>
      </dgm:prSet>
      <dgm:spPr/>
    </dgm:pt>
    <dgm:pt modelId="{A9AC5869-31EA-44D7-A843-4C57369F9995}" type="pres">
      <dgm:prSet presAssocID="{454FDF94-8A89-1E4D-921A-167159072FF4}" presName="desTx" presStyleLbl="revTx" presStyleIdx="3" presStyleCnt="4">
        <dgm:presLayoutVars/>
      </dgm:prSet>
      <dgm:spPr/>
    </dgm:pt>
  </dgm:ptLst>
  <dgm:cxnLst>
    <dgm:cxn modelId="{9E6A6102-FDEE-7948-A4E9-796163A1B60F}" srcId="{7050AEA6-9994-E441-91FA-F295AC24D54B}" destId="{DE73248E-605C-2B42-92A2-927398854B5D}" srcOrd="0" destOrd="0" parTransId="{87BE5ABA-117B-0C4C-8A91-D24133BFEB08}" sibTransId="{1319AEC9-5712-0144-9182-9250B2D2867C}"/>
    <dgm:cxn modelId="{27EC5526-D433-C74B-9B00-81486EDB0D1E}" type="presOf" srcId="{454FDF94-8A89-1E4D-921A-167159072FF4}" destId="{7EBE2D0A-6E3D-4A27-81B3-E557D1B95BF3}" srcOrd="0" destOrd="0" presId="urn:microsoft.com/office/officeart/2018/2/layout/IconVerticalSolidList"/>
    <dgm:cxn modelId="{58E26835-A67C-6B43-B05F-77F848973C6A}" srcId="{7050AEA6-9994-E441-91FA-F295AC24D54B}" destId="{18939C81-C390-5F4C-BA2A-E39F2752EF66}" srcOrd="1" destOrd="0" parTransId="{88CE1E9E-1DFD-9347-9B46-62A755F99E09}" sibTransId="{1BDBEF7F-5CDB-224D-87C8-99BDCC262928}"/>
    <dgm:cxn modelId="{02161F3D-C616-534D-80E6-88B63D934FB1}" type="presOf" srcId="{7050AEA6-9994-E441-91FA-F295AC24D54B}" destId="{42235046-78E8-4869-89CE-0A605531BEAC}" srcOrd="0" destOrd="0" presId="urn:microsoft.com/office/officeart/2018/2/layout/IconVerticalSolidList"/>
    <dgm:cxn modelId="{05558451-2D3E-2D4F-85FE-43EBFB2B77D5}" srcId="{454FDF94-8A89-1E4D-921A-167159072FF4}" destId="{FEB97500-CC2D-BF48-995E-48CEF55FA2A4}" srcOrd="0" destOrd="0" parTransId="{35FCBAC3-18E1-CA45-84BC-928036D81830}" sibTransId="{E020B391-342F-E540-9BDF-35BD846CE089}"/>
    <dgm:cxn modelId="{5AFACE76-01B9-3440-A05D-6A1BC5D8C412}" type="presOf" srcId="{FEB97500-CC2D-BF48-995E-48CEF55FA2A4}" destId="{A9AC5869-31EA-44D7-A843-4C57369F9995}" srcOrd="0" destOrd="0" presId="urn:microsoft.com/office/officeart/2018/2/layout/IconVerticalSolidList"/>
    <dgm:cxn modelId="{1604FDA1-2219-174E-87E0-85474DA71DF2}" type="presOf" srcId="{DE73248E-605C-2B42-92A2-927398854B5D}" destId="{3A56DBD0-6365-428C-AB05-1B32D679C3C3}" srcOrd="0" destOrd="0" presId="urn:microsoft.com/office/officeart/2018/2/layout/IconVerticalSolidList"/>
    <dgm:cxn modelId="{B767ABEA-6129-B44A-BC0F-A18556776DBD}" type="presOf" srcId="{18939C81-C390-5F4C-BA2A-E39F2752EF66}" destId="{5F4B4C10-0797-46C4-9A42-3426C618DC9D}" srcOrd="0" destOrd="0" presId="urn:microsoft.com/office/officeart/2018/2/layout/IconVerticalSolidList"/>
    <dgm:cxn modelId="{A3F942F4-FDC6-E64C-8211-66EBDF10C5C2}" srcId="{7050AEA6-9994-E441-91FA-F295AC24D54B}" destId="{454FDF94-8A89-1E4D-921A-167159072FF4}" srcOrd="2" destOrd="0" parTransId="{B3710CF5-5119-7E42-A4C5-A280BBB75161}" sibTransId="{AAF33E78-F17C-9E4A-B88F-3D5F1FECC36D}"/>
    <dgm:cxn modelId="{578437DC-7728-694F-80AF-FE1E8E45E8A1}" type="presParOf" srcId="{42235046-78E8-4869-89CE-0A605531BEAC}" destId="{67D7ECD2-D773-4DD2-9016-D4F293CE0515}" srcOrd="0" destOrd="0" presId="urn:microsoft.com/office/officeart/2018/2/layout/IconVerticalSolidList"/>
    <dgm:cxn modelId="{14E781A2-5A1D-DB48-B0DC-A267997F6AAC}" type="presParOf" srcId="{67D7ECD2-D773-4DD2-9016-D4F293CE0515}" destId="{6D5EE9AA-3AFE-463C-A0D4-8242BA953DE0}" srcOrd="0" destOrd="0" presId="urn:microsoft.com/office/officeart/2018/2/layout/IconVerticalSolidList"/>
    <dgm:cxn modelId="{506D1197-64A7-6A4B-BB47-06EF008CEB04}" type="presParOf" srcId="{67D7ECD2-D773-4DD2-9016-D4F293CE0515}" destId="{21FD48A7-FB8A-4F7E-A6D7-96A846458E56}" srcOrd="1" destOrd="0" presId="urn:microsoft.com/office/officeart/2018/2/layout/IconVerticalSolidList"/>
    <dgm:cxn modelId="{6994E293-28E0-414B-875F-D158F4BC7EBF}" type="presParOf" srcId="{67D7ECD2-D773-4DD2-9016-D4F293CE0515}" destId="{4517BFC0-4736-43AB-92BD-D64C9B22A485}" srcOrd="2" destOrd="0" presId="urn:microsoft.com/office/officeart/2018/2/layout/IconVerticalSolidList"/>
    <dgm:cxn modelId="{DACF6141-7822-1D47-947C-A4E1FD19C96A}" type="presParOf" srcId="{67D7ECD2-D773-4DD2-9016-D4F293CE0515}" destId="{3A56DBD0-6365-428C-AB05-1B32D679C3C3}" srcOrd="3" destOrd="0" presId="urn:microsoft.com/office/officeart/2018/2/layout/IconVerticalSolidList"/>
    <dgm:cxn modelId="{1105C0C8-BF95-2E4C-B810-F5FA9C6176CB}" type="presParOf" srcId="{42235046-78E8-4869-89CE-0A605531BEAC}" destId="{1B5E3500-5D14-4F68-AD5F-0D8B409F8FCF}" srcOrd="1" destOrd="0" presId="urn:microsoft.com/office/officeart/2018/2/layout/IconVerticalSolidList"/>
    <dgm:cxn modelId="{8E2FC6CC-1494-B443-AF07-537E0AA0515B}" type="presParOf" srcId="{42235046-78E8-4869-89CE-0A605531BEAC}" destId="{01589448-7EF7-4BE2-8C7E-25D85FE8C899}" srcOrd="2" destOrd="0" presId="urn:microsoft.com/office/officeart/2018/2/layout/IconVerticalSolidList"/>
    <dgm:cxn modelId="{66252439-1349-ED44-9193-DA1D9FAFCA71}" type="presParOf" srcId="{01589448-7EF7-4BE2-8C7E-25D85FE8C899}" destId="{68B32C8B-86DC-4986-BC92-24AB3D7E25F1}" srcOrd="0" destOrd="0" presId="urn:microsoft.com/office/officeart/2018/2/layout/IconVerticalSolidList"/>
    <dgm:cxn modelId="{FD45F7AD-EB96-CA4C-9D3F-C062303AB39B}" type="presParOf" srcId="{01589448-7EF7-4BE2-8C7E-25D85FE8C899}" destId="{9CFB94C9-D44F-47F2-A5BB-6E43273F2790}" srcOrd="1" destOrd="0" presId="urn:microsoft.com/office/officeart/2018/2/layout/IconVerticalSolidList"/>
    <dgm:cxn modelId="{AC5C2C0F-771D-274C-9E91-B2C01D617EB0}" type="presParOf" srcId="{01589448-7EF7-4BE2-8C7E-25D85FE8C899}" destId="{8A2B2E5A-01CC-4202-898C-671D53A71997}" srcOrd="2" destOrd="0" presId="urn:microsoft.com/office/officeart/2018/2/layout/IconVerticalSolidList"/>
    <dgm:cxn modelId="{8A26AE52-A08E-324A-9563-4AEF35F4B8F7}" type="presParOf" srcId="{01589448-7EF7-4BE2-8C7E-25D85FE8C899}" destId="{5F4B4C10-0797-46C4-9A42-3426C618DC9D}" srcOrd="3" destOrd="0" presId="urn:microsoft.com/office/officeart/2018/2/layout/IconVerticalSolidList"/>
    <dgm:cxn modelId="{8677D55C-1DBA-9C47-8822-6F25E1444A8A}" type="presParOf" srcId="{42235046-78E8-4869-89CE-0A605531BEAC}" destId="{42873021-D5B8-493C-AF64-3B4974F37635}" srcOrd="3" destOrd="0" presId="urn:microsoft.com/office/officeart/2018/2/layout/IconVerticalSolidList"/>
    <dgm:cxn modelId="{4B07B8A5-8A3B-CF44-9567-CBD77750A853}" type="presParOf" srcId="{42235046-78E8-4869-89CE-0A605531BEAC}" destId="{A5105960-8D49-490F-A213-DBD1496BE8C1}" srcOrd="4" destOrd="0" presId="urn:microsoft.com/office/officeart/2018/2/layout/IconVerticalSolidList"/>
    <dgm:cxn modelId="{83C761F9-02AC-CE47-9B86-5E2446F764F0}" type="presParOf" srcId="{A5105960-8D49-490F-A213-DBD1496BE8C1}" destId="{965D8B94-8AC9-43D4-86E2-D280DCEB623A}" srcOrd="0" destOrd="0" presId="urn:microsoft.com/office/officeart/2018/2/layout/IconVerticalSolidList"/>
    <dgm:cxn modelId="{5165E2F2-D329-5843-9EE3-C189B915861C}" type="presParOf" srcId="{A5105960-8D49-490F-A213-DBD1496BE8C1}" destId="{A3491BF9-1D46-4CE7-B742-A9E00E59E51C}" srcOrd="1" destOrd="0" presId="urn:microsoft.com/office/officeart/2018/2/layout/IconVerticalSolidList"/>
    <dgm:cxn modelId="{207FC83C-CEDE-4F4F-9506-C3C5C24C1EE9}" type="presParOf" srcId="{A5105960-8D49-490F-A213-DBD1496BE8C1}" destId="{D6BB6D87-8863-46DF-89C8-FB9C0525C62E}" srcOrd="2" destOrd="0" presId="urn:microsoft.com/office/officeart/2018/2/layout/IconVerticalSolidList"/>
    <dgm:cxn modelId="{98B84ADE-D786-A145-BA55-0B0647F0CE29}" type="presParOf" srcId="{A5105960-8D49-490F-A213-DBD1496BE8C1}" destId="{7EBE2D0A-6E3D-4A27-81B3-E557D1B95BF3}" srcOrd="3" destOrd="0" presId="urn:microsoft.com/office/officeart/2018/2/layout/IconVerticalSolidList"/>
    <dgm:cxn modelId="{B066F5EF-E370-214E-B3F1-AB72DFDADC77}" type="presParOf" srcId="{A5105960-8D49-490F-A213-DBD1496BE8C1}" destId="{A9AC5869-31EA-44D7-A843-4C57369F999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C8461-5CEA-4356-B469-E037C38908B6}">
      <dsp:nvSpPr>
        <dsp:cNvPr id="0" name=""/>
        <dsp:cNvSpPr/>
      </dsp:nvSpPr>
      <dsp:spPr>
        <a:xfrm>
          <a:off x="3707" y="735508"/>
          <a:ext cx="1806781" cy="11473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7D195E-6B5F-4166-96EA-1979BA6CE430}">
      <dsp:nvSpPr>
        <dsp:cNvPr id="0" name=""/>
        <dsp:cNvSpPr/>
      </dsp:nvSpPr>
      <dsp:spPr>
        <a:xfrm>
          <a:off x="204461" y="926224"/>
          <a:ext cx="1806781" cy="114730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Personal phone call</a:t>
          </a:r>
          <a:r>
            <a:rPr lang="en-US" sz="1300" kern="1200" dirty="0"/>
            <a:t>: reserved for breaks or emergencies.</a:t>
          </a:r>
        </a:p>
      </dsp:txBody>
      <dsp:txXfrm>
        <a:off x="238064" y="959827"/>
        <a:ext cx="1739575" cy="1080100"/>
      </dsp:txXfrm>
    </dsp:sp>
    <dsp:sp modelId="{50549077-4591-47ED-B611-83F70830CFF1}">
      <dsp:nvSpPr>
        <dsp:cNvPr id="0" name=""/>
        <dsp:cNvSpPr/>
      </dsp:nvSpPr>
      <dsp:spPr>
        <a:xfrm>
          <a:off x="2211996" y="735508"/>
          <a:ext cx="1806781" cy="11473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7368B-0ABE-4B56-98E4-32A80B6C5EBA}">
      <dsp:nvSpPr>
        <dsp:cNvPr id="0" name=""/>
        <dsp:cNvSpPr/>
      </dsp:nvSpPr>
      <dsp:spPr>
        <a:xfrm>
          <a:off x="2412750" y="926224"/>
          <a:ext cx="1806781" cy="114730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Not hanging up when a visitor approaches</a:t>
          </a:r>
          <a:r>
            <a:rPr lang="en-US" sz="1300" kern="1200" dirty="0"/>
            <a:t>: visitor is the priority!</a:t>
          </a:r>
        </a:p>
      </dsp:txBody>
      <dsp:txXfrm>
        <a:off x="2446353" y="959827"/>
        <a:ext cx="1739575" cy="1080100"/>
      </dsp:txXfrm>
    </dsp:sp>
    <dsp:sp modelId="{CE98F33B-6433-4314-B291-51E7DB413401}">
      <dsp:nvSpPr>
        <dsp:cNvPr id="0" name=""/>
        <dsp:cNvSpPr/>
      </dsp:nvSpPr>
      <dsp:spPr>
        <a:xfrm>
          <a:off x="4420285" y="735508"/>
          <a:ext cx="1806781" cy="11473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0E2891-B061-4B0A-AFB3-45986DD0C880}">
      <dsp:nvSpPr>
        <dsp:cNvPr id="0" name=""/>
        <dsp:cNvSpPr/>
      </dsp:nvSpPr>
      <dsp:spPr>
        <a:xfrm>
          <a:off x="4621039" y="926224"/>
          <a:ext cx="1806781" cy="114730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Lack of welcoming</a:t>
          </a:r>
          <a:r>
            <a:rPr lang="en-US" sz="1300" kern="1200" dirty="0"/>
            <a:t>: first impressions matter</a:t>
          </a:r>
          <a:r>
            <a:rPr lang="en-US" sz="1300" kern="1200" dirty="0">
              <a:latin typeface="Aptos Display" panose="02110004020202020204"/>
            </a:rPr>
            <a:t>.</a:t>
          </a:r>
          <a:endParaRPr lang="en-US" sz="1300" kern="1200" dirty="0"/>
        </a:p>
      </dsp:txBody>
      <dsp:txXfrm>
        <a:off x="4654642" y="959827"/>
        <a:ext cx="1739575" cy="1080100"/>
      </dsp:txXfrm>
    </dsp:sp>
    <dsp:sp modelId="{0924A139-0506-42A8-8152-1FCFB8D4E5D1}">
      <dsp:nvSpPr>
        <dsp:cNvPr id="0" name=""/>
        <dsp:cNvSpPr/>
      </dsp:nvSpPr>
      <dsp:spPr>
        <a:xfrm>
          <a:off x="6628574" y="735508"/>
          <a:ext cx="1806781" cy="11473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F38B77-1455-4AB3-B0B0-7E674F905257}">
      <dsp:nvSpPr>
        <dsp:cNvPr id="0" name=""/>
        <dsp:cNvSpPr/>
      </dsp:nvSpPr>
      <dsp:spPr>
        <a:xfrm>
          <a:off x="6829328" y="926224"/>
          <a:ext cx="1806781" cy="114730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No active listening</a:t>
          </a:r>
          <a:r>
            <a:rPr lang="en-US" sz="1300" kern="1200" dirty="0"/>
            <a:t>: visitors feel undervalued, misunderstood and frustrated.</a:t>
          </a:r>
        </a:p>
      </dsp:txBody>
      <dsp:txXfrm>
        <a:off x="6862931" y="959827"/>
        <a:ext cx="1739575" cy="1080100"/>
      </dsp:txXfrm>
    </dsp:sp>
    <dsp:sp modelId="{20A8E9D7-1E9D-4867-AA7F-11BB6CD1A51E}">
      <dsp:nvSpPr>
        <dsp:cNvPr id="0" name=""/>
        <dsp:cNvSpPr/>
      </dsp:nvSpPr>
      <dsp:spPr>
        <a:xfrm>
          <a:off x="8836863" y="735508"/>
          <a:ext cx="1806781" cy="11473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B17AFA-EBD1-4FA3-854F-D9F2BE62573A}">
      <dsp:nvSpPr>
        <dsp:cNvPr id="0" name=""/>
        <dsp:cNvSpPr/>
      </dsp:nvSpPr>
      <dsp:spPr>
        <a:xfrm>
          <a:off x="9037617" y="926224"/>
          <a:ext cx="1806781" cy="114730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TONE!: </a:t>
          </a:r>
          <a:r>
            <a:rPr lang="en-US" sz="1300" kern="1200" dirty="0"/>
            <a:t>warm and welcoming + smile while speaking</a:t>
          </a:r>
          <a:r>
            <a:rPr lang="en-US" sz="1300" kern="1200" dirty="0">
              <a:latin typeface="Aptos Display" panose="02110004020202020204"/>
            </a:rPr>
            <a:t>.</a:t>
          </a:r>
          <a:endParaRPr lang="en-US" sz="1300" kern="1200" dirty="0"/>
        </a:p>
      </dsp:txBody>
      <dsp:txXfrm>
        <a:off x="9071220" y="959827"/>
        <a:ext cx="1739575" cy="1080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22C30-6020-46FB-A97F-71A89A42A2C3}">
      <dsp:nvSpPr>
        <dsp:cNvPr id="0" name=""/>
        <dsp:cNvSpPr/>
      </dsp:nvSpPr>
      <dsp:spPr>
        <a:xfrm>
          <a:off x="0" y="3807"/>
          <a:ext cx="6172199" cy="8110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1DFAB3-609C-4413-8C47-5841C1F3C947}">
      <dsp:nvSpPr>
        <dsp:cNvPr id="0" name=""/>
        <dsp:cNvSpPr/>
      </dsp:nvSpPr>
      <dsp:spPr>
        <a:xfrm>
          <a:off x="245328" y="186282"/>
          <a:ext cx="446050" cy="4460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1BA2F9-9558-4B23-AF6A-634A66544BE6}">
      <dsp:nvSpPr>
        <dsp:cNvPr id="0" name=""/>
        <dsp:cNvSpPr/>
      </dsp:nvSpPr>
      <dsp:spPr>
        <a:xfrm>
          <a:off x="936706" y="3807"/>
          <a:ext cx="523549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100000"/>
            </a:lnSpc>
            <a:spcBef>
              <a:spcPct val="0"/>
            </a:spcBef>
            <a:spcAft>
              <a:spcPct val="35000"/>
            </a:spcAft>
            <a:buNone/>
          </a:pPr>
          <a:r>
            <a:rPr lang="en-US" sz="1900" kern="1200" dirty="0"/>
            <a:t>Review Visitors and Volunteers</a:t>
          </a:r>
        </a:p>
      </dsp:txBody>
      <dsp:txXfrm>
        <a:off x="936706" y="3807"/>
        <a:ext cx="5235493" cy="811001"/>
      </dsp:txXfrm>
    </dsp:sp>
    <dsp:sp modelId="{3E993582-6A84-45BD-B432-652C98DAF578}">
      <dsp:nvSpPr>
        <dsp:cNvPr id="0" name=""/>
        <dsp:cNvSpPr/>
      </dsp:nvSpPr>
      <dsp:spPr>
        <a:xfrm>
          <a:off x="0" y="1017559"/>
          <a:ext cx="6172199" cy="8110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EF587F-687A-4B3D-9083-A3BCC9F67E99}">
      <dsp:nvSpPr>
        <dsp:cNvPr id="0" name=""/>
        <dsp:cNvSpPr/>
      </dsp:nvSpPr>
      <dsp:spPr>
        <a:xfrm>
          <a:off x="245328" y="1200034"/>
          <a:ext cx="446050" cy="44605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D2CB41-ECDE-4B1F-9D34-7EF3156E6FF1}">
      <dsp:nvSpPr>
        <dsp:cNvPr id="0" name=""/>
        <dsp:cNvSpPr/>
      </dsp:nvSpPr>
      <dsp:spPr>
        <a:xfrm>
          <a:off x="936706" y="1017559"/>
          <a:ext cx="523549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100000"/>
            </a:lnSpc>
            <a:spcBef>
              <a:spcPct val="0"/>
            </a:spcBef>
            <a:spcAft>
              <a:spcPct val="35000"/>
            </a:spcAft>
            <a:buNone/>
          </a:pPr>
          <a:r>
            <a:rPr lang="en-US" sz="1900" kern="1200" dirty="0"/>
            <a:t>Online Application and Volunteer Functions </a:t>
          </a:r>
        </a:p>
      </dsp:txBody>
      <dsp:txXfrm>
        <a:off x="936706" y="1017559"/>
        <a:ext cx="5235493" cy="811001"/>
      </dsp:txXfrm>
    </dsp:sp>
    <dsp:sp modelId="{01CF4C76-05A9-454D-8F46-4BEE6945CA57}">
      <dsp:nvSpPr>
        <dsp:cNvPr id="0" name=""/>
        <dsp:cNvSpPr/>
      </dsp:nvSpPr>
      <dsp:spPr>
        <a:xfrm>
          <a:off x="0" y="2069485"/>
          <a:ext cx="6172199" cy="81100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60FD7D-46F4-403D-8A38-51B24A2757FB}">
      <dsp:nvSpPr>
        <dsp:cNvPr id="0" name=""/>
        <dsp:cNvSpPr/>
      </dsp:nvSpPr>
      <dsp:spPr>
        <a:xfrm>
          <a:off x="245328" y="2213787"/>
          <a:ext cx="446050" cy="4460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1B37D9-49BC-4707-88E5-82DC5E53F8B0}">
      <dsp:nvSpPr>
        <dsp:cNvPr id="0" name=""/>
        <dsp:cNvSpPr/>
      </dsp:nvSpPr>
      <dsp:spPr>
        <a:xfrm>
          <a:off x="936706" y="2031311"/>
          <a:ext cx="523549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100000"/>
            </a:lnSpc>
            <a:spcBef>
              <a:spcPct val="0"/>
            </a:spcBef>
            <a:spcAft>
              <a:spcPct val="35000"/>
            </a:spcAft>
            <a:buNone/>
          </a:pPr>
          <a:r>
            <a:rPr lang="en-US" sz="1900" kern="1200" dirty="0"/>
            <a:t>Reference Materials and Important Dates </a:t>
          </a:r>
        </a:p>
      </dsp:txBody>
      <dsp:txXfrm>
        <a:off x="936706" y="2031311"/>
        <a:ext cx="5235493" cy="811001"/>
      </dsp:txXfrm>
    </dsp:sp>
    <dsp:sp modelId="{2E593302-24BB-4D5E-B024-2018C1651404}">
      <dsp:nvSpPr>
        <dsp:cNvPr id="0" name=""/>
        <dsp:cNvSpPr/>
      </dsp:nvSpPr>
      <dsp:spPr>
        <a:xfrm>
          <a:off x="0" y="3045063"/>
          <a:ext cx="6172199" cy="81100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208B00-E344-4DCE-88C0-BF9F805B5B02}">
      <dsp:nvSpPr>
        <dsp:cNvPr id="0" name=""/>
        <dsp:cNvSpPr/>
      </dsp:nvSpPr>
      <dsp:spPr>
        <a:xfrm>
          <a:off x="245328" y="3227539"/>
          <a:ext cx="446050" cy="44605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E614A6-35E4-4EA9-AC10-B066EC320EC3}">
      <dsp:nvSpPr>
        <dsp:cNvPr id="0" name=""/>
        <dsp:cNvSpPr/>
      </dsp:nvSpPr>
      <dsp:spPr>
        <a:xfrm>
          <a:off x="936706" y="3045063"/>
          <a:ext cx="523549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100000"/>
            </a:lnSpc>
            <a:spcBef>
              <a:spcPct val="0"/>
            </a:spcBef>
            <a:spcAft>
              <a:spcPct val="35000"/>
            </a:spcAft>
            <a:buNone/>
          </a:pPr>
          <a:r>
            <a:rPr lang="en-US" sz="1900" kern="1200" dirty="0"/>
            <a:t>Be </a:t>
          </a:r>
          <a:r>
            <a:rPr lang="en-US" sz="1900" b="1" kern="1200" dirty="0"/>
            <a:t>as ready as we can </a:t>
          </a:r>
          <a:r>
            <a:rPr lang="en-US" sz="1900" kern="1200" dirty="0"/>
            <a:t>for the 25-26 school year</a:t>
          </a:r>
        </a:p>
      </dsp:txBody>
      <dsp:txXfrm>
        <a:off x="936706" y="3045063"/>
        <a:ext cx="5235493" cy="811001"/>
      </dsp:txXfrm>
    </dsp:sp>
    <dsp:sp modelId="{774BAF0F-2FD2-4C49-89D6-258DFA786911}">
      <dsp:nvSpPr>
        <dsp:cNvPr id="0" name=""/>
        <dsp:cNvSpPr/>
      </dsp:nvSpPr>
      <dsp:spPr>
        <a:xfrm>
          <a:off x="0" y="4058815"/>
          <a:ext cx="6172199" cy="81100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33E4D-3CB2-B54B-AABF-65A42932ABC9}">
      <dsp:nvSpPr>
        <dsp:cNvPr id="0" name=""/>
        <dsp:cNvSpPr/>
      </dsp:nvSpPr>
      <dsp:spPr>
        <a:xfrm>
          <a:off x="245328" y="4241291"/>
          <a:ext cx="446050" cy="44605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741305-A7E0-8A43-9E85-5FD701C098CB}">
      <dsp:nvSpPr>
        <dsp:cNvPr id="0" name=""/>
        <dsp:cNvSpPr/>
      </dsp:nvSpPr>
      <dsp:spPr>
        <a:xfrm>
          <a:off x="936706" y="4058815"/>
          <a:ext cx="2777490"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100000"/>
            </a:lnSpc>
            <a:spcBef>
              <a:spcPct val="0"/>
            </a:spcBef>
            <a:spcAft>
              <a:spcPct val="35000"/>
            </a:spcAft>
            <a:buNone/>
          </a:pPr>
          <a:r>
            <a:rPr lang="en-US" sz="1900" kern="1200" dirty="0"/>
            <a:t>Have a lot of patience with each other!  </a:t>
          </a:r>
          <a:r>
            <a:rPr lang="en-US" sz="1900" kern="1200" dirty="0">
              <a:sym typeface="Wingdings" panose="05000000000000000000" pitchFamily="2" charset="2"/>
            </a:rPr>
            <a:t></a:t>
          </a:r>
          <a:r>
            <a:rPr lang="en-US" sz="1900" kern="1200" dirty="0"/>
            <a:t>  </a:t>
          </a:r>
        </a:p>
      </dsp:txBody>
      <dsp:txXfrm>
        <a:off x="936706" y="4058815"/>
        <a:ext cx="2777490" cy="811001"/>
      </dsp:txXfrm>
    </dsp:sp>
    <dsp:sp modelId="{347348E1-4B8F-F847-BA4F-931D8F23F078}">
      <dsp:nvSpPr>
        <dsp:cNvPr id="0" name=""/>
        <dsp:cNvSpPr/>
      </dsp:nvSpPr>
      <dsp:spPr>
        <a:xfrm>
          <a:off x="3714196" y="4058815"/>
          <a:ext cx="245800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533400">
            <a:lnSpc>
              <a:spcPct val="100000"/>
            </a:lnSpc>
            <a:spcBef>
              <a:spcPct val="0"/>
            </a:spcBef>
            <a:spcAft>
              <a:spcPct val="35000"/>
            </a:spcAft>
            <a:buNone/>
          </a:pPr>
          <a:r>
            <a:rPr lang="en-US" sz="1200" kern="1200" dirty="0"/>
            <a:t>This is not going to be perfect out of the gate</a:t>
          </a:r>
        </a:p>
        <a:p>
          <a:pPr marL="0" lvl="0" indent="0" algn="l" defTabSz="533400">
            <a:lnSpc>
              <a:spcPct val="100000"/>
            </a:lnSpc>
            <a:spcBef>
              <a:spcPct val="0"/>
            </a:spcBef>
            <a:spcAft>
              <a:spcPct val="35000"/>
            </a:spcAft>
            <a:buNone/>
          </a:pPr>
          <a:r>
            <a:rPr lang="en-US" sz="1200" kern="1200" dirty="0"/>
            <a:t>We’re all learning together </a:t>
          </a:r>
        </a:p>
      </dsp:txBody>
      <dsp:txXfrm>
        <a:off x="3714196" y="4058815"/>
        <a:ext cx="2458003" cy="811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82F5B-A55B-41D0-95D8-30E7546C70BD}">
      <dsp:nvSpPr>
        <dsp:cNvPr id="0" name=""/>
        <dsp:cNvSpPr/>
      </dsp:nvSpPr>
      <dsp:spPr>
        <a:xfrm>
          <a:off x="0" y="107837"/>
          <a:ext cx="6172199" cy="7956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13,000+ Volunteers Already Approved </a:t>
          </a:r>
          <a:r>
            <a:rPr lang="en-US" sz="2000" b="0" kern="1200" dirty="0"/>
            <a:t>and uploaded into Raptor</a:t>
          </a:r>
          <a:endParaRPr lang="en-US" sz="2000" kern="1200" dirty="0"/>
        </a:p>
      </dsp:txBody>
      <dsp:txXfrm>
        <a:off x="38838" y="146675"/>
        <a:ext cx="6094523" cy="717924"/>
      </dsp:txXfrm>
    </dsp:sp>
    <dsp:sp modelId="{99C6FADE-A1AA-4EBF-B8EF-C8F89F3B01F7}">
      <dsp:nvSpPr>
        <dsp:cNvPr id="0" name=""/>
        <dsp:cNvSpPr/>
      </dsp:nvSpPr>
      <dsp:spPr>
        <a:xfrm>
          <a:off x="0" y="961037"/>
          <a:ext cx="6172199" cy="7956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t>Moving from annual applications and fingerprinting to </a:t>
          </a:r>
          <a:r>
            <a:rPr lang="en-US" sz="2000" b="1" kern="1200"/>
            <a:t>every 5 years </a:t>
          </a:r>
          <a:r>
            <a:rPr lang="en-US" sz="2000" b="0" kern="1200"/>
            <a:t>in alignment with Nevada State Law. </a:t>
          </a:r>
          <a:endParaRPr lang="en-US" sz="2000" kern="1200"/>
        </a:p>
      </dsp:txBody>
      <dsp:txXfrm>
        <a:off x="38838" y="999875"/>
        <a:ext cx="6094523" cy="717924"/>
      </dsp:txXfrm>
    </dsp:sp>
    <dsp:sp modelId="{A951F50D-B85D-4E11-A7A7-D1A03D3DF4DF}">
      <dsp:nvSpPr>
        <dsp:cNvPr id="0" name=""/>
        <dsp:cNvSpPr/>
      </dsp:nvSpPr>
      <dsp:spPr>
        <a:xfrm>
          <a:off x="0" y="1756637"/>
          <a:ext cx="6172199" cy="507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b="0" kern="1200"/>
            <a:t>There will </a:t>
          </a:r>
          <a:r>
            <a:rPr lang="en-US" sz="1600" b="1" kern="1200"/>
            <a:t>most likely </a:t>
          </a:r>
          <a:r>
            <a:rPr lang="en-US" sz="1600" b="0" kern="1200"/>
            <a:t>be monthly automatic scans on every volunteer in the system as a safeguard. </a:t>
          </a:r>
          <a:endParaRPr lang="en-US" sz="1600" kern="1200"/>
        </a:p>
      </dsp:txBody>
      <dsp:txXfrm>
        <a:off x="0" y="1756637"/>
        <a:ext cx="6172199" cy="507150"/>
      </dsp:txXfrm>
    </dsp:sp>
    <dsp:sp modelId="{E5B849EA-EC15-431B-8AE3-6AFDF5455105}">
      <dsp:nvSpPr>
        <dsp:cNvPr id="0" name=""/>
        <dsp:cNvSpPr/>
      </dsp:nvSpPr>
      <dsp:spPr>
        <a:xfrm>
          <a:off x="0" y="2263787"/>
          <a:ext cx="6172199" cy="7956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t>School Police is </a:t>
          </a:r>
          <a:r>
            <a:rPr lang="en-US" sz="2000" b="1" kern="1200"/>
            <a:t>no longer involved</a:t>
          </a:r>
          <a:r>
            <a:rPr lang="en-US" sz="2000" b="0" kern="1200"/>
            <a:t> in the process of background checks</a:t>
          </a:r>
          <a:endParaRPr lang="en-US" sz="2000" kern="1200"/>
        </a:p>
      </dsp:txBody>
      <dsp:txXfrm>
        <a:off x="38838" y="2302625"/>
        <a:ext cx="6094523" cy="717924"/>
      </dsp:txXfrm>
    </dsp:sp>
    <dsp:sp modelId="{6E7D0805-ECD6-43E5-94AE-4AAE9FE3ED2A}">
      <dsp:nvSpPr>
        <dsp:cNvPr id="0" name=""/>
        <dsp:cNvSpPr/>
      </dsp:nvSpPr>
      <dsp:spPr>
        <a:xfrm>
          <a:off x="0" y="3116987"/>
          <a:ext cx="6172199" cy="7956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Fingerprinting is still required </a:t>
          </a:r>
          <a:r>
            <a:rPr lang="en-US" sz="2000" b="0" kern="1200"/>
            <a:t>for Unsupervised Volunteers and Non-paid Coaches </a:t>
          </a:r>
          <a:endParaRPr lang="en-US" sz="2000" kern="1200"/>
        </a:p>
      </dsp:txBody>
      <dsp:txXfrm>
        <a:off x="38838" y="3155825"/>
        <a:ext cx="6094523" cy="717924"/>
      </dsp:txXfrm>
    </dsp:sp>
    <dsp:sp modelId="{3E9D1E5D-9685-423F-B247-FFC2B6C63654}">
      <dsp:nvSpPr>
        <dsp:cNvPr id="0" name=""/>
        <dsp:cNvSpPr/>
      </dsp:nvSpPr>
      <dsp:spPr>
        <a:xfrm>
          <a:off x="0" y="3970187"/>
          <a:ext cx="6172199" cy="79560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t>We are moving to Raptor for </a:t>
          </a:r>
          <a:r>
            <a:rPr lang="en-US" sz="2000" b="1" kern="1200"/>
            <a:t>all volunteer applications.    </a:t>
          </a:r>
        </a:p>
      </dsp:txBody>
      <dsp:txXfrm>
        <a:off x="38838" y="4009025"/>
        <a:ext cx="6094523" cy="7179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316DD-8F0A-469A-88FC-8EEE43F2329A}">
      <dsp:nvSpPr>
        <dsp:cNvPr id="0" name=""/>
        <dsp:cNvSpPr/>
      </dsp:nvSpPr>
      <dsp:spPr>
        <a:xfrm>
          <a:off x="0" y="0"/>
          <a:ext cx="9288654" cy="18867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1" kern="1200" dirty="0"/>
            <a:t>Volunteers </a:t>
          </a:r>
          <a:r>
            <a:rPr lang="en-US" sz="2700" b="1" i="1" kern="1200" dirty="0"/>
            <a:t>are always</a:t>
          </a:r>
          <a:r>
            <a:rPr lang="en-US" sz="2700" i="1" kern="1200" dirty="0"/>
            <a:t> Visitors</a:t>
          </a:r>
          <a:r>
            <a:rPr lang="en-US" sz="2700" b="0" i="1" kern="1200" dirty="0"/>
            <a:t>; </a:t>
          </a:r>
          <a:r>
            <a:rPr lang="en-US" sz="2700" i="1" kern="1200" dirty="0"/>
            <a:t>Visitors</a:t>
          </a:r>
          <a:r>
            <a:rPr lang="en-US" sz="2700" b="0" i="1" kern="1200" dirty="0"/>
            <a:t> </a:t>
          </a:r>
          <a:r>
            <a:rPr lang="en-US" sz="2700" b="1" i="1" kern="1200" dirty="0"/>
            <a:t>are NOT</a:t>
          </a:r>
          <a:r>
            <a:rPr lang="en-US" sz="2700" b="0" i="1" kern="1200" dirty="0"/>
            <a:t> always </a:t>
          </a:r>
          <a:r>
            <a:rPr lang="en-US" sz="2700" i="1" kern="1200" dirty="0"/>
            <a:t>Volunteers</a:t>
          </a:r>
          <a:r>
            <a:rPr lang="en-US" sz="2700" b="0" i="1" kern="1200" dirty="0"/>
            <a:t>.</a:t>
          </a:r>
          <a:endParaRPr lang="en-US" sz="2700" kern="1200" dirty="0"/>
        </a:p>
      </dsp:txBody>
      <dsp:txXfrm>
        <a:off x="55261" y="55261"/>
        <a:ext cx="7338539" cy="1776240"/>
      </dsp:txXfrm>
    </dsp:sp>
    <dsp:sp modelId="{45D04CC3-1A1B-4605-92D9-9A3F0FA64C50}">
      <dsp:nvSpPr>
        <dsp:cNvPr id="0" name=""/>
        <dsp:cNvSpPr/>
      </dsp:nvSpPr>
      <dsp:spPr>
        <a:xfrm>
          <a:off x="1639174" y="2306042"/>
          <a:ext cx="9288654" cy="188676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0" kern="1200"/>
            <a:t>Visitor:</a:t>
          </a:r>
          <a:r>
            <a:rPr lang="en-US" sz="2700" b="0" i="1" kern="1200"/>
            <a:t> </a:t>
          </a:r>
          <a:r>
            <a:rPr lang="en-US" sz="2700" b="0" i="0" kern="1200"/>
            <a:t>A parent/guardian </a:t>
          </a:r>
          <a:r>
            <a:rPr lang="en-US" sz="2700" b="1" i="0" kern="1200"/>
            <a:t>who is visiting</a:t>
          </a:r>
          <a:r>
            <a:rPr lang="en-US" sz="2700" b="0" i="0" kern="1200"/>
            <a:t> the classroom or an activity of his/her student </a:t>
          </a:r>
          <a:r>
            <a:rPr lang="en-US" sz="2700" b="1" i="0" kern="1200"/>
            <a:t>but does not interact with other students or assist employees. </a:t>
          </a:r>
          <a:endParaRPr lang="en-US" sz="2700" kern="1200"/>
        </a:p>
      </dsp:txBody>
      <dsp:txXfrm>
        <a:off x="1694435" y="2361303"/>
        <a:ext cx="6312562" cy="1776240"/>
      </dsp:txXfrm>
    </dsp:sp>
    <dsp:sp modelId="{0962127F-4F7C-496A-ACEA-4F8F99BBB9B3}">
      <dsp:nvSpPr>
        <dsp:cNvPr id="0" name=""/>
        <dsp:cNvSpPr/>
      </dsp:nvSpPr>
      <dsp:spPr>
        <a:xfrm>
          <a:off x="8062259" y="1483204"/>
          <a:ext cx="1226395" cy="1226395"/>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38198" y="1483204"/>
        <a:ext cx="674517" cy="9228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862BF-88BB-40ED-9322-258F6D5F6945}">
      <dsp:nvSpPr>
        <dsp:cNvPr id="0" name=""/>
        <dsp:cNvSpPr/>
      </dsp:nvSpPr>
      <dsp:spPr>
        <a:xfrm>
          <a:off x="0" y="2450909"/>
          <a:ext cx="1152144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2B36FC-AAD9-4CC1-B5FD-C4EE28DE32A6}">
      <dsp:nvSpPr>
        <dsp:cNvPr id="0" name=""/>
        <dsp:cNvSpPr/>
      </dsp:nvSpPr>
      <dsp:spPr>
        <a:xfrm>
          <a:off x="235829" y="1519563"/>
          <a:ext cx="3376321" cy="588218"/>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rtl="0">
            <a:lnSpc>
              <a:spcPct val="90000"/>
            </a:lnSpc>
            <a:spcBef>
              <a:spcPct val="0"/>
            </a:spcBef>
            <a:spcAft>
              <a:spcPct val="35000"/>
            </a:spcAft>
            <a:buNone/>
            <a:defRPr b="1"/>
          </a:pPr>
          <a:r>
            <a:rPr lang="en-US" sz="2000" kern="1200">
              <a:latin typeface="Aptos Display" panose="02110004020202020204"/>
            </a:rPr>
            <a:t>BP 1500</a:t>
          </a:r>
          <a:endParaRPr lang="en-US" sz="2000" kern="1200"/>
        </a:p>
      </dsp:txBody>
      <dsp:txXfrm>
        <a:off x="235829" y="1519563"/>
        <a:ext cx="3376321" cy="588218"/>
      </dsp:txXfrm>
    </dsp:sp>
    <dsp:sp modelId="{039C9508-DC7D-4FF5-BEF1-82ED564E8D13}">
      <dsp:nvSpPr>
        <dsp:cNvPr id="0" name=""/>
        <dsp:cNvSpPr/>
      </dsp:nvSpPr>
      <dsp:spPr>
        <a:xfrm>
          <a:off x="235829" y="926933"/>
          <a:ext cx="3376321" cy="59262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BP 1500 – Volunteers </a:t>
          </a:r>
        </a:p>
      </dsp:txBody>
      <dsp:txXfrm>
        <a:off x="235829" y="926933"/>
        <a:ext cx="3376321" cy="592629"/>
      </dsp:txXfrm>
    </dsp:sp>
    <dsp:sp modelId="{BA42DC15-B5E8-480A-A79E-7500138EE02A}">
      <dsp:nvSpPr>
        <dsp:cNvPr id="0" name=""/>
        <dsp:cNvSpPr/>
      </dsp:nvSpPr>
      <dsp:spPr>
        <a:xfrm>
          <a:off x="1923990" y="2107782"/>
          <a:ext cx="0" cy="343127"/>
        </a:xfrm>
        <a:prstGeom prst="line">
          <a:avLst/>
        </a:pr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BC5DC2F-2CBA-4446-91D9-0CD579F27E40}">
      <dsp:nvSpPr>
        <dsp:cNvPr id="0" name=""/>
        <dsp:cNvSpPr/>
      </dsp:nvSpPr>
      <dsp:spPr>
        <a:xfrm>
          <a:off x="2154194" y="2794036"/>
          <a:ext cx="3376321" cy="588218"/>
        </a:xfrm>
        <a:prstGeom prst="rect">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rtl="0">
            <a:lnSpc>
              <a:spcPct val="90000"/>
            </a:lnSpc>
            <a:spcBef>
              <a:spcPct val="0"/>
            </a:spcBef>
            <a:spcAft>
              <a:spcPct val="35000"/>
            </a:spcAft>
            <a:buNone/>
            <a:defRPr b="1"/>
          </a:pPr>
          <a:r>
            <a:rPr lang="en-US" sz="2000" kern="1200">
              <a:latin typeface="Aptos Display" panose="02110004020202020204"/>
            </a:rPr>
            <a:t>BP 1505</a:t>
          </a:r>
          <a:endParaRPr lang="en-US" sz="2000" kern="1200"/>
        </a:p>
      </dsp:txBody>
      <dsp:txXfrm>
        <a:off x="2154194" y="2794036"/>
        <a:ext cx="3376321" cy="588218"/>
      </dsp:txXfrm>
    </dsp:sp>
    <dsp:sp modelId="{B6800618-EC61-4AE9-B98E-007F42479EB5}">
      <dsp:nvSpPr>
        <dsp:cNvPr id="0" name=""/>
        <dsp:cNvSpPr/>
      </dsp:nvSpPr>
      <dsp:spPr>
        <a:xfrm>
          <a:off x="2154194" y="3382255"/>
          <a:ext cx="3376321" cy="592629"/>
        </a:xfrm>
        <a:prstGeom prst="rect">
          <a:avLst/>
        </a:prstGeom>
        <a:solidFill>
          <a:schemeClr val="accent2">
            <a:tint val="40000"/>
            <a:alpha val="90000"/>
            <a:hueOff val="1683680"/>
            <a:satOff val="-15558"/>
            <a:lumOff val="-1754"/>
            <a:alphaOff val="0"/>
          </a:schemeClr>
        </a:solidFill>
        <a:ln w="19050" cap="flat" cmpd="sng" algn="ctr">
          <a:solidFill>
            <a:schemeClr val="accent2">
              <a:tint val="40000"/>
              <a:alpha val="90000"/>
              <a:hueOff val="1683680"/>
              <a:satOff val="-15558"/>
              <a:lumOff val="-17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BP 1505 – Meaningful Access</a:t>
          </a:r>
        </a:p>
      </dsp:txBody>
      <dsp:txXfrm>
        <a:off x="2154194" y="3382255"/>
        <a:ext cx="3376321" cy="592629"/>
      </dsp:txXfrm>
    </dsp:sp>
    <dsp:sp modelId="{9EC540C0-A175-400F-A0A9-27A076110D4C}">
      <dsp:nvSpPr>
        <dsp:cNvPr id="0" name=""/>
        <dsp:cNvSpPr/>
      </dsp:nvSpPr>
      <dsp:spPr>
        <a:xfrm>
          <a:off x="3842355" y="2450909"/>
          <a:ext cx="0" cy="343127"/>
        </a:xfrm>
        <a:prstGeom prst="line">
          <a:avLst/>
        </a:prstGeom>
        <a:noFill/>
        <a:ln w="12700" cap="flat" cmpd="sng" algn="ctr">
          <a:solidFill>
            <a:schemeClr val="accent2">
              <a:hueOff val="1610903"/>
              <a:satOff val="-4623"/>
              <a:lumOff val="-7402"/>
              <a:alphaOff val="0"/>
            </a:schemeClr>
          </a:solidFill>
          <a:prstDash val="solid"/>
          <a:miter lim="800000"/>
        </a:ln>
        <a:effectLst/>
      </dsp:spPr>
      <dsp:style>
        <a:lnRef idx="1">
          <a:scrgbClr r="0" g="0" b="0"/>
        </a:lnRef>
        <a:fillRef idx="0">
          <a:scrgbClr r="0" g="0" b="0"/>
        </a:fillRef>
        <a:effectRef idx="0">
          <a:scrgbClr r="0" g="0" b="0"/>
        </a:effectRef>
        <a:fontRef idx="minor"/>
      </dsp:style>
    </dsp:sp>
    <dsp:sp modelId="{B1184EA6-C08E-4807-9594-0DB4265B1A91}">
      <dsp:nvSpPr>
        <dsp:cNvPr id="0" name=""/>
        <dsp:cNvSpPr/>
      </dsp:nvSpPr>
      <dsp:spPr>
        <a:xfrm rot="2700000">
          <a:off x="1885863" y="2412782"/>
          <a:ext cx="76254" cy="76254"/>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255DE6-9E06-43E3-A892-236A6281A398}">
      <dsp:nvSpPr>
        <dsp:cNvPr id="0" name=""/>
        <dsp:cNvSpPr/>
      </dsp:nvSpPr>
      <dsp:spPr>
        <a:xfrm rot="2700000">
          <a:off x="3804228" y="2412782"/>
          <a:ext cx="76254" cy="76254"/>
        </a:xfrm>
        <a:prstGeom prst="rect">
          <a:avLst/>
        </a:prstGeom>
        <a:solidFill>
          <a:schemeClr val="accent2">
            <a:hueOff val="1610903"/>
            <a:satOff val="-4623"/>
            <a:lumOff val="-740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DE7FF9-3F2C-460E-9078-42803A3BC10D}">
      <dsp:nvSpPr>
        <dsp:cNvPr id="0" name=""/>
        <dsp:cNvSpPr/>
      </dsp:nvSpPr>
      <dsp:spPr>
        <a:xfrm>
          <a:off x="4072559" y="1519563"/>
          <a:ext cx="3376321" cy="588218"/>
        </a:xfrm>
        <a:prstGeom prst="rect">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rtl="0">
            <a:lnSpc>
              <a:spcPct val="90000"/>
            </a:lnSpc>
            <a:spcBef>
              <a:spcPct val="0"/>
            </a:spcBef>
            <a:spcAft>
              <a:spcPct val="35000"/>
            </a:spcAft>
            <a:buNone/>
            <a:defRPr b="1"/>
          </a:pPr>
          <a:r>
            <a:rPr lang="en-US" sz="2000" kern="1200">
              <a:latin typeface="Aptos Display" panose="02110004020202020204"/>
            </a:rPr>
            <a:t>AR 1501</a:t>
          </a:r>
          <a:endParaRPr lang="en-US" sz="2000" kern="1200"/>
        </a:p>
      </dsp:txBody>
      <dsp:txXfrm>
        <a:off x="4072559" y="1519563"/>
        <a:ext cx="3376321" cy="588218"/>
      </dsp:txXfrm>
    </dsp:sp>
    <dsp:sp modelId="{A74140FA-0E29-458A-8B54-05D01887B107}">
      <dsp:nvSpPr>
        <dsp:cNvPr id="0" name=""/>
        <dsp:cNvSpPr/>
      </dsp:nvSpPr>
      <dsp:spPr>
        <a:xfrm>
          <a:off x="4072559" y="704697"/>
          <a:ext cx="3376321" cy="814866"/>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AR 1501 – Volunteers (currently being updated)  </a:t>
          </a:r>
        </a:p>
      </dsp:txBody>
      <dsp:txXfrm>
        <a:off x="4072559" y="704697"/>
        <a:ext cx="3376321" cy="814866"/>
      </dsp:txXfrm>
    </dsp:sp>
    <dsp:sp modelId="{8806FD9C-A9E2-4494-8083-4DDCEE6E27CF}">
      <dsp:nvSpPr>
        <dsp:cNvPr id="0" name=""/>
        <dsp:cNvSpPr/>
      </dsp:nvSpPr>
      <dsp:spPr>
        <a:xfrm>
          <a:off x="5760720" y="2107782"/>
          <a:ext cx="0" cy="343127"/>
        </a:xfrm>
        <a:prstGeom prst="line">
          <a:avLst/>
        </a:prstGeom>
        <a:no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0">
          <a:scrgbClr r="0" g="0" b="0"/>
        </a:fillRef>
        <a:effectRef idx="0">
          <a:scrgbClr r="0" g="0" b="0"/>
        </a:effectRef>
        <a:fontRef idx="minor"/>
      </dsp:style>
    </dsp:sp>
    <dsp:sp modelId="{86D2B20C-EA95-429B-8A48-FD111FADB2F5}">
      <dsp:nvSpPr>
        <dsp:cNvPr id="0" name=""/>
        <dsp:cNvSpPr/>
      </dsp:nvSpPr>
      <dsp:spPr>
        <a:xfrm>
          <a:off x="5990923" y="2794036"/>
          <a:ext cx="3376321" cy="588218"/>
        </a:xfrm>
        <a:prstGeom prst="rect">
          <a:avLst/>
        </a:prstGeom>
        <a:solidFill>
          <a:schemeClr val="accent2">
            <a:hueOff val="4832710"/>
            <a:satOff val="-13870"/>
            <a:lumOff val="-22207"/>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rtl="0">
            <a:lnSpc>
              <a:spcPct val="90000"/>
            </a:lnSpc>
            <a:spcBef>
              <a:spcPct val="0"/>
            </a:spcBef>
            <a:spcAft>
              <a:spcPct val="35000"/>
            </a:spcAft>
            <a:buNone/>
            <a:defRPr b="1"/>
          </a:pPr>
          <a:r>
            <a:rPr lang="en-US" sz="2000" kern="1200">
              <a:latin typeface="Aptos Display" panose="02110004020202020204"/>
            </a:rPr>
            <a:t>BP 1506</a:t>
          </a:r>
          <a:endParaRPr lang="en-US" sz="2000" kern="1200"/>
        </a:p>
      </dsp:txBody>
      <dsp:txXfrm>
        <a:off x="5990923" y="2794036"/>
        <a:ext cx="3376321" cy="588218"/>
      </dsp:txXfrm>
    </dsp:sp>
    <dsp:sp modelId="{E4C110B3-61F0-4790-BAF3-677D55DC306C}">
      <dsp:nvSpPr>
        <dsp:cNvPr id="0" name=""/>
        <dsp:cNvSpPr/>
      </dsp:nvSpPr>
      <dsp:spPr>
        <a:xfrm>
          <a:off x="5990923" y="3382255"/>
          <a:ext cx="3376321" cy="592629"/>
        </a:xfrm>
        <a:prstGeom prst="rect">
          <a:avLst/>
        </a:prstGeom>
        <a:solidFill>
          <a:schemeClr val="accent2">
            <a:tint val="40000"/>
            <a:alpha val="90000"/>
            <a:hueOff val="5051039"/>
            <a:satOff val="-46674"/>
            <a:lumOff val="-5261"/>
            <a:alphaOff val="0"/>
          </a:schemeClr>
        </a:solidFill>
        <a:ln w="19050" cap="flat" cmpd="sng" algn="ctr">
          <a:solidFill>
            <a:schemeClr val="accent2">
              <a:tint val="40000"/>
              <a:alpha val="90000"/>
              <a:hueOff val="5051039"/>
              <a:satOff val="-46674"/>
              <a:lumOff val="-52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AR 1506 – Visitors</a:t>
          </a:r>
        </a:p>
      </dsp:txBody>
      <dsp:txXfrm>
        <a:off x="5990923" y="3382255"/>
        <a:ext cx="3376321" cy="592629"/>
      </dsp:txXfrm>
    </dsp:sp>
    <dsp:sp modelId="{F51A0472-8702-46AC-A5B1-2807EB8D799B}">
      <dsp:nvSpPr>
        <dsp:cNvPr id="0" name=""/>
        <dsp:cNvSpPr/>
      </dsp:nvSpPr>
      <dsp:spPr>
        <a:xfrm>
          <a:off x="7679084" y="2450909"/>
          <a:ext cx="0" cy="343127"/>
        </a:xfrm>
        <a:prstGeom prst="line">
          <a:avLst/>
        </a:prstGeom>
        <a:noFill/>
        <a:ln w="12700" cap="flat" cmpd="sng" algn="ctr">
          <a:solidFill>
            <a:schemeClr val="accent2">
              <a:hueOff val="4832710"/>
              <a:satOff val="-13870"/>
              <a:lumOff val="-22207"/>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1AACA8-AF89-4B77-A062-FAC118ABCDA7}">
      <dsp:nvSpPr>
        <dsp:cNvPr id="0" name=""/>
        <dsp:cNvSpPr/>
      </dsp:nvSpPr>
      <dsp:spPr>
        <a:xfrm rot="2700000">
          <a:off x="5722592" y="2412782"/>
          <a:ext cx="76254" cy="76254"/>
        </a:xfrm>
        <a:prstGeom prst="rect">
          <a:avLst/>
        </a:prstGeom>
        <a:solidFill>
          <a:schemeClr val="accent2">
            <a:hueOff val="3221807"/>
            <a:satOff val="-9246"/>
            <a:lumOff val="-1480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2DFAFA-5A5B-46F7-80E8-33651BF0BDD7}">
      <dsp:nvSpPr>
        <dsp:cNvPr id="0" name=""/>
        <dsp:cNvSpPr/>
      </dsp:nvSpPr>
      <dsp:spPr>
        <a:xfrm rot="2700000">
          <a:off x="7640957" y="2412782"/>
          <a:ext cx="76254" cy="76254"/>
        </a:xfrm>
        <a:prstGeom prst="rect">
          <a:avLst/>
        </a:prstGeom>
        <a:solidFill>
          <a:schemeClr val="accent2">
            <a:hueOff val="4832710"/>
            <a:satOff val="-13870"/>
            <a:lumOff val="-2220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062C5-4B29-4DD4-8DE4-80B83AA93D87}">
      <dsp:nvSpPr>
        <dsp:cNvPr id="0" name=""/>
        <dsp:cNvSpPr/>
      </dsp:nvSpPr>
      <dsp:spPr>
        <a:xfrm>
          <a:off x="7909288" y="1519563"/>
          <a:ext cx="3376321" cy="588218"/>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rtl="0">
            <a:lnSpc>
              <a:spcPct val="90000"/>
            </a:lnSpc>
            <a:spcBef>
              <a:spcPct val="0"/>
            </a:spcBef>
            <a:spcAft>
              <a:spcPct val="35000"/>
            </a:spcAft>
            <a:buNone/>
            <a:defRPr b="1"/>
          </a:pPr>
          <a:r>
            <a:rPr lang="en-US" sz="2000" kern="1200">
              <a:latin typeface="Aptos Display" panose="02110004020202020204"/>
            </a:rPr>
            <a:t>AR 1507</a:t>
          </a:r>
          <a:endParaRPr lang="en-US" sz="2000" kern="1200"/>
        </a:p>
      </dsp:txBody>
      <dsp:txXfrm>
        <a:off x="7909288" y="1519563"/>
        <a:ext cx="3376321" cy="588218"/>
      </dsp:txXfrm>
    </dsp:sp>
    <dsp:sp modelId="{0E65FAE6-5A2C-41C1-8D01-EB65C7B11665}">
      <dsp:nvSpPr>
        <dsp:cNvPr id="0" name=""/>
        <dsp:cNvSpPr/>
      </dsp:nvSpPr>
      <dsp:spPr>
        <a:xfrm>
          <a:off x="7909288" y="926933"/>
          <a:ext cx="3376321" cy="592629"/>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AR 1507 – Visitor Management</a:t>
          </a:r>
        </a:p>
      </dsp:txBody>
      <dsp:txXfrm>
        <a:off x="7909288" y="926933"/>
        <a:ext cx="3376321" cy="592629"/>
      </dsp:txXfrm>
    </dsp:sp>
    <dsp:sp modelId="{487AE324-A41F-45C4-A52B-F7F489425301}">
      <dsp:nvSpPr>
        <dsp:cNvPr id="0" name=""/>
        <dsp:cNvSpPr/>
      </dsp:nvSpPr>
      <dsp:spPr>
        <a:xfrm>
          <a:off x="9597449" y="2107782"/>
          <a:ext cx="0" cy="343127"/>
        </a:xfrm>
        <a:prstGeom prst="line">
          <a:avLst/>
        </a:prstGeom>
        <a:no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0">
          <a:scrgbClr r="0" g="0" b="0"/>
        </a:fillRef>
        <a:effectRef idx="0">
          <a:scrgbClr r="0" g="0" b="0"/>
        </a:effectRef>
        <a:fontRef idx="minor"/>
      </dsp:style>
    </dsp:sp>
    <dsp:sp modelId="{4CD56258-2CBC-42E9-903E-BE3DFAD3DB7D}">
      <dsp:nvSpPr>
        <dsp:cNvPr id="0" name=""/>
        <dsp:cNvSpPr/>
      </dsp:nvSpPr>
      <dsp:spPr>
        <a:xfrm rot="2700000">
          <a:off x="9559322" y="2412782"/>
          <a:ext cx="76254" cy="76254"/>
        </a:xfrm>
        <a:prstGeom prst="rect">
          <a:avLst/>
        </a:prstGeom>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EE9AA-3AFE-463C-A0D4-8242BA953DE0}">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FD48A7-FB8A-4F7E-A6D7-96A846458E56}">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56DBD0-6365-428C-AB05-1B32D679C3C3}">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100000"/>
            </a:lnSpc>
            <a:spcBef>
              <a:spcPct val="0"/>
            </a:spcBef>
            <a:spcAft>
              <a:spcPct val="35000"/>
            </a:spcAft>
            <a:buNone/>
          </a:pPr>
          <a:r>
            <a:rPr lang="en-US" sz="2300" kern="1200"/>
            <a:t>7/1 - </a:t>
          </a:r>
          <a:r>
            <a:rPr lang="en-US" sz="2300" b="1" kern="1200"/>
            <a:t>no more paper applications</a:t>
          </a:r>
        </a:p>
      </dsp:txBody>
      <dsp:txXfrm>
        <a:off x="1435590" y="531"/>
        <a:ext cx="9080009" cy="1242935"/>
      </dsp:txXfrm>
    </dsp:sp>
    <dsp:sp modelId="{68B32C8B-86DC-4986-BC92-24AB3D7E25F1}">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FB94C9-D44F-47F2-A5BB-6E43273F2790}">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4B4C10-0797-46C4-9A42-3426C618DC9D}">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rtl="0">
            <a:lnSpc>
              <a:spcPct val="100000"/>
            </a:lnSpc>
            <a:spcBef>
              <a:spcPct val="0"/>
            </a:spcBef>
            <a:spcAft>
              <a:spcPct val="35000"/>
            </a:spcAft>
            <a:buNone/>
          </a:pPr>
          <a:r>
            <a:rPr lang="en-US" sz="2300" kern="1200"/>
            <a:t>7/11 - WCSD Communications sends out email to existing volunteers</a:t>
          </a:r>
          <a:r>
            <a:rPr lang="en-US" sz="2300" kern="1200">
              <a:latin typeface="Aptos Display" panose="02110004020202020204"/>
            </a:rPr>
            <a:t> in Raptor explaining the new system. WATCH for Raptor email.</a:t>
          </a:r>
          <a:endParaRPr lang="en-US" sz="2300" kern="1200"/>
        </a:p>
      </dsp:txBody>
      <dsp:txXfrm>
        <a:off x="1435590" y="1554201"/>
        <a:ext cx="9080009" cy="1242935"/>
      </dsp:txXfrm>
    </dsp:sp>
    <dsp:sp modelId="{965D8B94-8AC9-43D4-86E2-D280DCEB623A}">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491BF9-1D46-4CE7-B742-A9E00E59E51C}">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BE2D0A-6E3D-4A27-81B3-E557D1B95BF3}">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100000"/>
            </a:lnSpc>
            <a:spcBef>
              <a:spcPct val="0"/>
            </a:spcBef>
            <a:spcAft>
              <a:spcPct val="35000"/>
            </a:spcAft>
            <a:buNone/>
          </a:pPr>
          <a:r>
            <a:rPr lang="en-US" sz="2300" kern="1200"/>
            <a:t>7/14 - Raptor "turns on" system for the district</a:t>
          </a:r>
        </a:p>
      </dsp:txBody>
      <dsp:txXfrm>
        <a:off x="1435590" y="3107870"/>
        <a:ext cx="4732020" cy="1242935"/>
      </dsp:txXfrm>
    </dsp:sp>
    <dsp:sp modelId="{A9AC5869-31EA-44D7-A843-4C57369F9995}">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100000"/>
            </a:lnSpc>
            <a:spcBef>
              <a:spcPct val="0"/>
            </a:spcBef>
            <a:spcAft>
              <a:spcPct val="35000"/>
            </a:spcAft>
            <a:buNone/>
          </a:pPr>
          <a:r>
            <a:rPr lang="en-US" sz="1700" kern="1200"/>
            <a:t>Existing volunteers will receive their email with access to Raptor portal</a:t>
          </a:r>
        </a:p>
      </dsp:txBody>
      <dsp:txXfrm>
        <a:off x="6167610" y="3107870"/>
        <a:ext cx="4347989" cy="12429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0T16:40:05.6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1,'767'0,"-613"12,8 1,-118-11,0 2,54 12,30 3,328-9,-318-11,-118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0T16:40:07.4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0 102,'1093'0,"-1051"-2,49-8,33-3,-28 10,139-23,-116 6,2 6,128 2,-115 10,115 5,-110 18,-116-19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0T16:40:32.7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1,'756'0,"-743"1,1 0,0 1,-1 1,17 5,-30-8,17 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0T16:41:26.1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92,'4'0,"6"-4,10-1,5-5,8 0,2 1,8 3,1-2,1-1,-2 3,-5-3,-4 1,-8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A4980CF-0055-4AA1-A82C-4CE60B021C08}" type="datetimeFigureOut">
              <a:rPr lang="en-US" smtClean="0"/>
              <a:t>6/24/2025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F515DF-3F57-4BA2-92A2-5DAE968E28D7}" type="slidenum">
              <a:rPr lang="en-US" smtClean="0"/>
              <a:t>‹#›</a:t>
            </a:fld>
            <a:endParaRPr lang="en-US"/>
          </a:p>
        </p:txBody>
      </p:sp>
    </p:spTree>
    <p:extLst>
      <p:ext uri="{BB962C8B-B14F-4D97-AF65-F5344CB8AC3E}">
        <p14:creationId xmlns:p14="http://schemas.microsoft.com/office/powerpoint/2010/main" val="3730031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D5492-9D94-431F-9D9B-C0599F850FFF}" type="slidenum">
              <a:rPr lang="en-US" smtClean="0"/>
              <a:t>14</a:t>
            </a:fld>
            <a:endParaRPr lang="en-US"/>
          </a:p>
        </p:txBody>
      </p:sp>
    </p:spTree>
    <p:extLst>
      <p:ext uri="{BB962C8B-B14F-4D97-AF65-F5344CB8AC3E}">
        <p14:creationId xmlns:p14="http://schemas.microsoft.com/office/powerpoint/2010/main" val="3556688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F515DF-3F57-4BA2-92A2-5DAE968E28D7}" type="slidenum">
              <a:rPr lang="en-US" smtClean="0"/>
              <a:t>89</a:t>
            </a:fld>
            <a:endParaRPr lang="en-US"/>
          </a:p>
        </p:txBody>
      </p:sp>
    </p:spTree>
    <p:extLst>
      <p:ext uri="{BB962C8B-B14F-4D97-AF65-F5344CB8AC3E}">
        <p14:creationId xmlns:p14="http://schemas.microsoft.com/office/powerpoint/2010/main" val="1079543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78A36-AA41-5FC8-B14C-8448EDDFB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E9401-B498-5142-8D36-4FA4432852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B4184-73DE-9CBE-D952-D1A0503E18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C58F47-A459-64B2-B25E-385AB961508D}"/>
              </a:ext>
            </a:extLst>
          </p:cNvPr>
          <p:cNvSpPr>
            <a:spLocks noGrp="1"/>
          </p:cNvSpPr>
          <p:nvPr>
            <p:ph type="sldNum" sz="quarter" idx="5"/>
          </p:nvPr>
        </p:nvSpPr>
        <p:spPr/>
        <p:txBody>
          <a:bodyPr/>
          <a:lstStyle/>
          <a:p>
            <a:fld id="{42F515DF-3F57-4BA2-92A2-5DAE968E28D7}" type="slidenum">
              <a:rPr lang="en-US" smtClean="0"/>
              <a:t>90</a:t>
            </a:fld>
            <a:endParaRPr lang="en-US"/>
          </a:p>
        </p:txBody>
      </p:sp>
    </p:spTree>
    <p:extLst>
      <p:ext uri="{BB962C8B-B14F-4D97-AF65-F5344CB8AC3E}">
        <p14:creationId xmlns:p14="http://schemas.microsoft.com/office/powerpoint/2010/main" val="95541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D5492-9D94-431F-9D9B-C0599F850FFF}" type="slidenum">
              <a:rPr lang="en-US" smtClean="0"/>
              <a:t>15</a:t>
            </a:fld>
            <a:endParaRPr lang="en-US"/>
          </a:p>
        </p:txBody>
      </p:sp>
    </p:spTree>
    <p:extLst>
      <p:ext uri="{BB962C8B-B14F-4D97-AF65-F5344CB8AC3E}">
        <p14:creationId xmlns:p14="http://schemas.microsoft.com/office/powerpoint/2010/main" val="325541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a:t>
            </a:r>
          </a:p>
          <a:p>
            <a:r>
              <a:rPr lang="en-US" dirty="0"/>
              <a:t>Name, role and one word that describes how you are feeling about the Raptor pilot in WCSD.  </a:t>
            </a:r>
          </a:p>
          <a:p>
            <a:endParaRPr lang="en-US" dirty="0"/>
          </a:p>
        </p:txBody>
      </p:sp>
      <p:sp>
        <p:nvSpPr>
          <p:cNvPr id="4" name="Slide Number Placeholder 3"/>
          <p:cNvSpPr>
            <a:spLocks noGrp="1"/>
          </p:cNvSpPr>
          <p:nvPr>
            <p:ph type="sldNum" sz="quarter" idx="5"/>
          </p:nvPr>
        </p:nvSpPr>
        <p:spPr/>
        <p:txBody>
          <a:bodyPr/>
          <a:lstStyle/>
          <a:p>
            <a:fld id="{F3D47F73-6B9B-4A15-9E1A-F099E009FB0B}" type="slidenum">
              <a:rPr lang="en-US" smtClean="0"/>
              <a:t>32</a:t>
            </a:fld>
            <a:endParaRPr lang="en-US"/>
          </a:p>
        </p:txBody>
      </p:sp>
    </p:spTree>
    <p:extLst>
      <p:ext uri="{BB962C8B-B14F-4D97-AF65-F5344CB8AC3E}">
        <p14:creationId xmlns:p14="http://schemas.microsoft.com/office/powerpoint/2010/main" val="378468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47F73-6B9B-4A15-9E1A-F099E009FB0B}" type="slidenum">
              <a:rPr lang="en-US" smtClean="0"/>
              <a:t>33</a:t>
            </a:fld>
            <a:endParaRPr lang="en-US"/>
          </a:p>
        </p:txBody>
      </p:sp>
    </p:spTree>
    <p:extLst>
      <p:ext uri="{BB962C8B-B14F-4D97-AF65-F5344CB8AC3E}">
        <p14:creationId xmlns:p14="http://schemas.microsoft.com/office/powerpoint/2010/main" val="576694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New applications – English and Spanish</a:t>
            </a:r>
          </a:p>
          <a:p>
            <a:r>
              <a:rPr lang="en-US" dirty="0">
                <a:latin typeface="Calibri"/>
                <a:ea typeface="Calibri"/>
                <a:cs typeface="Calibri"/>
              </a:rPr>
              <a:t>QR Codes on the Banners, postcards, etc.  - Nicole and Anna – pick up your school's stuff on the way out</a:t>
            </a:r>
          </a:p>
          <a:p>
            <a:endParaRPr lang="en-US" dirty="0"/>
          </a:p>
        </p:txBody>
      </p:sp>
      <p:sp>
        <p:nvSpPr>
          <p:cNvPr id="4" name="Slide Number Placeholder 3"/>
          <p:cNvSpPr>
            <a:spLocks noGrp="1"/>
          </p:cNvSpPr>
          <p:nvPr>
            <p:ph type="sldNum" sz="quarter" idx="5"/>
          </p:nvPr>
        </p:nvSpPr>
        <p:spPr/>
        <p:txBody>
          <a:bodyPr/>
          <a:lstStyle/>
          <a:p>
            <a:fld id="{F3D47F73-6B9B-4A15-9E1A-F099E009FB0B}" type="slidenum">
              <a:rPr lang="en-US" smtClean="0"/>
              <a:t>38</a:t>
            </a:fld>
            <a:endParaRPr lang="en-US"/>
          </a:p>
        </p:txBody>
      </p:sp>
    </p:spTree>
    <p:extLst>
      <p:ext uri="{BB962C8B-B14F-4D97-AF65-F5344CB8AC3E}">
        <p14:creationId xmlns:p14="http://schemas.microsoft.com/office/powerpoint/2010/main" val="309070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Before we get into what's important in the new application, we have a short video for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0C83F-D36D-4AA1-8420-96FA78EE352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3173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FUNCTION is the MOST important part of the application.  We need your help guiding volunteers through this portion otherwise, we'll need to deny the volunteer.  </a:t>
            </a:r>
          </a:p>
          <a:p>
            <a:endParaRPr lang="en-US" sz="1400" dirty="0"/>
          </a:p>
          <a:p>
            <a:endParaRPr lang="en-US" sz="1400" dirty="0"/>
          </a:p>
          <a:p>
            <a:r>
              <a:rPr lang="en-US" sz="1400" dirty="0"/>
              <a:t>Functions: - Go through these in detail</a:t>
            </a:r>
            <a:endParaRPr lang="en-US" dirty="0"/>
          </a:p>
          <a:p>
            <a:endParaRPr lang="en-US" sz="1400" dirty="0"/>
          </a:p>
          <a:p>
            <a:r>
              <a:rPr lang="en-US" sz="1400" dirty="0"/>
              <a:t>Model the application process – show them what the application looks like</a:t>
            </a:r>
          </a:p>
          <a:p>
            <a:r>
              <a:rPr lang="en-US" sz="1400" dirty="0"/>
              <a:t>QR code to access the system</a:t>
            </a:r>
          </a:p>
          <a:p>
            <a:endParaRPr lang="en-US" dirty="0"/>
          </a:p>
          <a:p>
            <a:pPr marL="171450" indent="-171450">
              <a:buFont typeface="Arial" panose="020B0604020202020204" pitchFamily="34" charset="0"/>
              <a:buChar char="•"/>
            </a:pPr>
            <a:r>
              <a:rPr lang="en-US" dirty="0"/>
              <a:t>Supervised – Automatic BG Check through JDP – district pays for this so it’s important that we don’t put people through who have already been approved </a:t>
            </a:r>
          </a:p>
          <a:p>
            <a:pPr marL="171450" indent="-171450">
              <a:buFont typeface="Arial" panose="020B0604020202020204" pitchFamily="34" charset="0"/>
              <a:buChar char="•"/>
            </a:pPr>
            <a:r>
              <a:rPr lang="en-US" dirty="0"/>
              <a:t>Unsupervised –FXP Form, DPS Waiver</a:t>
            </a:r>
          </a:p>
          <a:p>
            <a:pPr marL="171450" indent="-171450">
              <a:buFont typeface="Arial" panose="020B0604020202020204" pitchFamily="34" charset="0"/>
              <a:buChar char="•"/>
            </a:pPr>
            <a:r>
              <a:rPr lang="en-US" dirty="0"/>
              <a:t>District Employee  - doesn’t have to be BG checked or Fingerprinted, will go through an approval process</a:t>
            </a:r>
          </a:p>
          <a:p>
            <a:pPr marL="171450" indent="-171450">
              <a:buFont typeface="Arial" panose="020B0604020202020204" pitchFamily="34" charset="0"/>
              <a:buChar char="•"/>
            </a:pPr>
            <a:r>
              <a:rPr lang="en-US" dirty="0"/>
              <a:t>Non-paid coach – will go through FXP and also cleared through Athletics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Please guide families through this process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Talk about website – where to find the DPS waiver, Volunteer FXP form, Non-paid coach FXP</a:t>
            </a:r>
          </a:p>
          <a:p>
            <a:endParaRPr lang="en-US" dirty="0"/>
          </a:p>
        </p:txBody>
      </p:sp>
      <p:sp>
        <p:nvSpPr>
          <p:cNvPr id="4" name="Slide Number Placeholder 3"/>
          <p:cNvSpPr>
            <a:spLocks noGrp="1"/>
          </p:cNvSpPr>
          <p:nvPr>
            <p:ph type="sldNum" sz="quarter" idx="5"/>
          </p:nvPr>
        </p:nvSpPr>
        <p:spPr/>
        <p:txBody>
          <a:bodyPr/>
          <a:lstStyle/>
          <a:p>
            <a:fld id="{F3D47F73-6B9B-4A15-9E1A-F099E009FB0B}" type="slidenum">
              <a:rPr lang="en-US" smtClean="0"/>
              <a:t>40</a:t>
            </a:fld>
            <a:endParaRPr lang="en-US"/>
          </a:p>
        </p:txBody>
      </p:sp>
    </p:spTree>
    <p:extLst>
      <p:ext uri="{BB962C8B-B14F-4D97-AF65-F5344CB8AC3E}">
        <p14:creationId xmlns:p14="http://schemas.microsoft.com/office/powerpoint/2010/main" val="247165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47F73-6B9B-4A15-9E1A-F099E009FB0B}" type="slidenum">
              <a:rPr lang="en-US" smtClean="0"/>
              <a:t>42</a:t>
            </a:fld>
            <a:endParaRPr lang="en-US"/>
          </a:p>
        </p:txBody>
      </p:sp>
    </p:spTree>
    <p:extLst>
      <p:ext uri="{BB962C8B-B14F-4D97-AF65-F5344CB8AC3E}">
        <p14:creationId xmlns:p14="http://schemas.microsoft.com/office/powerpoint/2010/main" val="238356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47F73-6B9B-4A15-9E1A-F099E009FB0B}" type="slidenum">
              <a:rPr lang="en-US" smtClean="0"/>
              <a:t>45</a:t>
            </a:fld>
            <a:endParaRPr lang="en-US"/>
          </a:p>
        </p:txBody>
      </p:sp>
    </p:spTree>
    <p:extLst>
      <p:ext uri="{BB962C8B-B14F-4D97-AF65-F5344CB8AC3E}">
        <p14:creationId xmlns:p14="http://schemas.microsoft.com/office/powerpoint/2010/main" val="532921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24570-74FD-7F0D-6014-EA728DFB85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79BF5-8DDB-3960-6978-8086EA8789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8FBCD0-D7B6-CD2E-34A0-1E19AACFF710}"/>
              </a:ext>
            </a:extLst>
          </p:cNvPr>
          <p:cNvSpPr>
            <a:spLocks noGrp="1"/>
          </p:cNvSpPr>
          <p:nvPr>
            <p:ph type="dt" sz="half" idx="10"/>
          </p:nvPr>
        </p:nvSpPr>
        <p:spPr/>
        <p:txBody>
          <a:bodyPr/>
          <a:lstStyle/>
          <a:p>
            <a:fld id="{0893CC95-0670-EC41-8F10-B2CEF9E1FCA2}" type="datetimeFigureOut">
              <a:rPr lang="en-US" smtClean="0"/>
              <a:t>6/24/2025</a:t>
            </a:fld>
            <a:endParaRPr lang="en-US" dirty="0"/>
          </a:p>
        </p:txBody>
      </p:sp>
      <p:sp>
        <p:nvSpPr>
          <p:cNvPr id="5" name="Footer Placeholder 4">
            <a:extLst>
              <a:ext uri="{FF2B5EF4-FFF2-40B4-BE49-F238E27FC236}">
                <a16:creationId xmlns:a16="http://schemas.microsoft.com/office/drawing/2014/main" id="{52504E37-5522-AB90-4391-C554FBA44D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489CD6-B9C5-1E1E-8114-64A71827ED96}"/>
              </a:ext>
            </a:extLst>
          </p:cNvPr>
          <p:cNvSpPr>
            <a:spLocks noGrp="1"/>
          </p:cNvSpPr>
          <p:nvPr>
            <p:ph type="sldNum" sz="quarter" idx="12"/>
          </p:nvPr>
        </p:nvSpPr>
        <p:spPr/>
        <p:txBody>
          <a:bodyPr/>
          <a:lstStyle/>
          <a:p>
            <a:fld id="{946A7D30-52C4-6A42-8ADE-397A0C0496FF}" type="slidenum">
              <a:rPr lang="en-US" smtClean="0"/>
              <a:t>‹#›</a:t>
            </a:fld>
            <a:endParaRPr lang="en-US" dirty="0"/>
          </a:p>
        </p:txBody>
      </p:sp>
    </p:spTree>
    <p:extLst>
      <p:ext uri="{BB962C8B-B14F-4D97-AF65-F5344CB8AC3E}">
        <p14:creationId xmlns:p14="http://schemas.microsoft.com/office/powerpoint/2010/main" val="4242637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9B20-6782-D037-30BC-9F116EC77A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0B32A4-DA8A-75D2-5C3D-5A766198E7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63F4F-4687-116E-B212-D51F3E444344}"/>
              </a:ext>
            </a:extLst>
          </p:cNvPr>
          <p:cNvSpPr>
            <a:spLocks noGrp="1"/>
          </p:cNvSpPr>
          <p:nvPr>
            <p:ph type="dt" sz="half" idx="10"/>
          </p:nvPr>
        </p:nvSpPr>
        <p:spPr/>
        <p:txBody>
          <a:bodyPr/>
          <a:lstStyle/>
          <a:p>
            <a:fld id="{0893CC95-0670-EC41-8F10-B2CEF9E1FCA2}" type="datetimeFigureOut">
              <a:rPr lang="en-US" smtClean="0"/>
              <a:t>6/24/2025</a:t>
            </a:fld>
            <a:endParaRPr lang="en-US" dirty="0"/>
          </a:p>
        </p:txBody>
      </p:sp>
      <p:sp>
        <p:nvSpPr>
          <p:cNvPr id="5" name="Footer Placeholder 4">
            <a:extLst>
              <a:ext uri="{FF2B5EF4-FFF2-40B4-BE49-F238E27FC236}">
                <a16:creationId xmlns:a16="http://schemas.microsoft.com/office/drawing/2014/main" id="{2E13AC5F-1EF6-0DE7-5619-EFAED9BA63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87B337-32F1-33A9-F4E2-F845B8B4D486}"/>
              </a:ext>
            </a:extLst>
          </p:cNvPr>
          <p:cNvSpPr>
            <a:spLocks noGrp="1"/>
          </p:cNvSpPr>
          <p:nvPr>
            <p:ph type="sldNum" sz="quarter" idx="12"/>
          </p:nvPr>
        </p:nvSpPr>
        <p:spPr/>
        <p:txBody>
          <a:bodyPr/>
          <a:lstStyle/>
          <a:p>
            <a:fld id="{946A7D30-52C4-6A42-8ADE-397A0C0496FF}" type="slidenum">
              <a:rPr lang="en-US" smtClean="0"/>
              <a:t>‹#›</a:t>
            </a:fld>
            <a:endParaRPr lang="en-US" dirty="0"/>
          </a:p>
        </p:txBody>
      </p:sp>
    </p:spTree>
    <p:extLst>
      <p:ext uri="{BB962C8B-B14F-4D97-AF65-F5344CB8AC3E}">
        <p14:creationId xmlns:p14="http://schemas.microsoft.com/office/powerpoint/2010/main" val="58561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3C5FE8-0385-2578-5D38-98D7E6BB71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7C06A7-DC2A-0F33-C198-7BC5194D31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D7126F-8425-8B02-D977-E1C186A51738}"/>
              </a:ext>
            </a:extLst>
          </p:cNvPr>
          <p:cNvSpPr>
            <a:spLocks noGrp="1"/>
          </p:cNvSpPr>
          <p:nvPr>
            <p:ph type="dt" sz="half" idx="10"/>
          </p:nvPr>
        </p:nvSpPr>
        <p:spPr/>
        <p:txBody>
          <a:bodyPr/>
          <a:lstStyle/>
          <a:p>
            <a:fld id="{0893CC95-0670-EC41-8F10-B2CEF9E1FCA2}" type="datetimeFigureOut">
              <a:rPr lang="en-US" smtClean="0"/>
              <a:t>6/24/2025</a:t>
            </a:fld>
            <a:endParaRPr lang="en-US" dirty="0"/>
          </a:p>
        </p:txBody>
      </p:sp>
      <p:sp>
        <p:nvSpPr>
          <p:cNvPr id="5" name="Footer Placeholder 4">
            <a:extLst>
              <a:ext uri="{FF2B5EF4-FFF2-40B4-BE49-F238E27FC236}">
                <a16:creationId xmlns:a16="http://schemas.microsoft.com/office/drawing/2014/main" id="{532E9C09-EB8D-B153-4E19-5E0FD6E9BA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10FC75-29F6-B2CB-4B58-77C09B5BE148}"/>
              </a:ext>
            </a:extLst>
          </p:cNvPr>
          <p:cNvSpPr>
            <a:spLocks noGrp="1"/>
          </p:cNvSpPr>
          <p:nvPr>
            <p:ph type="sldNum" sz="quarter" idx="12"/>
          </p:nvPr>
        </p:nvSpPr>
        <p:spPr/>
        <p:txBody>
          <a:bodyPr/>
          <a:lstStyle/>
          <a:p>
            <a:fld id="{946A7D30-52C4-6A42-8ADE-397A0C0496FF}" type="slidenum">
              <a:rPr lang="en-US" smtClean="0"/>
              <a:t>‹#›</a:t>
            </a:fld>
            <a:endParaRPr lang="en-US" dirty="0"/>
          </a:p>
        </p:txBody>
      </p:sp>
    </p:spTree>
    <p:extLst>
      <p:ext uri="{BB962C8B-B14F-4D97-AF65-F5344CB8AC3E}">
        <p14:creationId xmlns:p14="http://schemas.microsoft.com/office/powerpoint/2010/main" val="2970847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E773-C396-6354-9882-C16CF87FBF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D8A3D-E2D6-7C09-135F-09332F97B8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5704D-657D-A570-947C-E919AF7D3B37}"/>
              </a:ext>
            </a:extLst>
          </p:cNvPr>
          <p:cNvSpPr>
            <a:spLocks noGrp="1"/>
          </p:cNvSpPr>
          <p:nvPr>
            <p:ph type="dt" sz="half" idx="10"/>
          </p:nvPr>
        </p:nvSpPr>
        <p:spPr/>
        <p:txBody>
          <a:bodyPr/>
          <a:lstStyle/>
          <a:p>
            <a:fld id="{0893CC95-0670-EC41-8F10-B2CEF9E1FCA2}" type="datetimeFigureOut">
              <a:rPr lang="en-US" smtClean="0"/>
              <a:t>6/24/2025</a:t>
            </a:fld>
            <a:endParaRPr lang="en-US" dirty="0"/>
          </a:p>
        </p:txBody>
      </p:sp>
      <p:sp>
        <p:nvSpPr>
          <p:cNvPr id="5" name="Footer Placeholder 4">
            <a:extLst>
              <a:ext uri="{FF2B5EF4-FFF2-40B4-BE49-F238E27FC236}">
                <a16:creationId xmlns:a16="http://schemas.microsoft.com/office/drawing/2014/main" id="{9FB71C99-FB97-2A58-C0EA-70125D16A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250685-08ED-2E78-0DDA-A014DE3BB57D}"/>
              </a:ext>
            </a:extLst>
          </p:cNvPr>
          <p:cNvSpPr>
            <a:spLocks noGrp="1"/>
          </p:cNvSpPr>
          <p:nvPr>
            <p:ph type="sldNum" sz="quarter" idx="12"/>
          </p:nvPr>
        </p:nvSpPr>
        <p:spPr/>
        <p:txBody>
          <a:bodyPr/>
          <a:lstStyle/>
          <a:p>
            <a:fld id="{946A7D30-52C4-6A42-8ADE-397A0C0496FF}" type="slidenum">
              <a:rPr lang="en-US" smtClean="0"/>
              <a:t>‹#›</a:t>
            </a:fld>
            <a:endParaRPr lang="en-US" dirty="0"/>
          </a:p>
        </p:txBody>
      </p:sp>
    </p:spTree>
    <p:extLst>
      <p:ext uri="{BB962C8B-B14F-4D97-AF65-F5344CB8AC3E}">
        <p14:creationId xmlns:p14="http://schemas.microsoft.com/office/powerpoint/2010/main" val="221219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50D5-3B0D-9264-F009-FF2BFD4EEE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889CEB-21A5-681E-63B9-238B3927F4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50423-E468-FBAD-EF05-83830D263C3F}"/>
              </a:ext>
            </a:extLst>
          </p:cNvPr>
          <p:cNvSpPr>
            <a:spLocks noGrp="1"/>
          </p:cNvSpPr>
          <p:nvPr>
            <p:ph type="dt" sz="half" idx="10"/>
          </p:nvPr>
        </p:nvSpPr>
        <p:spPr/>
        <p:txBody>
          <a:bodyPr/>
          <a:lstStyle/>
          <a:p>
            <a:fld id="{0893CC95-0670-EC41-8F10-B2CEF9E1FCA2}" type="datetimeFigureOut">
              <a:rPr lang="en-US" smtClean="0"/>
              <a:t>6/24/2025</a:t>
            </a:fld>
            <a:endParaRPr lang="en-US" dirty="0"/>
          </a:p>
        </p:txBody>
      </p:sp>
      <p:sp>
        <p:nvSpPr>
          <p:cNvPr id="5" name="Footer Placeholder 4">
            <a:extLst>
              <a:ext uri="{FF2B5EF4-FFF2-40B4-BE49-F238E27FC236}">
                <a16:creationId xmlns:a16="http://schemas.microsoft.com/office/drawing/2014/main" id="{E6577756-55FC-5D7F-F2EA-B025F03225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307815-250D-8075-5766-2E268C1E38F0}"/>
              </a:ext>
            </a:extLst>
          </p:cNvPr>
          <p:cNvSpPr>
            <a:spLocks noGrp="1"/>
          </p:cNvSpPr>
          <p:nvPr>
            <p:ph type="sldNum" sz="quarter" idx="12"/>
          </p:nvPr>
        </p:nvSpPr>
        <p:spPr/>
        <p:txBody>
          <a:bodyPr/>
          <a:lstStyle/>
          <a:p>
            <a:fld id="{946A7D30-52C4-6A42-8ADE-397A0C0496FF}" type="slidenum">
              <a:rPr lang="en-US" smtClean="0"/>
              <a:t>‹#›</a:t>
            </a:fld>
            <a:endParaRPr lang="en-US" dirty="0"/>
          </a:p>
        </p:txBody>
      </p:sp>
    </p:spTree>
    <p:extLst>
      <p:ext uri="{BB962C8B-B14F-4D97-AF65-F5344CB8AC3E}">
        <p14:creationId xmlns:p14="http://schemas.microsoft.com/office/powerpoint/2010/main" val="1677710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AE41-3FAD-978B-698F-E2144E4F1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216B2-DCF5-4386-95A4-B34EF75F96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8023F8-9914-837A-12A1-965FFCB892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BE6440-E562-5F04-5FD4-64626F561047}"/>
              </a:ext>
            </a:extLst>
          </p:cNvPr>
          <p:cNvSpPr>
            <a:spLocks noGrp="1"/>
          </p:cNvSpPr>
          <p:nvPr>
            <p:ph type="dt" sz="half" idx="10"/>
          </p:nvPr>
        </p:nvSpPr>
        <p:spPr/>
        <p:txBody>
          <a:bodyPr/>
          <a:lstStyle/>
          <a:p>
            <a:fld id="{0893CC95-0670-EC41-8F10-B2CEF9E1FCA2}" type="datetimeFigureOut">
              <a:rPr lang="en-US" smtClean="0"/>
              <a:t>6/24/2025</a:t>
            </a:fld>
            <a:endParaRPr lang="en-US" dirty="0"/>
          </a:p>
        </p:txBody>
      </p:sp>
      <p:sp>
        <p:nvSpPr>
          <p:cNvPr id="6" name="Footer Placeholder 5">
            <a:extLst>
              <a:ext uri="{FF2B5EF4-FFF2-40B4-BE49-F238E27FC236}">
                <a16:creationId xmlns:a16="http://schemas.microsoft.com/office/drawing/2014/main" id="{9A7F071B-5E91-D02F-A17E-5A7060F410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5B5EC05-DEBD-D407-47C8-9CA9C3AE2880}"/>
              </a:ext>
            </a:extLst>
          </p:cNvPr>
          <p:cNvSpPr>
            <a:spLocks noGrp="1"/>
          </p:cNvSpPr>
          <p:nvPr>
            <p:ph type="sldNum" sz="quarter" idx="12"/>
          </p:nvPr>
        </p:nvSpPr>
        <p:spPr/>
        <p:txBody>
          <a:bodyPr/>
          <a:lstStyle/>
          <a:p>
            <a:fld id="{946A7D30-52C4-6A42-8ADE-397A0C0496FF}" type="slidenum">
              <a:rPr lang="en-US" smtClean="0"/>
              <a:t>‹#›</a:t>
            </a:fld>
            <a:endParaRPr lang="en-US" dirty="0"/>
          </a:p>
        </p:txBody>
      </p:sp>
    </p:spTree>
    <p:extLst>
      <p:ext uri="{BB962C8B-B14F-4D97-AF65-F5344CB8AC3E}">
        <p14:creationId xmlns:p14="http://schemas.microsoft.com/office/powerpoint/2010/main" val="2930608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2025-A6BA-6B36-3551-487F97B9EF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859317-1B22-6EF0-A096-3220810E43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2586B7-BCEF-6E4A-6D33-C8602C0AF2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374890-8F61-D0AA-7A80-83C135DA20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B094F-7023-A1C3-B53E-E02C49335E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790F5C-E589-350B-4890-F94CAAD56DC3}"/>
              </a:ext>
            </a:extLst>
          </p:cNvPr>
          <p:cNvSpPr>
            <a:spLocks noGrp="1"/>
          </p:cNvSpPr>
          <p:nvPr>
            <p:ph type="dt" sz="half" idx="10"/>
          </p:nvPr>
        </p:nvSpPr>
        <p:spPr/>
        <p:txBody>
          <a:bodyPr/>
          <a:lstStyle/>
          <a:p>
            <a:fld id="{0893CC95-0670-EC41-8F10-B2CEF9E1FCA2}" type="datetimeFigureOut">
              <a:rPr lang="en-US" smtClean="0"/>
              <a:t>6/24/2025</a:t>
            </a:fld>
            <a:endParaRPr lang="en-US" dirty="0"/>
          </a:p>
        </p:txBody>
      </p:sp>
      <p:sp>
        <p:nvSpPr>
          <p:cNvPr id="8" name="Footer Placeholder 7">
            <a:extLst>
              <a:ext uri="{FF2B5EF4-FFF2-40B4-BE49-F238E27FC236}">
                <a16:creationId xmlns:a16="http://schemas.microsoft.com/office/drawing/2014/main" id="{0A0145DC-CA01-FECE-5BE5-14FF60D13E2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2933DA5-D9B3-872B-385D-A31D897E9AC2}"/>
              </a:ext>
            </a:extLst>
          </p:cNvPr>
          <p:cNvSpPr>
            <a:spLocks noGrp="1"/>
          </p:cNvSpPr>
          <p:nvPr>
            <p:ph type="sldNum" sz="quarter" idx="12"/>
          </p:nvPr>
        </p:nvSpPr>
        <p:spPr/>
        <p:txBody>
          <a:bodyPr/>
          <a:lstStyle/>
          <a:p>
            <a:fld id="{946A7D30-52C4-6A42-8ADE-397A0C0496FF}" type="slidenum">
              <a:rPr lang="en-US" smtClean="0"/>
              <a:t>‹#›</a:t>
            </a:fld>
            <a:endParaRPr lang="en-US" dirty="0"/>
          </a:p>
        </p:txBody>
      </p:sp>
    </p:spTree>
    <p:extLst>
      <p:ext uri="{BB962C8B-B14F-4D97-AF65-F5344CB8AC3E}">
        <p14:creationId xmlns:p14="http://schemas.microsoft.com/office/powerpoint/2010/main" val="2832072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BDFF-F700-99A6-95B8-B5DF879F1F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E1184-3880-DBCE-5066-EC99F1E728A1}"/>
              </a:ext>
            </a:extLst>
          </p:cNvPr>
          <p:cNvSpPr>
            <a:spLocks noGrp="1"/>
          </p:cNvSpPr>
          <p:nvPr>
            <p:ph type="dt" sz="half" idx="10"/>
          </p:nvPr>
        </p:nvSpPr>
        <p:spPr/>
        <p:txBody>
          <a:bodyPr/>
          <a:lstStyle/>
          <a:p>
            <a:fld id="{0893CC95-0670-EC41-8F10-B2CEF9E1FCA2}" type="datetimeFigureOut">
              <a:rPr lang="en-US" smtClean="0"/>
              <a:t>6/24/2025</a:t>
            </a:fld>
            <a:endParaRPr lang="en-US" dirty="0"/>
          </a:p>
        </p:txBody>
      </p:sp>
      <p:sp>
        <p:nvSpPr>
          <p:cNvPr id="4" name="Footer Placeholder 3">
            <a:extLst>
              <a:ext uri="{FF2B5EF4-FFF2-40B4-BE49-F238E27FC236}">
                <a16:creationId xmlns:a16="http://schemas.microsoft.com/office/drawing/2014/main" id="{B2622CDC-C02D-A11B-ECDD-06FFE3F5B0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0AF87E-C634-9C46-337C-C13E2FC11838}"/>
              </a:ext>
            </a:extLst>
          </p:cNvPr>
          <p:cNvSpPr>
            <a:spLocks noGrp="1"/>
          </p:cNvSpPr>
          <p:nvPr>
            <p:ph type="sldNum" sz="quarter" idx="12"/>
          </p:nvPr>
        </p:nvSpPr>
        <p:spPr/>
        <p:txBody>
          <a:bodyPr/>
          <a:lstStyle/>
          <a:p>
            <a:fld id="{946A7D30-52C4-6A42-8ADE-397A0C0496FF}" type="slidenum">
              <a:rPr lang="en-US" smtClean="0"/>
              <a:t>‹#›</a:t>
            </a:fld>
            <a:endParaRPr lang="en-US" dirty="0"/>
          </a:p>
        </p:txBody>
      </p:sp>
    </p:spTree>
    <p:extLst>
      <p:ext uri="{BB962C8B-B14F-4D97-AF65-F5344CB8AC3E}">
        <p14:creationId xmlns:p14="http://schemas.microsoft.com/office/powerpoint/2010/main" val="25871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DFE53-FAC0-6353-0B8D-C89CB316C5CD}"/>
              </a:ext>
            </a:extLst>
          </p:cNvPr>
          <p:cNvSpPr>
            <a:spLocks noGrp="1"/>
          </p:cNvSpPr>
          <p:nvPr>
            <p:ph type="dt" sz="half" idx="10"/>
          </p:nvPr>
        </p:nvSpPr>
        <p:spPr/>
        <p:txBody>
          <a:bodyPr/>
          <a:lstStyle/>
          <a:p>
            <a:fld id="{0893CC95-0670-EC41-8F10-B2CEF9E1FCA2}" type="datetimeFigureOut">
              <a:rPr lang="en-US" smtClean="0"/>
              <a:t>6/24/2025</a:t>
            </a:fld>
            <a:endParaRPr lang="en-US" dirty="0"/>
          </a:p>
        </p:txBody>
      </p:sp>
      <p:sp>
        <p:nvSpPr>
          <p:cNvPr id="3" name="Footer Placeholder 2">
            <a:extLst>
              <a:ext uri="{FF2B5EF4-FFF2-40B4-BE49-F238E27FC236}">
                <a16:creationId xmlns:a16="http://schemas.microsoft.com/office/drawing/2014/main" id="{4CB0763C-A222-5DE4-F6E6-7B4C90C451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CFE7519-06D1-044B-F08D-C025618BB5AC}"/>
              </a:ext>
            </a:extLst>
          </p:cNvPr>
          <p:cNvSpPr>
            <a:spLocks noGrp="1"/>
          </p:cNvSpPr>
          <p:nvPr>
            <p:ph type="sldNum" sz="quarter" idx="12"/>
          </p:nvPr>
        </p:nvSpPr>
        <p:spPr/>
        <p:txBody>
          <a:bodyPr/>
          <a:lstStyle/>
          <a:p>
            <a:fld id="{946A7D30-52C4-6A42-8ADE-397A0C0496FF}" type="slidenum">
              <a:rPr lang="en-US" smtClean="0"/>
              <a:t>‹#›</a:t>
            </a:fld>
            <a:endParaRPr lang="en-US" dirty="0"/>
          </a:p>
        </p:txBody>
      </p:sp>
    </p:spTree>
    <p:extLst>
      <p:ext uri="{BB962C8B-B14F-4D97-AF65-F5344CB8AC3E}">
        <p14:creationId xmlns:p14="http://schemas.microsoft.com/office/powerpoint/2010/main" val="164342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8D082-0F23-C7D7-FD91-D025AA012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4F6CDD-6444-96BA-7979-17256A2A3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A2ACAF-8DD3-33BD-4455-076C9D514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D704A9-53A7-9D15-F902-C538C5960035}"/>
              </a:ext>
            </a:extLst>
          </p:cNvPr>
          <p:cNvSpPr>
            <a:spLocks noGrp="1"/>
          </p:cNvSpPr>
          <p:nvPr>
            <p:ph type="dt" sz="half" idx="10"/>
          </p:nvPr>
        </p:nvSpPr>
        <p:spPr/>
        <p:txBody>
          <a:bodyPr/>
          <a:lstStyle/>
          <a:p>
            <a:fld id="{0893CC95-0670-EC41-8F10-B2CEF9E1FCA2}" type="datetimeFigureOut">
              <a:rPr lang="en-US" smtClean="0"/>
              <a:t>6/24/2025</a:t>
            </a:fld>
            <a:endParaRPr lang="en-US" dirty="0"/>
          </a:p>
        </p:txBody>
      </p:sp>
      <p:sp>
        <p:nvSpPr>
          <p:cNvPr id="6" name="Footer Placeholder 5">
            <a:extLst>
              <a:ext uri="{FF2B5EF4-FFF2-40B4-BE49-F238E27FC236}">
                <a16:creationId xmlns:a16="http://schemas.microsoft.com/office/drawing/2014/main" id="{CC7E9F66-3A80-AD9D-04A3-1D44BE0871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C09AA05-CD97-0E54-9932-2A39D2DA5DC7}"/>
              </a:ext>
            </a:extLst>
          </p:cNvPr>
          <p:cNvSpPr>
            <a:spLocks noGrp="1"/>
          </p:cNvSpPr>
          <p:nvPr>
            <p:ph type="sldNum" sz="quarter" idx="12"/>
          </p:nvPr>
        </p:nvSpPr>
        <p:spPr/>
        <p:txBody>
          <a:bodyPr/>
          <a:lstStyle/>
          <a:p>
            <a:fld id="{946A7D30-52C4-6A42-8ADE-397A0C0496FF}" type="slidenum">
              <a:rPr lang="en-US" smtClean="0"/>
              <a:t>‹#›</a:t>
            </a:fld>
            <a:endParaRPr lang="en-US" dirty="0"/>
          </a:p>
        </p:txBody>
      </p:sp>
    </p:spTree>
    <p:extLst>
      <p:ext uri="{BB962C8B-B14F-4D97-AF65-F5344CB8AC3E}">
        <p14:creationId xmlns:p14="http://schemas.microsoft.com/office/powerpoint/2010/main" val="3393717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1502-DF6E-FF57-365F-59F82D871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C898B2-6B82-E315-D01C-2F0202C96C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2615B44-B00B-5842-0421-6E3B2C967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3F235-0C1D-2D82-9592-A0BBB6E08019}"/>
              </a:ext>
            </a:extLst>
          </p:cNvPr>
          <p:cNvSpPr>
            <a:spLocks noGrp="1"/>
          </p:cNvSpPr>
          <p:nvPr>
            <p:ph type="dt" sz="half" idx="10"/>
          </p:nvPr>
        </p:nvSpPr>
        <p:spPr/>
        <p:txBody>
          <a:bodyPr/>
          <a:lstStyle/>
          <a:p>
            <a:fld id="{0893CC95-0670-EC41-8F10-B2CEF9E1FCA2}" type="datetimeFigureOut">
              <a:rPr lang="en-US" smtClean="0"/>
              <a:t>6/24/2025</a:t>
            </a:fld>
            <a:endParaRPr lang="en-US" dirty="0"/>
          </a:p>
        </p:txBody>
      </p:sp>
      <p:sp>
        <p:nvSpPr>
          <p:cNvPr id="6" name="Footer Placeholder 5">
            <a:extLst>
              <a:ext uri="{FF2B5EF4-FFF2-40B4-BE49-F238E27FC236}">
                <a16:creationId xmlns:a16="http://schemas.microsoft.com/office/drawing/2014/main" id="{08AA667C-F9FC-7BB5-AA40-CAD1D98A9D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B148D5-FADB-DA5D-0F71-6FA098FE579B}"/>
              </a:ext>
            </a:extLst>
          </p:cNvPr>
          <p:cNvSpPr>
            <a:spLocks noGrp="1"/>
          </p:cNvSpPr>
          <p:nvPr>
            <p:ph type="sldNum" sz="quarter" idx="12"/>
          </p:nvPr>
        </p:nvSpPr>
        <p:spPr/>
        <p:txBody>
          <a:bodyPr/>
          <a:lstStyle/>
          <a:p>
            <a:fld id="{946A7D30-52C4-6A42-8ADE-397A0C0496FF}" type="slidenum">
              <a:rPr lang="en-US" smtClean="0"/>
              <a:t>‹#›</a:t>
            </a:fld>
            <a:endParaRPr lang="en-US" dirty="0"/>
          </a:p>
        </p:txBody>
      </p:sp>
    </p:spTree>
    <p:extLst>
      <p:ext uri="{BB962C8B-B14F-4D97-AF65-F5344CB8AC3E}">
        <p14:creationId xmlns:p14="http://schemas.microsoft.com/office/powerpoint/2010/main" val="30334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17F255-060D-9E94-0CB8-D861D94CBD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0E75D7-03D6-B21E-B6D0-9F9416FAE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AAB96-DD5E-18FD-27D9-3D39B9C23E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93CC95-0670-EC41-8F10-B2CEF9E1FCA2}" type="datetimeFigureOut">
              <a:rPr lang="en-US" smtClean="0"/>
              <a:t>6/24/2025</a:t>
            </a:fld>
            <a:endParaRPr lang="en-US" dirty="0"/>
          </a:p>
        </p:txBody>
      </p:sp>
      <p:sp>
        <p:nvSpPr>
          <p:cNvPr id="5" name="Footer Placeholder 4">
            <a:extLst>
              <a:ext uri="{FF2B5EF4-FFF2-40B4-BE49-F238E27FC236}">
                <a16:creationId xmlns:a16="http://schemas.microsoft.com/office/drawing/2014/main" id="{A9E0CD02-B7B3-7BD3-E252-12B208D74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92285638-A0D3-C610-5FFF-88C5DB1255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6A7D30-52C4-6A42-8ADE-397A0C0496FF}" type="slidenum">
              <a:rPr lang="en-US" smtClean="0"/>
              <a:t>‹#›</a:t>
            </a:fld>
            <a:endParaRPr lang="en-US" dirty="0"/>
          </a:p>
        </p:txBody>
      </p:sp>
    </p:spTree>
    <p:extLst>
      <p:ext uri="{BB962C8B-B14F-4D97-AF65-F5344CB8AC3E}">
        <p14:creationId xmlns:p14="http://schemas.microsoft.com/office/powerpoint/2010/main" val="1613699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5.png"/><Relationship Id="rId7" Type="http://schemas.openxmlformats.org/officeDocument/2006/relationships/diagramLayout" Target="../diagrams/layout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hyperlink" Target="https://www.youtube.com/watch?v=hu6RzbGgZvw" TargetMode="External"/><Relationship Id="rId5" Type="http://schemas.openxmlformats.org/officeDocument/2006/relationships/image" Target="../media/image11.png"/><Relationship Id="rId10" Type="http://schemas.microsoft.com/office/2007/relationships/diagramDrawing" Target="../diagrams/drawing1.xml"/><Relationship Id="rId4" Type="http://schemas.openxmlformats.org/officeDocument/2006/relationships/image" Target="../media/image16.sv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arkansasgopwing.blogspot.com/2017/02/the-pledge-of-allegiance-protesters.html" TargetMode="External"/><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6.xml"/><Relationship Id="rId7" Type="http://schemas.openxmlformats.org/officeDocument/2006/relationships/image" Target="../media/image56.jpeg"/><Relationship Id="rId2" Type="http://schemas.openxmlformats.org/officeDocument/2006/relationships/video" Target="https://www.youtube.com/embed/X4JufWNg238?feature=oembed" TargetMode="External"/><Relationship Id="rId1" Type="http://schemas.openxmlformats.org/officeDocument/2006/relationships/video" Target="https://www.youtube.com/embed/bH3oNBnEqu8?feature=oembed" TargetMode="External"/><Relationship Id="rId6" Type="http://schemas.openxmlformats.org/officeDocument/2006/relationships/image" Target="../media/image55.jpeg"/><Relationship Id="rId5" Type="http://schemas.openxmlformats.org/officeDocument/2006/relationships/hyperlink" Target="%3ciframe%20width=%22560%22%20height=%22315%22%20src=%22https:/www.youtube.com/embed/bH3oNBnEqu8?si=35gSreJNuvJv9kJA%22%20title=%22YouTube%20video%20player%22%20frameborder=%220%22%20allow=%22accelerometer;%20autoplay;%20clipboard-write;%20encrypted-media;%20gyroscope;%20picture-in-picture;%20web-share%22%20referrerpolicy=%22strict-origin-when-cross-origin%22%20allowfullscreen%3e%3c/iframe%3e" TargetMode="External"/><Relationship Id="rId4"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s://svgsilh.com/image/24433.html" TargetMode="External"/><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3.emf"/></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mailto:roy.anderson@washoeschools.net" TargetMode="Externa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79.gif"/><Relationship Id="rId4" Type="http://schemas.openxmlformats.org/officeDocument/2006/relationships/image" Target="../media/image78.gif"/></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150.png"/><Relationship Id="rId4" Type="http://schemas.openxmlformats.org/officeDocument/2006/relationships/customXml" Target="../ink/ink1.xml"/></Relationships>
</file>

<file path=ppt/slides/_rels/slide7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customXml" Target="../ink/ink3.xml"/><Relationship Id="rId4" Type="http://schemas.openxmlformats.org/officeDocument/2006/relationships/image" Target="../media/image93.JPG"/></Relationships>
</file>

<file path=ppt/slides/_rels/slide7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20.png"/><Relationship Id="rId4" Type="http://schemas.openxmlformats.org/officeDocument/2006/relationships/customXml" Target="../ink/ink4.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www.youtube.com/watch?v=hu6RzbGgZvw"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mailto:SubOffice@washoeschools.net" TargetMode="External"/><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hyperlink" Target="mailto:HRSS@washoeschools.net"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mailto:Benefits@washoeschools.net"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emf"/><Relationship Id="rId7" Type="http://schemas.openxmlformats.org/officeDocument/2006/relationships/image" Target="../media/image10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10.jpg"/><Relationship Id="rId5" Type="http://schemas.openxmlformats.org/officeDocument/2006/relationships/image" Target="../media/image6.png"/><Relationship Id="rId4" Type="http://schemas.openxmlformats.org/officeDocument/2006/relationships/hyperlink" Target="https://pixabay.com/en/book-books-library-books-reading-202246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hyperlink" Target="https://www.publicdomainpictures.net/en/view-image.php?image=245940&amp;picture=raffle-tickets" TargetMode="External"/><Relationship Id="rId5" Type="http://schemas.openxmlformats.org/officeDocument/2006/relationships/image" Target="../media/image112.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76200" y="-190500"/>
            <a:ext cx="12192000" cy="6858000"/>
          </a:xfrm>
          <a:prstGeom prst="rect">
            <a:avLst/>
          </a:prstGeom>
        </p:spPr>
      </p:pic>
      <p:sp>
        <p:nvSpPr>
          <p:cNvPr id="7" name="TextBox 6">
            <a:extLst>
              <a:ext uri="{FF2B5EF4-FFF2-40B4-BE49-F238E27FC236}">
                <a16:creationId xmlns:a16="http://schemas.microsoft.com/office/drawing/2014/main" id="{69E932FE-38F7-2789-7D88-DD8EF03F5792}"/>
              </a:ext>
            </a:extLst>
          </p:cNvPr>
          <p:cNvSpPr txBox="1"/>
          <p:nvPr/>
        </p:nvSpPr>
        <p:spPr>
          <a:xfrm>
            <a:off x="475034" y="921672"/>
            <a:ext cx="10366744" cy="3816429"/>
          </a:xfrm>
          <a:prstGeom prst="rect">
            <a:avLst/>
          </a:prstGeom>
          <a:noFill/>
        </p:spPr>
        <p:txBody>
          <a:bodyPr wrap="square" rtlCol="0">
            <a:spAutoFit/>
          </a:bodyPr>
          <a:lstStyle/>
          <a:p>
            <a:pPr algn="ctr"/>
            <a:r>
              <a:rPr lang="en-US" sz="5400" b="1" dirty="0">
                <a:solidFill>
                  <a:schemeClr val="bg1"/>
                </a:solidFill>
                <a:latin typeface="Myriad Pro Black" panose="020B0503030403020204" pitchFamily="34" charset="0"/>
              </a:rPr>
              <a:t>Good Morning </a:t>
            </a:r>
          </a:p>
          <a:p>
            <a:pPr algn="ctr"/>
            <a:r>
              <a:rPr lang="en-US" sz="5400" b="1" dirty="0">
                <a:solidFill>
                  <a:schemeClr val="bg1"/>
                </a:solidFill>
                <a:latin typeface="Myriad Pro Black" panose="020B0503030403020204" pitchFamily="34" charset="0"/>
              </a:rPr>
              <a:t>&amp;</a:t>
            </a:r>
          </a:p>
          <a:p>
            <a:pPr algn="ctr"/>
            <a:r>
              <a:rPr lang="en-US" sz="5400" b="1" dirty="0">
                <a:solidFill>
                  <a:schemeClr val="bg1"/>
                </a:solidFill>
                <a:latin typeface="Myriad Pro Black" panose="020B0503030403020204" pitchFamily="34" charset="0"/>
              </a:rPr>
              <a:t>Welcome</a:t>
            </a:r>
            <a:r>
              <a:rPr lang="en-US" sz="4400" b="1" dirty="0">
                <a:solidFill>
                  <a:schemeClr val="bg1"/>
                </a:solidFill>
                <a:latin typeface="Myriad Pro Black" panose="020B0503030403020204" pitchFamily="34" charset="0"/>
              </a:rPr>
              <a:t> </a:t>
            </a:r>
          </a:p>
          <a:p>
            <a:pPr algn="ctr"/>
            <a:endParaRPr lang="en-US" sz="3600" b="1" dirty="0">
              <a:solidFill>
                <a:schemeClr val="bg1"/>
              </a:solidFill>
              <a:latin typeface="Myriad Pro Black" panose="020B0503030403020204" pitchFamily="34" charset="0"/>
            </a:endParaRPr>
          </a:p>
          <a:p>
            <a:pPr algn="ctr"/>
            <a:r>
              <a:rPr lang="en-US" sz="4400" b="1" dirty="0">
                <a:solidFill>
                  <a:schemeClr val="bg1"/>
                </a:solidFill>
                <a:latin typeface="Myriad Pro Black" panose="020B0503030403020204" pitchFamily="34" charset="0"/>
              </a:rPr>
              <a:t>WCSD Secretary Academy</a:t>
            </a:r>
          </a:p>
        </p:txBody>
      </p:sp>
      <p:pic>
        <p:nvPicPr>
          <p:cNvPr id="4" name="Picture 3">
            <a:extLst>
              <a:ext uri="{FF2B5EF4-FFF2-40B4-BE49-F238E27FC236}">
                <a16:creationId xmlns:a16="http://schemas.microsoft.com/office/drawing/2014/main" id="{D6000A32-73AF-DCE2-7A28-5915D32B26F6}"/>
              </a:ext>
            </a:extLst>
          </p:cNvPr>
          <p:cNvPicPr>
            <a:picLocks noChangeAspect="1"/>
          </p:cNvPicPr>
          <p:nvPr/>
        </p:nvPicPr>
        <p:blipFill>
          <a:blip r:embed="rId3"/>
          <a:stretch>
            <a:fillRect/>
          </a:stretch>
        </p:blipFill>
        <p:spPr>
          <a:xfrm>
            <a:off x="8222817" y="1945835"/>
            <a:ext cx="3170195" cy="1682642"/>
          </a:xfrm>
          <a:prstGeom prst="rect">
            <a:avLst/>
          </a:prstGeom>
        </p:spPr>
      </p:pic>
    </p:spTree>
    <p:extLst>
      <p:ext uri="{BB962C8B-B14F-4D97-AF65-F5344CB8AC3E}">
        <p14:creationId xmlns:p14="http://schemas.microsoft.com/office/powerpoint/2010/main" val="1932033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E1511-8A9F-970F-CDD2-D6234561F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C3BC9-FB3A-73C6-A452-071E3F2E14C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9F7EBC-86EE-B6A2-DF4A-6CE2B1E32DA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F16E162-106C-092F-0824-DBEFC15F803E}"/>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03B33B1-32A2-6571-7915-4338340D348F}"/>
              </a:ext>
            </a:extLst>
          </p:cNvPr>
          <p:cNvSpPr txBox="1"/>
          <p:nvPr/>
        </p:nvSpPr>
        <p:spPr>
          <a:xfrm>
            <a:off x="2427768" y="275977"/>
            <a:ext cx="7655442" cy="707886"/>
          </a:xfrm>
          <a:prstGeom prst="rect">
            <a:avLst/>
          </a:prstGeom>
          <a:noFill/>
        </p:spPr>
        <p:txBody>
          <a:bodyPr wrap="square" lIns="91440" tIns="45720" rIns="91440" bIns="45720" rtlCol="0" anchor="t">
            <a:spAutoFit/>
          </a:bodyPr>
          <a:lstStyle/>
          <a:p>
            <a:pPr algn="ctr"/>
            <a:r>
              <a:rPr lang="en-US" sz="4000" b="1" u="sng" dirty="0">
                <a:solidFill>
                  <a:srgbClr val="015287"/>
                </a:solidFill>
                <a:latin typeface="Myriad Pro Black"/>
              </a:rPr>
              <a:t>Why does it matter?</a:t>
            </a:r>
            <a:endParaRPr lang="en-US" u="sng"/>
          </a:p>
        </p:txBody>
      </p:sp>
      <p:sp>
        <p:nvSpPr>
          <p:cNvPr id="6" name="TextBox 5">
            <a:extLst>
              <a:ext uri="{FF2B5EF4-FFF2-40B4-BE49-F238E27FC236}">
                <a16:creationId xmlns:a16="http://schemas.microsoft.com/office/drawing/2014/main" id="{E4D0CC50-1F49-3049-10EA-34B155E57645}"/>
              </a:ext>
            </a:extLst>
          </p:cNvPr>
          <p:cNvSpPr txBox="1"/>
          <p:nvPr/>
        </p:nvSpPr>
        <p:spPr>
          <a:xfrm>
            <a:off x="837653" y="1605304"/>
            <a:ext cx="10582320" cy="26155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Font typeface="Arial"/>
              <a:buChar char="•"/>
            </a:pPr>
            <a:r>
              <a:rPr lang="en-US" sz="2800" b="1" dirty="0">
                <a:solidFill>
                  <a:schemeClr val="accent1"/>
                </a:solidFill>
              </a:rPr>
              <a:t>70% of experiences depend on how people feel treated.</a:t>
            </a:r>
            <a:endParaRPr lang="en-US"/>
          </a:p>
          <a:p>
            <a:pPr marL="457200" indent="-457200">
              <a:lnSpc>
                <a:spcPct val="150000"/>
              </a:lnSpc>
              <a:buFont typeface="Arial"/>
              <a:buChar char="•"/>
            </a:pPr>
            <a:r>
              <a:rPr lang="en-US" sz="2800" b="1" dirty="0">
                <a:solidFill>
                  <a:schemeClr val="accent1"/>
                </a:solidFill>
              </a:rPr>
              <a:t>It takes 12 positive interactions to make up for one negative one.</a:t>
            </a:r>
          </a:p>
          <a:p>
            <a:pPr marL="457200" indent="-457200">
              <a:lnSpc>
                <a:spcPct val="150000"/>
              </a:lnSpc>
              <a:buFont typeface="Arial"/>
              <a:buChar char="•"/>
            </a:pPr>
            <a:r>
              <a:rPr lang="en-US" sz="2800" b="1" dirty="0">
                <a:solidFill>
                  <a:schemeClr val="accent1"/>
                </a:solidFill>
              </a:rPr>
              <a:t>Impacts trust and operations reputation.</a:t>
            </a:r>
          </a:p>
        </p:txBody>
      </p:sp>
      <p:pic>
        <p:nvPicPr>
          <p:cNvPr id="8" name="Picture 7" descr="A blue and white logo&#10;&#10;AI-generated content may be incorrect.">
            <a:extLst>
              <a:ext uri="{FF2B5EF4-FFF2-40B4-BE49-F238E27FC236}">
                <a16:creationId xmlns:a16="http://schemas.microsoft.com/office/drawing/2014/main" id="{2A62321D-0AC6-AEFA-71C5-5CBC7B0A4CAD}"/>
              </a:ext>
            </a:extLst>
          </p:cNvPr>
          <p:cNvPicPr>
            <a:picLocks noChangeAspect="1"/>
          </p:cNvPicPr>
          <p:nvPr/>
        </p:nvPicPr>
        <p:blipFill>
          <a:blip r:embed="rId3"/>
          <a:stretch>
            <a:fillRect/>
          </a:stretch>
        </p:blipFill>
        <p:spPr>
          <a:xfrm>
            <a:off x="10723230" y="67185"/>
            <a:ext cx="1387467" cy="1122552"/>
          </a:xfrm>
          <a:prstGeom prst="rect">
            <a:avLst/>
          </a:prstGeom>
        </p:spPr>
      </p:pic>
      <p:sp>
        <p:nvSpPr>
          <p:cNvPr id="7" name="TextBox 6">
            <a:extLst>
              <a:ext uri="{FF2B5EF4-FFF2-40B4-BE49-F238E27FC236}">
                <a16:creationId xmlns:a16="http://schemas.microsoft.com/office/drawing/2014/main" id="{0EFF4F9D-71B5-6C41-7487-5373A7F96B2A}"/>
              </a:ext>
            </a:extLst>
          </p:cNvPr>
          <p:cNvSpPr txBox="1"/>
          <p:nvPr/>
        </p:nvSpPr>
        <p:spPr>
          <a:xfrm>
            <a:off x="3713018" y="4973781"/>
            <a:ext cx="47659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FF0000"/>
                </a:solidFill>
              </a:rPr>
              <a:t>Every interaction matter!</a:t>
            </a:r>
          </a:p>
        </p:txBody>
      </p:sp>
    </p:spTree>
    <p:extLst>
      <p:ext uri="{BB962C8B-B14F-4D97-AF65-F5344CB8AC3E}">
        <p14:creationId xmlns:p14="http://schemas.microsoft.com/office/powerpoint/2010/main" val="1363534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143DB-22CF-AB4E-F266-1164DB4FC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969DDD-ABC2-C549-7341-9A4B5F5D34C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100AA92-6502-AA67-0153-2AF308793BA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52680B3-EBEF-D339-3DA0-5A2FA203D56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4E9F346-34D8-7F52-1A01-EC8960B6012D}"/>
              </a:ext>
            </a:extLst>
          </p:cNvPr>
          <p:cNvSpPr txBox="1"/>
          <p:nvPr/>
        </p:nvSpPr>
        <p:spPr>
          <a:xfrm>
            <a:off x="2427768" y="275977"/>
            <a:ext cx="7655442" cy="707886"/>
          </a:xfrm>
          <a:prstGeom prst="rect">
            <a:avLst/>
          </a:prstGeom>
          <a:noFill/>
        </p:spPr>
        <p:txBody>
          <a:bodyPr wrap="square" lIns="91440" tIns="45720" rIns="91440" bIns="45720" rtlCol="0" anchor="t">
            <a:spAutoFit/>
          </a:bodyPr>
          <a:lstStyle/>
          <a:p>
            <a:pPr algn="ctr"/>
            <a:r>
              <a:rPr lang="en-US" sz="4000" b="1" u="sng" dirty="0">
                <a:solidFill>
                  <a:srgbClr val="015287"/>
                </a:solidFill>
                <a:latin typeface="Myriad Pro Black"/>
              </a:rPr>
              <a:t>Key Principles</a:t>
            </a:r>
            <a:endParaRPr lang="en-US"/>
          </a:p>
        </p:txBody>
      </p:sp>
      <p:pic>
        <p:nvPicPr>
          <p:cNvPr id="9" name="Picture 8" descr="A blue and white logo&#10;&#10;AI-generated content may be incorrect.">
            <a:extLst>
              <a:ext uri="{FF2B5EF4-FFF2-40B4-BE49-F238E27FC236}">
                <a16:creationId xmlns:a16="http://schemas.microsoft.com/office/drawing/2014/main" id="{76B95D06-FCDE-DA0A-1E55-6A6ED4C295EC}"/>
              </a:ext>
            </a:extLst>
          </p:cNvPr>
          <p:cNvPicPr>
            <a:picLocks noChangeAspect="1"/>
          </p:cNvPicPr>
          <p:nvPr/>
        </p:nvPicPr>
        <p:blipFill>
          <a:blip r:embed="rId3"/>
          <a:stretch>
            <a:fillRect/>
          </a:stretch>
        </p:blipFill>
        <p:spPr>
          <a:xfrm>
            <a:off x="10665402" y="-866"/>
            <a:ext cx="1390650" cy="1123950"/>
          </a:xfrm>
          <a:prstGeom prst="rect">
            <a:avLst/>
          </a:prstGeom>
        </p:spPr>
      </p:pic>
      <p:sp>
        <p:nvSpPr>
          <p:cNvPr id="13" name="Rectangle: Rounded Corners 12" descr="Active listening: Pay full attention to concerns.">
            <a:extLst>
              <a:ext uri="{FF2B5EF4-FFF2-40B4-BE49-F238E27FC236}">
                <a16:creationId xmlns:a16="http://schemas.microsoft.com/office/drawing/2014/main" id="{859E0A8B-FC6F-CFD9-BB37-E16ED9FDE0AC}"/>
              </a:ext>
              <a:ext uri="{C183D7F6-B498-43B3-948B-1728B52AA6E4}">
                <adec:decorative xmlns:adec="http://schemas.microsoft.com/office/drawing/2017/decorative" val="0"/>
              </a:ext>
            </a:extLst>
          </p:cNvPr>
          <p:cNvSpPr/>
          <p:nvPr/>
        </p:nvSpPr>
        <p:spPr>
          <a:xfrm>
            <a:off x="2161309" y="1454727"/>
            <a:ext cx="3075709" cy="1870363"/>
          </a:xfrm>
          <a:prstGeom prst="roundRect">
            <a:avLst/>
          </a:prstGeom>
          <a:solidFill>
            <a:schemeClr val="tx2">
              <a:lumMod val="10000"/>
              <a:lumOff val="9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accent1"/>
                </a:solidFill>
              </a:rPr>
              <a:t>Active Listening</a:t>
            </a:r>
            <a:endParaRPr lang="en-US" dirty="0">
              <a:solidFill>
                <a:schemeClr val="accent1"/>
              </a:solidFill>
            </a:endParaRPr>
          </a:p>
          <a:p>
            <a:pPr algn="ctr"/>
            <a:r>
              <a:rPr lang="en-US" sz="2000" dirty="0">
                <a:solidFill>
                  <a:schemeClr val="accent1"/>
                </a:solidFill>
              </a:rPr>
              <a:t>Pay full attention to concerns.</a:t>
            </a:r>
          </a:p>
        </p:txBody>
      </p:sp>
      <p:sp>
        <p:nvSpPr>
          <p:cNvPr id="14" name="Rectangle: Rounded Corners 13" descr="Active listening: Pay full attention to concerns.">
            <a:extLst>
              <a:ext uri="{FF2B5EF4-FFF2-40B4-BE49-F238E27FC236}">
                <a16:creationId xmlns:a16="http://schemas.microsoft.com/office/drawing/2014/main" id="{4BE4BC6F-A4F4-95D4-6A42-0E774FFFE442}"/>
              </a:ext>
              <a:ext uri="{C183D7F6-B498-43B3-948B-1728B52AA6E4}">
                <adec:decorative xmlns:adec="http://schemas.microsoft.com/office/drawing/2017/decorative" val="0"/>
              </a:ext>
            </a:extLst>
          </p:cNvPr>
          <p:cNvSpPr/>
          <p:nvPr/>
        </p:nvSpPr>
        <p:spPr>
          <a:xfrm>
            <a:off x="7010399" y="1454727"/>
            <a:ext cx="3075709" cy="1870363"/>
          </a:xfrm>
          <a:prstGeom prst="roundRect">
            <a:avLst/>
          </a:prstGeom>
          <a:solidFill>
            <a:schemeClr val="tx2">
              <a:lumMod val="10000"/>
              <a:lumOff val="90000"/>
            </a:schemeClr>
          </a:solidFill>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400" b="1" dirty="0">
                <a:solidFill>
                  <a:schemeClr val="accent1"/>
                </a:solidFill>
              </a:rPr>
              <a:t>Effective Communication</a:t>
            </a:r>
          </a:p>
          <a:p>
            <a:pPr algn="ctr"/>
            <a:r>
              <a:rPr lang="en-US" sz="2000" dirty="0">
                <a:solidFill>
                  <a:schemeClr val="accent1"/>
                </a:solidFill>
              </a:rPr>
              <a:t>Be clean and concise.</a:t>
            </a:r>
          </a:p>
        </p:txBody>
      </p:sp>
      <p:sp>
        <p:nvSpPr>
          <p:cNvPr id="15" name="Rectangle: Rounded Corners 14" descr="Active listening: Pay full attention to concerns.">
            <a:extLst>
              <a:ext uri="{FF2B5EF4-FFF2-40B4-BE49-F238E27FC236}">
                <a16:creationId xmlns:a16="http://schemas.microsoft.com/office/drawing/2014/main" id="{D4DB217B-4F8C-BC4A-1162-B91CB625F7C1}"/>
              </a:ext>
              <a:ext uri="{C183D7F6-B498-43B3-948B-1728B52AA6E4}">
                <adec:decorative xmlns:adec="http://schemas.microsoft.com/office/drawing/2017/decorative" val="0"/>
              </a:ext>
            </a:extLst>
          </p:cNvPr>
          <p:cNvSpPr/>
          <p:nvPr/>
        </p:nvSpPr>
        <p:spPr>
          <a:xfrm>
            <a:off x="2161308" y="3602181"/>
            <a:ext cx="3075709" cy="1870363"/>
          </a:xfrm>
          <a:prstGeom prst="roundRect">
            <a:avLst/>
          </a:prstGeom>
          <a:solidFill>
            <a:schemeClr val="tx2">
              <a:lumMod val="10000"/>
              <a:lumOff val="90000"/>
            </a:schemeClr>
          </a:solidFill>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400" b="1" dirty="0">
                <a:solidFill>
                  <a:schemeClr val="accent1"/>
                </a:solidFill>
              </a:rPr>
              <a:t>Empathy</a:t>
            </a:r>
          </a:p>
          <a:p>
            <a:pPr algn="ctr"/>
            <a:r>
              <a:rPr lang="en-US" sz="2000" dirty="0">
                <a:solidFill>
                  <a:schemeClr val="accent1"/>
                </a:solidFill>
              </a:rPr>
              <a:t>Understand and share others' feelings.</a:t>
            </a:r>
          </a:p>
        </p:txBody>
      </p:sp>
      <p:sp>
        <p:nvSpPr>
          <p:cNvPr id="16" name="Rectangle: Rounded Corners 15" descr="Active listening: Pay full attention to concerns.">
            <a:extLst>
              <a:ext uri="{FF2B5EF4-FFF2-40B4-BE49-F238E27FC236}">
                <a16:creationId xmlns:a16="http://schemas.microsoft.com/office/drawing/2014/main" id="{F015E23C-9D33-4E41-5A5F-9FCC8793E1D7}"/>
              </a:ext>
              <a:ext uri="{C183D7F6-B498-43B3-948B-1728B52AA6E4}">
                <adec:decorative xmlns:adec="http://schemas.microsoft.com/office/drawing/2017/decorative" val="0"/>
              </a:ext>
            </a:extLst>
          </p:cNvPr>
          <p:cNvSpPr/>
          <p:nvPr/>
        </p:nvSpPr>
        <p:spPr>
          <a:xfrm>
            <a:off x="7010399" y="3602182"/>
            <a:ext cx="3075709" cy="1870363"/>
          </a:xfrm>
          <a:prstGeom prst="roundRect">
            <a:avLst/>
          </a:prstGeom>
          <a:solidFill>
            <a:schemeClr val="tx2">
              <a:lumMod val="10000"/>
              <a:lumOff val="90000"/>
            </a:schemeClr>
          </a:solidFill>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400" b="1" dirty="0">
                <a:solidFill>
                  <a:schemeClr val="accent1"/>
                </a:solidFill>
              </a:rPr>
              <a:t>Problem Solving</a:t>
            </a:r>
          </a:p>
          <a:p>
            <a:pPr algn="ctr"/>
            <a:r>
              <a:rPr lang="en-US" sz="2000" dirty="0">
                <a:solidFill>
                  <a:schemeClr val="accent1"/>
                </a:solidFill>
              </a:rPr>
              <a:t>Identify and address issues promptly.</a:t>
            </a:r>
          </a:p>
        </p:txBody>
      </p:sp>
    </p:spTree>
    <p:extLst>
      <p:ext uri="{BB962C8B-B14F-4D97-AF65-F5344CB8AC3E}">
        <p14:creationId xmlns:p14="http://schemas.microsoft.com/office/powerpoint/2010/main" val="2411354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C2ECA-55BC-9DFC-8906-620111151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0182FD-0FFE-40A9-B76D-15190EB7F4E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95A4DCE-DD2D-9957-84E2-4DA17A609A8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9702DAF-229B-53C8-C50A-1913186B83A3}"/>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DBAB46B-D25E-F4F9-E77F-6728FD2409C2}"/>
              </a:ext>
            </a:extLst>
          </p:cNvPr>
          <p:cNvSpPr txBox="1"/>
          <p:nvPr/>
        </p:nvSpPr>
        <p:spPr>
          <a:xfrm>
            <a:off x="2427768" y="275977"/>
            <a:ext cx="7655442" cy="707886"/>
          </a:xfrm>
          <a:prstGeom prst="rect">
            <a:avLst/>
          </a:prstGeom>
          <a:noFill/>
        </p:spPr>
        <p:txBody>
          <a:bodyPr wrap="square" lIns="91440" tIns="45720" rIns="91440" bIns="45720" rtlCol="0" anchor="t">
            <a:spAutoFit/>
          </a:bodyPr>
          <a:lstStyle/>
          <a:p>
            <a:pPr algn="ctr"/>
            <a:r>
              <a:rPr lang="en-US" sz="4000" b="1" u="sng" dirty="0">
                <a:solidFill>
                  <a:srgbClr val="015287"/>
                </a:solidFill>
                <a:latin typeface="Myriad Pro Black"/>
              </a:rPr>
              <a:t>Discussion</a:t>
            </a:r>
            <a:endParaRPr lang="en-US" u="sng"/>
          </a:p>
        </p:txBody>
      </p:sp>
      <p:pic>
        <p:nvPicPr>
          <p:cNvPr id="6" name="Graphic 5" descr="Video camera with solid fill">
            <a:extLst>
              <a:ext uri="{FF2B5EF4-FFF2-40B4-BE49-F238E27FC236}">
                <a16:creationId xmlns:a16="http://schemas.microsoft.com/office/drawing/2014/main" id="{E7761260-73C6-679E-8C29-A795922EF6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30" y="173182"/>
            <a:ext cx="914400" cy="914400"/>
          </a:xfrm>
          <a:prstGeom prst="rect">
            <a:avLst/>
          </a:prstGeom>
        </p:spPr>
      </p:pic>
      <p:sp>
        <p:nvSpPr>
          <p:cNvPr id="9" name="TextBox 8">
            <a:extLst>
              <a:ext uri="{FF2B5EF4-FFF2-40B4-BE49-F238E27FC236}">
                <a16:creationId xmlns:a16="http://schemas.microsoft.com/office/drawing/2014/main" id="{5209AB5C-E63D-0E43-47CC-3BCCFCEED0CE}"/>
              </a:ext>
            </a:extLst>
          </p:cNvPr>
          <p:cNvSpPr txBox="1"/>
          <p:nvPr/>
        </p:nvSpPr>
        <p:spPr>
          <a:xfrm>
            <a:off x="3047999" y="1205346"/>
            <a:ext cx="642850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b="1" dirty="0">
                <a:solidFill>
                  <a:srgbClr val="015287"/>
                </a:solidFill>
              </a:rPr>
              <a:t>What is the receptionist doing wrong?</a:t>
            </a:r>
            <a:endParaRPr lang="en-US" sz="2800" b="1">
              <a:solidFill>
                <a:srgbClr val="015287"/>
              </a:solidFill>
            </a:endParaRPr>
          </a:p>
          <a:p>
            <a:pPr algn="l"/>
            <a:endParaRPr lang="en-US" dirty="0"/>
          </a:p>
        </p:txBody>
      </p:sp>
      <p:pic>
        <p:nvPicPr>
          <p:cNvPr id="14" name="Picture 13" descr="A blue and white logo&#10;&#10;AI-generated content may be incorrect.">
            <a:extLst>
              <a:ext uri="{FF2B5EF4-FFF2-40B4-BE49-F238E27FC236}">
                <a16:creationId xmlns:a16="http://schemas.microsoft.com/office/drawing/2014/main" id="{AA800BB8-C303-1900-9547-AE21560CC785}"/>
              </a:ext>
            </a:extLst>
          </p:cNvPr>
          <p:cNvPicPr>
            <a:picLocks noChangeAspect="1"/>
          </p:cNvPicPr>
          <p:nvPr/>
        </p:nvPicPr>
        <p:blipFill>
          <a:blip r:embed="rId5"/>
          <a:stretch>
            <a:fillRect/>
          </a:stretch>
        </p:blipFill>
        <p:spPr>
          <a:xfrm>
            <a:off x="10800721" y="64748"/>
            <a:ext cx="1387467" cy="1122552"/>
          </a:xfrm>
          <a:prstGeom prst="rect">
            <a:avLst/>
          </a:prstGeom>
        </p:spPr>
      </p:pic>
      <p:graphicFrame>
        <p:nvGraphicFramePr>
          <p:cNvPr id="20" name="TextBox 11">
            <a:extLst>
              <a:ext uri="{FF2B5EF4-FFF2-40B4-BE49-F238E27FC236}">
                <a16:creationId xmlns:a16="http://schemas.microsoft.com/office/drawing/2014/main" id="{7A85A14E-CFCD-EA03-7EB0-6CA11537D147}"/>
              </a:ext>
            </a:extLst>
          </p:cNvPr>
          <p:cNvGraphicFramePr/>
          <p:nvPr/>
        </p:nvGraphicFramePr>
        <p:xfrm>
          <a:off x="831273" y="2105892"/>
          <a:ext cx="10848107" cy="28090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2" name="TextBox 31">
            <a:extLst>
              <a:ext uri="{FF2B5EF4-FFF2-40B4-BE49-F238E27FC236}">
                <a16:creationId xmlns:a16="http://schemas.microsoft.com/office/drawing/2014/main" id="{53B7D2E3-5CB1-9BA9-F0E7-6EF387E1E56D}"/>
              </a:ext>
            </a:extLst>
          </p:cNvPr>
          <p:cNvSpPr txBox="1"/>
          <p:nvPr/>
        </p:nvSpPr>
        <p:spPr>
          <a:xfrm>
            <a:off x="498763" y="678872"/>
            <a:ext cx="6234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accent1"/>
                </a:solidFill>
                <a:hlinkClick r:id="rId11">
                  <a:extLst>
                    <a:ext uri="{A12FA001-AC4F-418D-AE19-62706E023703}">
                      <ahyp:hlinkClr xmlns:ahyp="http://schemas.microsoft.com/office/drawing/2018/hyperlinkcolor" val="tx"/>
                    </a:ext>
                  </a:extLst>
                </a:hlinkClick>
              </a:rPr>
              <a:t>video</a:t>
            </a:r>
            <a:endParaRPr lang="en-US" sz="1200" dirty="0">
              <a:solidFill>
                <a:schemeClr val="accent1"/>
              </a:solidFill>
            </a:endParaRPr>
          </a:p>
        </p:txBody>
      </p:sp>
    </p:spTree>
    <p:extLst>
      <p:ext uri="{BB962C8B-B14F-4D97-AF65-F5344CB8AC3E}">
        <p14:creationId xmlns:p14="http://schemas.microsoft.com/office/powerpoint/2010/main" val="1771415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9CE5B-73EF-762A-17CD-EFFE8C5B7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966C1-987A-6E48-D451-78154665407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829EF6D-7873-2AFA-0964-4F920F33B08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1B155E7-0A90-B3CA-61B6-B15DE8E69227}"/>
              </a:ext>
            </a:extLst>
          </p:cNvPr>
          <p:cNvPicPr>
            <a:picLocks noChangeAspect="1"/>
          </p:cNvPicPr>
          <p:nvPr/>
        </p:nvPicPr>
        <p:blipFill>
          <a:blip r:embed="rId2"/>
          <a:srcRect/>
          <a:stretch/>
        </p:blipFill>
        <p:spPr>
          <a:xfrm>
            <a:off x="0" y="0"/>
            <a:ext cx="12192000" cy="6858000"/>
          </a:xfrm>
          <a:prstGeom prst="rect">
            <a:avLst/>
          </a:prstGeom>
        </p:spPr>
      </p:pic>
      <p:pic>
        <p:nvPicPr>
          <p:cNvPr id="7" name="Picture 6" descr="A blue and white logo&#10;&#10;AI-generated content may be incorrect.">
            <a:extLst>
              <a:ext uri="{FF2B5EF4-FFF2-40B4-BE49-F238E27FC236}">
                <a16:creationId xmlns:a16="http://schemas.microsoft.com/office/drawing/2014/main" id="{E2DD3088-EBF0-BD9A-4C91-A31460B6A413}"/>
              </a:ext>
            </a:extLst>
          </p:cNvPr>
          <p:cNvPicPr>
            <a:picLocks noChangeAspect="1"/>
          </p:cNvPicPr>
          <p:nvPr/>
        </p:nvPicPr>
        <p:blipFill>
          <a:blip r:embed="rId3"/>
          <a:stretch>
            <a:fillRect/>
          </a:stretch>
        </p:blipFill>
        <p:spPr>
          <a:xfrm>
            <a:off x="10800721" y="64748"/>
            <a:ext cx="1387467" cy="1122552"/>
          </a:xfrm>
          <a:prstGeom prst="rect">
            <a:avLst/>
          </a:prstGeom>
        </p:spPr>
      </p:pic>
      <p:sp>
        <p:nvSpPr>
          <p:cNvPr id="6" name="TextBox 5">
            <a:extLst>
              <a:ext uri="{FF2B5EF4-FFF2-40B4-BE49-F238E27FC236}">
                <a16:creationId xmlns:a16="http://schemas.microsoft.com/office/drawing/2014/main" id="{B2BA610F-A863-4C1B-5B79-F46D02C63B5C}"/>
              </a:ext>
            </a:extLst>
          </p:cNvPr>
          <p:cNvSpPr txBox="1"/>
          <p:nvPr/>
        </p:nvSpPr>
        <p:spPr>
          <a:xfrm>
            <a:off x="3893126" y="2313708"/>
            <a:ext cx="440574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dirty="0">
                <a:solidFill>
                  <a:schemeClr val="accent1"/>
                </a:solidFill>
              </a:rPr>
              <a:t>THANK YOU!</a:t>
            </a:r>
          </a:p>
        </p:txBody>
      </p:sp>
      <p:sp>
        <p:nvSpPr>
          <p:cNvPr id="8" name="TextBox 7">
            <a:extLst>
              <a:ext uri="{FF2B5EF4-FFF2-40B4-BE49-F238E27FC236}">
                <a16:creationId xmlns:a16="http://schemas.microsoft.com/office/drawing/2014/main" id="{092BC669-EE1E-813D-1B93-1C3CE643C327}"/>
              </a:ext>
            </a:extLst>
          </p:cNvPr>
          <p:cNvSpPr txBox="1"/>
          <p:nvPr/>
        </p:nvSpPr>
        <p:spPr>
          <a:xfrm rot="-10800000" flipV="1">
            <a:off x="5472544" y="3140056"/>
            <a:ext cx="169025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b="1" dirty="0">
                <a:solidFill>
                  <a:schemeClr val="accent1"/>
                </a:solidFill>
                <a:latin typeface="Cochocib Script Latin Pro"/>
              </a:rPr>
              <a:t>Merci</a:t>
            </a:r>
            <a:endParaRPr lang="en-US" sz="5400" b="1">
              <a:solidFill>
                <a:schemeClr val="accent1"/>
              </a:solidFill>
              <a:latin typeface="Cochocib Script Latin Pro"/>
              <a:ea typeface="Calibri"/>
              <a:cs typeface="Segoe UI"/>
            </a:endParaRPr>
          </a:p>
        </p:txBody>
      </p:sp>
    </p:spTree>
    <p:extLst>
      <p:ext uri="{BB962C8B-B14F-4D97-AF65-F5344CB8AC3E}">
        <p14:creationId xmlns:p14="http://schemas.microsoft.com/office/powerpoint/2010/main" val="540541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3"/>
          <a:srcRect/>
          <a:stretch/>
        </p:blipFill>
        <p:spPr>
          <a:xfrm>
            <a:off x="0" y="76299"/>
            <a:ext cx="12192000" cy="6858000"/>
          </a:xfrm>
          <a:prstGeom prst="rect">
            <a:avLst/>
          </a:prstGeom>
        </p:spPr>
      </p:pic>
      <p:sp>
        <p:nvSpPr>
          <p:cNvPr id="7" name="TextBox 6">
            <a:extLst>
              <a:ext uri="{FF2B5EF4-FFF2-40B4-BE49-F238E27FC236}">
                <a16:creationId xmlns:a16="http://schemas.microsoft.com/office/drawing/2014/main" id="{69E932FE-38F7-2789-7D88-DD8EF03F5792}"/>
              </a:ext>
            </a:extLst>
          </p:cNvPr>
          <p:cNvSpPr txBox="1"/>
          <p:nvPr/>
        </p:nvSpPr>
        <p:spPr>
          <a:xfrm>
            <a:off x="912628" y="1720840"/>
            <a:ext cx="10366744" cy="3416320"/>
          </a:xfrm>
          <a:prstGeom prst="rect">
            <a:avLst/>
          </a:prstGeom>
          <a:noFill/>
        </p:spPr>
        <p:txBody>
          <a:bodyPr wrap="square" rtlCol="0">
            <a:spAutoFit/>
          </a:bodyPr>
          <a:lstStyle/>
          <a:p>
            <a:pPr algn="ctr"/>
            <a:r>
              <a:rPr lang="en-US" sz="5400" b="1" dirty="0">
                <a:solidFill>
                  <a:schemeClr val="bg1"/>
                </a:solidFill>
                <a:latin typeface="Myriad Pro Black" panose="020B0503030403020204" pitchFamily="34" charset="0"/>
              </a:rPr>
              <a:t>De-escalation:</a:t>
            </a:r>
            <a:br>
              <a:rPr lang="en-US" sz="5400" b="1" dirty="0">
                <a:solidFill>
                  <a:schemeClr val="bg1"/>
                </a:solidFill>
                <a:latin typeface="Myriad Pro Black" panose="020B0503030403020204" pitchFamily="34" charset="0"/>
              </a:rPr>
            </a:br>
            <a:r>
              <a:rPr lang="en-US" sz="5400" b="1" dirty="0">
                <a:solidFill>
                  <a:schemeClr val="bg1"/>
                </a:solidFill>
                <a:latin typeface="Myriad Pro Black" panose="020B0503030403020204" pitchFamily="34" charset="0"/>
              </a:rPr>
              <a:t>Reducing the intensity</a:t>
            </a:r>
          </a:p>
          <a:p>
            <a:pPr algn="ctr"/>
            <a:endParaRPr lang="en-US" sz="3600" b="1" dirty="0">
              <a:solidFill>
                <a:schemeClr val="bg1"/>
              </a:solidFill>
              <a:latin typeface="Myriad Pro Black" panose="020B0503030403020204" pitchFamily="34" charset="0"/>
            </a:endParaRPr>
          </a:p>
          <a:p>
            <a:pPr algn="ctr"/>
            <a:r>
              <a:rPr lang="en-US" sz="3600" b="1" dirty="0">
                <a:solidFill>
                  <a:schemeClr val="bg1"/>
                </a:solidFill>
                <a:latin typeface="Myriad Pro" panose="020B0503030403020204" pitchFamily="34" charset="0"/>
              </a:rPr>
              <a:t>Michael M. “Perry”</a:t>
            </a:r>
          </a:p>
          <a:p>
            <a:pPr algn="ctr"/>
            <a:r>
              <a:rPr lang="en-US" sz="3600" b="1" dirty="0">
                <a:solidFill>
                  <a:schemeClr val="bg1"/>
                </a:solidFill>
                <a:latin typeface="Myriad Pro" panose="020B0503030403020204" pitchFamily="34" charset="0"/>
              </a:rPr>
              <a:t>June 23, 2025</a:t>
            </a:r>
          </a:p>
        </p:txBody>
      </p:sp>
      <p:pic>
        <p:nvPicPr>
          <p:cNvPr id="11" name="Picture 10" descr="A black background with white text&#10;&#10;AI-generated content may be incorrect.">
            <a:extLst>
              <a:ext uri="{FF2B5EF4-FFF2-40B4-BE49-F238E27FC236}">
                <a16:creationId xmlns:a16="http://schemas.microsoft.com/office/drawing/2014/main" id="{F0E79F81-9E4A-D93C-FF15-0BB1389F5E9A}"/>
              </a:ext>
            </a:extLst>
          </p:cNvPr>
          <p:cNvPicPr>
            <a:picLocks noChangeAspect="1"/>
          </p:cNvPicPr>
          <p:nvPr/>
        </p:nvPicPr>
        <p:blipFill>
          <a:blip r:embed="rId4"/>
          <a:stretch>
            <a:fillRect/>
          </a:stretch>
        </p:blipFill>
        <p:spPr>
          <a:xfrm>
            <a:off x="622115" y="5137160"/>
            <a:ext cx="1724025" cy="827447"/>
          </a:xfrm>
          <a:prstGeom prst="rect">
            <a:avLst/>
          </a:prstGeom>
        </p:spPr>
      </p:pic>
    </p:spTree>
    <p:extLst>
      <p:ext uri="{BB962C8B-B14F-4D97-AF65-F5344CB8AC3E}">
        <p14:creationId xmlns:p14="http://schemas.microsoft.com/office/powerpoint/2010/main" val="2002069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3"/>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448F523-A851-C19F-F7C7-2F86225A26B9}"/>
              </a:ext>
            </a:extLst>
          </p:cNvPr>
          <p:cNvSpPr/>
          <p:nvPr/>
        </p:nvSpPr>
        <p:spPr>
          <a:xfrm>
            <a:off x="609600" y="257175"/>
            <a:ext cx="10972800" cy="2457450"/>
          </a:xfrm>
          <a:prstGeom prst="rect">
            <a:avLst/>
          </a:prstGeom>
          <a:noFill/>
        </p:spPr>
        <p:txBody>
          <a:bodyPr wrap="none" lIns="91440" tIns="45720" rIns="91440" bIns="45720" numCol="1">
            <a:prstTxWarp prst="textChevro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Change your MINDSET</a:t>
            </a:r>
            <a:endParaRPr lang="en-US" sz="5400" b="1"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7" name="Rectangle 6">
            <a:extLst>
              <a:ext uri="{FF2B5EF4-FFF2-40B4-BE49-F238E27FC236}">
                <a16:creationId xmlns:a16="http://schemas.microsoft.com/office/drawing/2014/main" id="{19DE500C-F43C-2E5D-DD14-1462FDDE51A2}"/>
              </a:ext>
            </a:extLst>
          </p:cNvPr>
          <p:cNvSpPr/>
          <p:nvPr/>
        </p:nvSpPr>
        <p:spPr>
          <a:xfrm>
            <a:off x="609600" y="4143375"/>
            <a:ext cx="10972800" cy="2457450"/>
          </a:xfrm>
          <a:prstGeom prst="rect">
            <a:avLst/>
          </a:prstGeom>
          <a:noFill/>
        </p:spPr>
        <p:txBody>
          <a:bodyPr wrap="none" lIns="91440" tIns="45720" rIns="91440" bIns="45720" numCol="1">
            <a:prstTxWarp prst="textChevronInverted">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You Change your LIFE</a:t>
            </a:r>
            <a:endParaRPr lang="en-US" sz="5400" b="1"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pic>
        <p:nvPicPr>
          <p:cNvPr id="8" name="Picture 7" descr="A map of a positive attitude&#10;&#10;AI-generated content may be incorrect.">
            <a:extLst>
              <a:ext uri="{FF2B5EF4-FFF2-40B4-BE49-F238E27FC236}">
                <a16:creationId xmlns:a16="http://schemas.microsoft.com/office/drawing/2014/main" id="{40DF404D-CAA1-95B7-6D51-5F6BA954D0E8}"/>
              </a:ext>
            </a:extLst>
          </p:cNvPr>
          <p:cNvPicPr>
            <a:picLocks noChangeAspect="1"/>
          </p:cNvPicPr>
          <p:nvPr/>
        </p:nvPicPr>
        <p:blipFill>
          <a:blip r:embed="rId4"/>
          <a:stretch>
            <a:fillRect/>
          </a:stretch>
        </p:blipFill>
        <p:spPr>
          <a:xfrm>
            <a:off x="4786539" y="1870093"/>
            <a:ext cx="2609395" cy="3072906"/>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8178142B-CFD7-3628-1B51-3686B75EA99D}"/>
              </a:ext>
            </a:extLst>
          </p:cNvPr>
          <p:cNvPicPr>
            <a:picLocks noChangeAspect="1"/>
          </p:cNvPicPr>
          <p:nvPr/>
        </p:nvPicPr>
        <p:blipFill>
          <a:blip r:embed="rId5"/>
          <a:stretch>
            <a:fillRect/>
          </a:stretch>
        </p:blipFill>
        <p:spPr>
          <a:xfrm>
            <a:off x="314325" y="6047947"/>
            <a:ext cx="1340035" cy="643151"/>
          </a:xfrm>
          <a:prstGeom prst="rect">
            <a:avLst/>
          </a:prstGeom>
        </p:spPr>
      </p:pic>
    </p:spTree>
    <p:extLst>
      <p:ext uri="{BB962C8B-B14F-4D97-AF65-F5344CB8AC3E}">
        <p14:creationId xmlns:p14="http://schemas.microsoft.com/office/powerpoint/2010/main" val="3828445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2A35C07-BFDC-A797-E95D-453EC472BBCA}"/>
              </a:ext>
            </a:extLst>
          </p:cNvPr>
          <p:cNvSpPr/>
          <p:nvPr/>
        </p:nvSpPr>
        <p:spPr>
          <a:xfrm>
            <a:off x="2156510" y="10379"/>
            <a:ext cx="790472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What is De-escalation?</a:t>
            </a:r>
          </a:p>
        </p:txBody>
      </p:sp>
      <p:sp>
        <p:nvSpPr>
          <p:cNvPr id="7" name="TextBox 6">
            <a:extLst>
              <a:ext uri="{FF2B5EF4-FFF2-40B4-BE49-F238E27FC236}">
                <a16:creationId xmlns:a16="http://schemas.microsoft.com/office/drawing/2014/main" id="{C1CEE596-94C7-6410-7DA7-6AD50F5939CD}"/>
              </a:ext>
            </a:extLst>
          </p:cNvPr>
          <p:cNvSpPr txBox="1"/>
          <p:nvPr/>
        </p:nvSpPr>
        <p:spPr>
          <a:xfrm>
            <a:off x="457200" y="1447800"/>
            <a:ext cx="8229600" cy="1077218"/>
          </a:xfrm>
          <a:prstGeom prst="rect">
            <a:avLst/>
          </a:prstGeom>
          <a:noFill/>
        </p:spPr>
        <p:txBody>
          <a:bodyPr wrap="square" rtlCol="0">
            <a:spAutoFit/>
          </a:bodyPr>
          <a:lstStyle/>
          <a:p>
            <a:r>
              <a:rPr lang="en-US" sz="3200" dirty="0">
                <a:solidFill>
                  <a:srgbClr val="015288"/>
                </a:solidFill>
                <a:latin typeface="Arial" panose="020B0604020202020204" pitchFamily="34" charset="0"/>
                <a:cs typeface="Arial" panose="020B0604020202020204" pitchFamily="34" charset="0"/>
              </a:rPr>
              <a:t>By definition: De-escalate is to decrease in extent, volume, or scope.</a:t>
            </a:r>
          </a:p>
        </p:txBody>
      </p:sp>
      <p:sp>
        <p:nvSpPr>
          <p:cNvPr id="8" name="TextBox 7">
            <a:extLst>
              <a:ext uri="{FF2B5EF4-FFF2-40B4-BE49-F238E27FC236}">
                <a16:creationId xmlns:a16="http://schemas.microsoft.com/office/drawing/2014/main" id="{F95A5346-2699-EB64-57D2-833F5031A9EE}"/>
              </a:ext>
            </a:extLst>
          </p:cNvPr>
          <p:cNvSpPr txBox="1"/>
          <p:nvPr/>
        </p:nvSpPr>
        <p:spPr>
          <a:xfrm>
            <a:off x="457200" y="2895600"/>
            <a:ext cx="8229600" cy="1569660"/>
          </a:xfrm>
          <a:prstGeom prst="rect">
            <a:avLst/>
          </a:prstGeom>
          <a:noFill/>
        </p:spPr>
        <p:txBody>
          <a:bodyPr wrap="square" rtlCol="0">
            <a:spAutoFit/>
          </a:bodyPr>
          <a:lstStyle/>
          <a:p>
            <a:r>
              <a:rPr lang="en-US" sz="3200" dirty="0">
                <a:solidFill>
                  <a:srgbClr val="015288"/>
                </a:solidFill>
                <a:latin typeface="Arial" panose="020B0604020202020204" pitchFamily="34" charset="0"/>
                <a:cs typeface="Arial" panose="020B0604020202020204" pitchFamily="34" charset="0"/>
              </a:rPr>
              <a:t>We apply the process of de-escalation as a means to reduce the intensity of a conflict or potentially violent situation.</a:t>
            </a:r>
          </a:p>
        </p:txBody>
      </p:sp>
      <p:pic>
        <p:nvPicPr>
          <p:cNvPr id="9" name="Picture 8" descr="A blue person sitting on a white surface&#10;&#10;AI-generated content may be incorrect.">
            <a:extLst>
              <a:ext uri="{FF2B5EF4-FFF2-40B4-BE49-F238E27FC236}">
                <a16:creationId xmlns:a16="http://schemas.microsoft.com/office/drawing/2014/main" id="{D3026652-9ACD-052D-0FD4-3DA0E1D9071B}"/>
              </a:ext>
            </a:extLst>
          </p:cNvPr>
          <p:cNvPicPr>
            <a:picLocks noChangeAspect="1"/>
          </p:cNvPicPr>
          <p:nvPr/>
        </p:nvPicPr>
        <p:blipFill>
          <a:blip r:embed="rId3"/>
          <a:stretch>
            <a:fillRect/>
          </a:stretch>
        </p:blipFill>
        <p:spPr>
          <a:xfrm>
            <a:off x="8611299" y="3429000"/>
            <a:ext cx="1806290" cy="335143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CBCEE87F-D74E-3978-EBBC-DF1D0F88C353}"/>
              </a:ext>
            </a:extLst>
          </p:cNvPr>
          <p:cNvPicPr>
            <a:picLocks noChangeAspect="1"/>
          </p:cNvPicPr>
          <p:nvPr/>
        </p:nvPicPr>
        <p:blipFill>
          <a:blip r:embed="rId4"/>
          <a:stretch>
            <a:fillRect/>
          </a:stretch>
        </p:blipFill>
        <p:spPr>
          <a:xfrm>
            <a:off x="314325" y="6047947"/>
            <a:ext cx="1340035" cy="643151"/>
          </a:xfrm>
          <a:prstGeom prst="rect">
            <a:avLst/>
          </a:prstGeom>
        </p:spPr>
      </p:pic>
    </p:spTree>
    <p:extLst>
      <p:ext uri="{BB962C8B-B14F-4D97-AF65-F5344CB8AC3E}">
        <p14:creationId xmlns:p14="http://schemas.microsoft.com/office/powerpoint/2010/main" val="313953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D635A-784C-D418-DE97-7F3C0A494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6D18F6-ADEB-AACE-70FB-D5D5DA56ED4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231FDB-3C8E-6F0D-48B7-F937E51F331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23265121-CDE4-2360-ED3F-9265ED86FA31}"/>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8E899542-A98C-7EAD-300F-83192190DCB1}"/>
              </a:ext>
            </a:extLst>
          </p:cNvPr>
          <p:cNvPicPr>
            <a:picLocks noChangeAspect="1"/>
          </p:cNvPicPr>
          <p:nvPr/>
        </p:nvPicPr>
        <p:blipFill>
          <a:blip r:embed="rId3"/>
          <a:stretch>
            <a:fillRect/>
          </a:stretch>
        </p:blipFill>
        <p:spPr>
          <a:xfrm>
            <a:off x="314325" y="6047947"/>
            <a:ext cx="1340035" cy="643151"/>
          </a:xfrm>
          <a:prstGeom prst="rect">
            <a:avLst/>
          </a:prstGeom>
        </p:spPr>
      </p:pic>
      <p:sp>
        <p:nvSpPr>
          <p:cNvPr id="4" name="Rectangle 3">
            <a:extLst>
              <a:ext uri="{FF2B5EF4-FFF2-40B4-BE49-F238E27FC236}">
                <a16:creationId xmlns:a16="http://schemas.microsoft.com/office/drawing/2014/main" id="{17439234-E1A6-5C85-905F-CFB78BF042F3}"/>
              </a:ext>
            </a:extLst>
          </p:cNvPr>
          <p:cNvSpPr/>
          <p:nvPr/>
        </p:nvSpPr>
        <p:spPr>
          <a:xfrm>
            <a:off x="3711372" y="0"/>
            <a:ext cx="47692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De-escalation</a:t>
            </a:r>
          </a:p>
        </p:txBody>
      </p:sp>
      <p:sp>
        <p:nvSpPr>
          <p:cNvPr id="11" name="TextBox 10">
            <a:extLst>
              <a:ext uri="{FF2B5EF4-FFF2-40B4-BE49-F238E27FC236}">
                <a16:creationId xmlns:a16="http://schemas.microsoft.com/office/drawing/2014/main" id="{965FA729-D540-E835-365E-D54A3CAB61F0}"/>
              </a:ext>
            </a:extLst>
          </p:cNvPr>
          <p:cNvSpPr txBox="1"/>
          <p:nvPr/>
        </p:nvSpPr>
        <p:spPr>
          <a:xfrm>
            <a:off x="457200" y="1447800"/>
            <a:ext cx="8229600" cy="3539430"/>
          </a:xfrm>
          <a:prstGeom prst="rect">
            <a:avLst/>
          </a:prstGeom>
          <a:noFill/>
        </p:spPr>
        <p:txBody>
          <a:bodyPr wrap="square" rtlCol="0">
            <a:spAutoFit/>
          </a:bodyPr>
          <a:lstStyle/>
          <a:p>
            <a:r>
              <a:rPr lang="en-US" sz="3200" dirty="0">
                <a:solidFill>
                  <a:srgbClr val="015288"/>
                </a:solidFill>
                <a:latin typeface="Arial" panose="020B0604020202020204" pitchFamily="34" charset="0"/>
                <a:cs typeface="Arial" panose="020B0604020202020204" pitchFamily="34" charset="0"/>
              </a:rPr>
              <a:t>What is not de-escalation?</a:t>
            </a:r>
          </a:p>
          <a:p>
            <a:endParaRPr lang="en-US" sz="3200" dirty="0">
              <a:solidFill>
                <a:srgbClr val="015288"/>
              </a:solidFill>
              <a:latin typeface="Arial" panose="020B0604020202020204" pitchFamily="34" charset="0"/>
              <a:cs typeface="Arial" panose="020B0604020202020204" pitchFamily="34" charset="0"/>
            </a:endParaRPr>
          </a:p>
          <a:p>
            <a:r>
              <a:rPr lang="en-US" sz="3200" dirty="0">
                <a:solidFill>
                  <a:srgbClr val="015288"/>
                </a:solidFill>
                <a:latin typeface="Arial" panose="020B0604020202020204" pitchFamily="34" charset="0"/>
                <a:cs typeface="Arial" panose="020B0604020202020204" pitchFamily="34" charset="0"/>
              </a:rPr>
              <a:t>Solving the issue that led up to the escalation.</a:t>
            </a:r>
          </a:p>
          <a:p>
            <a:endParaRPr lang="en-US" sz="3200" dirty="0">
              <a:solidFill>
                <a:srgbClr val="015288"/>
              </a:solidFill>
              <a:latin typeface="Arial" panose="020B0604020202020204" pitchFamily="34" charset="0"/>
              <a:cs typeface="Arial" panose="020B0604020202020204" pitchFamily="34" charset="0"/>
            </a:endParaRPr>
          </a:p>
          <a:p>
            <a:r>
              <a:rPr lang="en-US" sz="3200" dirty="0">
                <a:solidFill>
                  <a:srgbClr val="015288"/>
                </a:solidFill>
                <a:latin typeface="Arial" panose="020B0604020202020204" pitchFamily="34" charset="0"/>
                <a:cs typeface="Arial" panose="020B0604020202020204" pitchFamily="34" charset="0"/>
              </a:rPr>
              <a:t>Trying to force the situation to resolution.</a:t>
            </a:r>
          </a:p>
          <a:p>
            <a:endParaRPr lang="en-US" sz="3200" dirty="0">
              <a:latin typeface="Arial" panose="020B0604020202020204" pitchFamily="34" charset="0"/>
              <a:cs typeface="Arial" panose="020B0604020202020204" pitchFamily="34" charset="0"/>
            </a:endParaRPr>
          </a:p>
        </p:txBody>
      </p:sp>
      <p:pic>
        <p:nvPicPr>
          <p:cNvPr id="12" name="Picture 11" descr="A green cartoon character holding a clipboard&#10;&#10;AI-generated content may be incorrect.">
            <a:extLst>
              <a:ext uri="{FF2B5EF4-FFF2-40B4-BE49-F238E27FC236}">
                <a16:creationId xmlns:a16="http://schemas.microsoft.com/office/drawing/2014/main" id="{4094CA6A-547A-8A27-E3E6-65E3D4440525}"/>
              </a:ext>
            </a:extLst>
          </p:cNvPr>
          <p:cNvPicPr>
            <a:picLocks noChangeAspect="1"/>
          </p:cNvPicPr>
          <p:nvPr/>
        </p:nvPicPr>
        <p:blipFill>
          <a:blip r:embed="rId4"/>
          <a:stretch>
            <a:fillRect/>
          </a:stretch>
        </p:blipFill>
        <p:spPr>
          <a:xfrm>
            <a:off x="8029913" y="3255962"/>
            <a:ext cx="1988531" cy="2960927"/>
          </a:xfrm>
          <a:prstGeom prst="rect">
            <a:avLst/>
          </a:prstGeom>
        </p:spPr>
      </p:pic>
    </p:spTree>
    <p:extLst>
      <p:ext uri="{BB962C8B-B14F-4D97-AF65-F5344CB8AC3E}">
        <p14:creationId xmlns:p14="http://schemas.microsoft.com/office/powerpoint/2010/main" val="2391204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5DBA9-E596-CCB4-AB9D-B7E4059B54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07ECE-4022-33B2-1207-6AF926ADD3C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518D716-42E2-3D9C-4204-E39B18F1631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386E6281-C591-FB7A-6C5D-736048A0551F}"/>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81E5D4A8-9E76-7C2F-87CE-B90AE80F0039}"/>
              </a:ext>
            </a:extLst>
          </p:cNvPr>
          <p:cNvPicPr>
            <a:picLocks noChangeAspect="1"/>
          </p:cNvPicPr>
          <p:nvPr/>
        </p:nvPicPr>
        <p:blipFill>
          <a:blip r:embed="rId3"/>
          <a:stretch>
            <a:fillRect/>
          </a:stretch>
        </p:blipFill>
        <p:spPr>
          <a:xfrm>
            <a:off x="314325" y="6047947"/>
            <a:ext cx="1340035" cy="643151"/>
          </a:xfrm>
          <a:prstGeom prst="rect">
            <a:avLst/>
          </a:prstGeom>
        </p:spPr>
      </p:pic>
      <p:sp>
        <p:nvSpPr>
          <p:cNvPr id="4" name="Rectangle 3">
            <a:extLst>
              <a:ext uri="{FF2B5EF4-FFF2-40B4-BE49-F238E27FC236}">
                <a16:creationId xmlns:a16="http://schemas.microsoft.com/office/drawing/2014/main" id="{D04DE300-60D4-B825-1EB0-16623548100A}"/>
              </a:ext>
            </a:extLst>
          </p:cNvPr>
          <p:cNvSpPr/>
          <p:nvPr/>
        </p:nvSpPr>
        <p:spPr>
          <a:xfrm>
            <a:off x="4269281" y="0"/>
            <a:ext cx="365343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Technique</a:t>
            </a:r>
          </a:p>
        </p:txBody>
      </p:sp>
      <p:sp>
        <p:nvSpPr>
          <p:cNvPr id="6" name="TextBox 5">
            <a:extLst>
              <a:ext uri="{FF2B5EF4-FFF2-40B4-BE49-F238E27FC236}">
                <a16:creationId xmlns:a16="http://schemas.microsoft.com/office/drawing/2014/main" id="{70B41736-F5BC-F394-6111-8BA803401345}"/>
              </a:ext>
            </a:extLst>
          </p:cNvPr>
          <p:cNvSpPr txBox="1"/>
          <p:nvPr/>
        </p:nvSpPr>
        <p:spPr>
          <a:xfrm>
            <a:off x="2362200" y="1676401"/>
            <a:ext cx="4966424" cy="2062103"/>
          </a:xfrm>
          <a:prstGeom prst="rect">
            <a:avLst/>
          </a:prstGeom>
          <a:noFill/>
        </p:spPr>
        <p:txBody>
          <a:bodyPr wrap="none" rtlCol="0">
            <a:spAutoFit/>
          </a:bodyPr>
          <a:lstStyle/>
          <a:p>
            <a:r>
              <a:rPr lang="en-US" sz="3200" dirty="0">
                <a:solidFill>
                  <a:srgbClr val="015288"/>
                </a:solidFill>
                <a:latin typeface="Arial" panose="020B0604020202020204" pitchFamily="34" charset="0"/>
                <a:cs typeface="Arial" panose="020B0604020202020204" pitchFamily="34" charset="0"/>
              </a:rPr>
              <a:t>Reasoning</a:t>
            </a:r>
          </a:p>
          <a:p>
            <a:r>
              <a:rPr lang="en-US" sz="3200" dirty="0">
                <a:solidFill>
                  <a:srgbClr val="015288"/>
                </a:solidFill>
                <a:latin typeface="Arial" panose="020B0604020202020204" pitchFamily="34" charset="0"/>
                <a:cs typeface="Arial" panose="020B0604020202020204" pitchFamily="34" charset="0"/>
              </a:rPr>
              <a:t>Not natural </a:t>
            </a:r>
          </a:p>
          <a:p>
            <a:r>
              <a:rPr lang="en-US" sz="3200" dirty="0">
                <a:solidFill>
                  <a:srgbClr val="015288"/>
                </a:solidFill>
                <a:latin typeface="Arial" panose="020B0604020202020204" pitchFamily="34" charset="0"/>
                <a:cs typeface="Arial" panose="020B0604020202020204" pitchFamily="34" charset="0"/>
              </a:rPr>
              <a:t>No magic phrase or action</a:t>
            </a:r>
          </a:p>
          <a:p>
            <a:r>
              <a:rPr lang="en-US" sz="3200" dirty="0">
                <a:solidFill>
                  <a:srgbClr val="015288"/>
                </a:solidFill>
                <a:latin typeface="Arial" panose="020B0604020202020204" pitchFamily="34" charset="0"/>
                <a:cs typeface="Arial" panose="020B0604020202020204" pitchFamily="34" charset="0"/>
              </a:rPr>
              <a:t>Unique</a:t>
            </a:r>
          </a:p>
        </p:txBody>
      </p:sp>
      <p:pic>
        <p:nvPicPr>
          <p:cNvPr id="7" name="Picture 6" descr="A cartoon of a person holding a book and pencil&#10;&#10;AI-generated content may be incorrect.">
            <a:extLst>
              <a:ext uri="{FF2B5EF4-FFF2-40B4-BE49-F238E27FC236}">
                <a16:creationId xmlns:a16="http://schemas.microsoft.com/office/drawing/2014/main" id="{E836D1E3-7B2C-0B97-534F-3733C9A42A9A}"/>
              </a:ext>
            </a:extLst>
          </p:cNvPr>
          <p:cNvPicPr>
            <a:picLocks noChangeAspect="1"/>
          </p:cNvPicPr>
          <p:nvPr/>
        </p:nvPicPr>
        <p:blipFill>
          <a:blip r:embed="rId4"/>
          <a:stretch>
            <a:fillRect/>
          </a:stretch>
        </p:blipFill>
        <p:spPr>
          <a:xfrm flipH="1">
            <a:off x="8360911" y="3231818"/>
            <a:ext cx="1706307" cy="3058784"/>
          </a:xfrm>
          <a:prstGeom prst="rect">
            <a:avLst/>
          </a:prstGeom>
        </p:spPr>
      </p:pic>
    </p:spTree>
    <p:extLst>
      <p:ext uri="{BB962C8B-B14F-4D97-AF65-F5344CB8AC3E}">
        <p14:creationId xmlns:p14="http://schemas.microsoft.com/office/powerpoint/2010/main" val="275426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anim calcmode="lin" valueType="num">
                                      <p:cBhvr>
                                        <p:cTn id="13"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6">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anim calcmode="lin" valueType="num">
                                      <p:cBhvr>
                                        <p:cTn id="18" dur="2000" fill="hold"/>
                                        <p:tgtEl>
                                          <p:spTgt spid="6">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6">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anim calcmode="lin" valueType="num">
                                      <p:cBhvr>
                                        <p:cTn id="23" dur="2000" fill="hold"/>
                                        <p:tgtEl>
                                          <p:spTgt spid="6">
                                            <p:txEl>
                                              <p:pRg st="3" end="3"/>
                                            </p:txEl>
                                          </p:spTgt>
                                        </p:tgtEl>
                                        <p:attrNameLst>
                                          <p:attrName>ppt_w</p:attrName>
                                        </p:attrNameLst>
                                      </p:cBhvr>
                                      <p:tavLst>
                                        <p:tav tm="0" fmla="#ppt_w*sin(2.5*pi*$)">
                                          <p:val>
                                            <p:fltVal val="0"/>
                                          </p:val>
                                        </p:tav>
                                        <p:tav tm="100000">
                                          <p:val>
                                            <p:fltVal val="1"/>
                                          </p:val>
                                        </p:tav>
                                      </p:tavLst>
                                    </p:anim>
                                    <p:anim calcmode="lin" valueType="num">
                                      <p:cBhvr>
                                        <p:cTn id="24" dur="20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8E650-2ED0-2819-22B7-221D011E5E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75864-035B-4EA5-405F-83E864720A3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5A3927-7245-BF59-DC06-32107DD20D6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0F54D61-BE6E-0999-5A89-42AFE29D43F7}"/>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924C4A7E-4832-A9B7-AA1A-AF24CD69C1F8}"/>
              </a:ext>
            </a:extLst>
          </p:cNvPr>
          <p:cNvPicPr>
            <a:picLocks noChangeAspect="1"/>
          </p:cNvPicPr>
          <p:nvPr/>
        </p:nvPicPr>
        <p:blipFill>
          <a:blip r:embed="rId3"/>
          <a:stretch>
            <a:fillRect/>
          </a:stretch>
        </p:blipFill>
        <p:spPr>
          <a:xfrm>
            <a:off x="314325" y="6047947"/>
            <a:ext cx="1340035" cy="643151"/>
          </a:xfrm>
          <a:prstGeom prst="rect">
            <a:avLst/>
          </a:prstGeom>
        </p:spPr>
      </p:pic>
      <p:sp>
        <p:nvSpPr>
          <p:cNvPr id="4" name="TextBox 3">
            <a:extLst>
              <a:ext uri="{FF2B5EF4-FFF2-40B4-BE49-F238E27FC236}">
                <a16:creationId xmlns:a16="http://schemas.microsoft.com/office/drawing/2014/main" id="{8BD5BBFC-3582-290B-B38F-2EA499834160}"/>
              </a:ext>
            </a:extLst>
          </p:cNvPr>
          <p:cNvSpPr txBox="1"/>
          <p:nvPr/>
        </p:nvSpPr>
        <p:spPr>
          <a:xfrm>
            <a:off x="138550" y="2179400"/>
            <a:ext cx="5307863" cy="2308324"/>
          </a:xfrm>
          <a:prstGeom prst="rect">
            <a:avLst/>
          </a:prstGeom>
          <a:noFill/>
        </p:spPr>
        <p:txBody>
          <a:bodyPr wrap="none" rtlCol="0">
            <a:spAutoFit/>
          </a:bodyPr>
          <a:lstStyle/>
          <a:p>
            <a:r>
              <a:rPr lang="en-US" sz="2400" dirty="0">
                <a:solidFill>
                  <a:srgbClr val="015288"/>
                </a:solidFill>
                <a:latin typeface="Arial" panose="020B0604020202020204" pitchFamily="34" charset="0"/>
                <a:cs typeface="Arial" panose="020B0604020202020204" pitchFamily="34" charset="0"/>
              </a:rPr>
              <a:t>Change in baseline behavior or mood</a:t>
            </a:r>
          </a:p>
          <a:p>
            <a:r>
              <a:rPr lang="en-US" sz="2400" dirty="0">
                <a:solidFill>
                  <a:srgbClr val="015288"/>
                </a:solidFill>
                <a:latin typeface="Arial" panose="020B0604020202020204" pitchFamily="34" charset="0"/>
                <a:cs typeface="Arial" panose="020B0604020202020204" pitchFamily="34" charset="0"/>
              </a:rPr>
              <a:t>Pacing, ruminating, agitated gestures</a:t>
            </a:r>
          </a:p>
          <a:p>
            <a:r>
              <a:rPr lang="en-US" sz="2400" dirty="0">
                <a:solidFill>
                  <a:srgbClr val="015288"/>
                </a:solidFill>
                <a:latin typeface="Arial" panose="020B0604020202020204" pitchFamily="34" charset="0"/>
                <a:cs typeface="Arial" panose="020B0604020202020204" pitchFamily="34" charset="0"/>
              </a:rPr>
              <a:t>Staring through you</a:t>
            </a:r>
          </a:p>
          <a:p>
            <a:r>
              <a:rPr lang="en-US" sz="2400" dirty="0">
                <a:solidFill>
                  <a:srgbClr val="015288"/>
                </a:solidFill>
                <a:latin typeface="Arial" panose="020B0604020202020204" pitchFamily="34" charset="0"/>
                <a:cs typeface="Arial" panose="020B0604020202020204" pitchFamily="34" charset="0"/>
              </a:rPr>
              <a:t>Blocking others’ movement</a:t>
            </a:r>
          </a:p>
          <a:p>
            <a:r>
              <a:rPr lang="en-US" sz="2400" dirty="0">
                <a:solidFill>
                  <a:srgbClr val="015288"/>
                </a:solidFill>
                <a:latin typeface="Arial" panose="020B0604020202020204" pitchFamily="34" charset="0"/>
                <a:cs typeface="Arial" panose="020B0604020202020204" pitchFamily="34" charset="0"/>
              </a:rPr>
              <a:t>Finger pointing</a:t>
            </a:r>
          </a:p>
          <a:p>
            <a:r>
              <a:rPr lang="en-US" sz="2400" dirty="0">
                <a:solidFill>
                  <a:srgbClr val="015288"/>
                </a:solidFill>
                <a:latin typeface="Arial" panose="020B0604020202020204" pitchFamily="34" charset="0"/>
                <a:cs typeface="Arial" panose="020B0604020202020204" pitchFamily="34" charset="0"/>
              </a:rPr>
              <a:t>Distracted or inability to focus</a:t>
            </a:r>
          </a:p>
        </p:txBody>
      </p:sp>
      <p:sp>
        <p:nvSpPr>
          <p:cNvPr id="6" name="TextBox 5">
            <a:extLst>
              <a:ext uri="{FF2B5EF4-FFF2-40B4-BE49-F238E27FC236}">
                <a16:creationId xmlns:a16="http://schemas.microsoft.com/office/drawing/2014/main" id="{BEEEDAE5-D5A3-8C31-2E22-DC3140F56D9A}"/>
              </a:ext>
            </a:extLst>
          </p:cNvPr>
          <p:cNvSpPr txBox="1"/>
          <p:nvPr/>
        </p:nvSpPr>
        <p:spPr>
          <a:xfrm>
            <a:off x="6202463" y="2144181"/>
            <a:ext cx="5744097" cy="2677656"/>
          </a:xfrm>
          <a:prstGeom prst="rect">
            <a:avLst/>
          </a:prstGeom>
          <a:noFill/>
        </p:spPr>
        <p:txBody>
          <a:bodyPr wrap="square" rtlCol="0">
            <a:spAutoFit/>
          </a:bodyPr>
          <a:lstStyle/>
          <a:p>
            <a:r>
              <a:rPr lang="en-US" sz="2400" dirty="0">
                <a:solidFill>
                  <a:srgbClr val="015288"/>
                </a:solidFill>
                <a:latin typeface="Arial" panose="020B0604020202020204" pitchFamily="34" charset="0"/>
                <a:cs typeface="Arial" panose="020B0604020202020204" pitchFamily="34" charset="0"/>
              </a:rPr>
              <a:t>Flushed, tightened jaw</a:t>
            </a:r>
          </a:p>
          <a:p>
            <a:r>
              <a:rPr lang="en-US" sz="2400" dirty="0">
                <a:solidFill>
                  <a:srgbClr val="015288"/>
                </a:solidFill>
                <a:latin typeface="Arial" panose="020B0604020202020204" pitchFamily="34" charset="0"/>
                <a:cs typeface="Arial" panose="020B0604020202020204" pitchFamily="34" charset="0"/>
              </a:rPr>
              <a:t>Clenched fists, shaking</a:t>
            </a:r>
          </a:p>
          <a:p>
            <a:r>
              <a:rPr lang="en-US" sz="2400" dirty="0">
                <a:solidFill>
                  <a:srgbClr val="015288"/>
                </a:solidFill>
                <a:latin typeface="Arial" panose="020B0604020202020204" pitchFamily="34" charset="0"/>
                <a:cs typeface="Arial" panose="020B0604020202020204" pitchFamily="34" charset="0"/>
              </a:rPr>
              <a:t>Rapid breathing, raised voice</a:t>
            </a:r>
          </a:p>
          <a:p>
            <a:r>
              <a:rPr lang="en-US" sz="2400" dirty="0">
                <a:solidFill>
                  <a:srgbClr val="015288"/>
                </a:solidFill>
                <a:latin typeface="Arial" panose="020B0604020202020204" pitchFamily="34" charset="0"/>
                <a:cs typeface="Arial" panose="020B0604020202020204" pitchFamily="34" charset="0"/>
              </a:rPr>
              <a:t>Nervous laughter</a:t>
            </a:r>
          </a:p>
          <a:p>
            <a:r>
              <a:rPr lang="en-US" sz="2400" dirty="0">
                <a:solidFill>
                  <a:srgbClr val="015288"/>
                </a:solidFill>
                <a:latin typeface="Arial" panose="020B0604020202020204" pitchFamily="34" charset="0"/>
                <a:cs typeface="Arial" panose="020B0604020202020204" pitchFamily="34" charset="0"/>
              </a:rPr>
              <a:t>Standing in a position to attack or defend</a:t>
            </a:r>
          </a:p>
          <a:p>
            <a:r>
              <a:rPr lang="en-US" sz="2400" dirty="0">
                <a:solidFill>
                  <a:srgbClr val="015288"/>
                </a:solidFill>
                <a:latin typeface="Arial" panose="020B0604020202020204" pitchFamily="34" charset="0"/>
                <a:cs typeface="Arial" panose="020B0604020202020204" pitchFamily="34" charset="0"/>
              </a:rPr>
              <a:t>Aggressive personal space violation</a:t>
            </a:r>
          </a:p>
          <a:p>
            <a:r>
              <a:rPr lang="en-US" sz="2400" dirty="0">
                <a:solidFill>
                  <a:srgbClr val="015288"/>
                </a:solidFill>
                <a:latin typeface="Arial" panose="020B0604020202020204" pitchFamily="34" charset="0"/>
                <a:cs typeface="Arial" panose="020B0604020202020204" pitchFamily="34" charset="0"/>
              </a:rPr>
              <a:t>Making a threat of violence</a:t>
            </a:r>
          </a:p>
        </p:txBody>
      </p:sp>
      <p:sp>
        <p:nvSpPr>
          <p:cNvPr id="7" name="TextBox 6">
            <a:extLst>
              <a:ext uri="{FF2B5EF4-FFF2-40B4-BE49-F238E27FC236}">
                <a16:creationId xmlns:a16="http://schemas.microsoft.com/office/drawing/2014/main" id="{666AF948-2D3E-23ED-4224-9B086704C9B2}"/>
              </a:ext>
            </a:extLst>
          </p:cNvPr>
          <p:cNvSpPr txBox="1"/>
          <p:nvPr/>
        </p:nvSpPr>
        <p:spPr>
          <a:xfrm>
            <a:off x="2427367" y="968346"/>
            <a:ext cx="7337265" cy="523220"/>
          </a:xfrm>
          <a:prstGeom prst="rect">
            <a:avLst/>
          </a:prstGeom>
          <a:noFill/>
        </p:spPr>
        <p:txBody>
          <a:bodyPr wrap="none" rtlCol="0">
            <a:spAutoFit/>
          </a:bodyPr>
          <a:lstStyle/>
          <a:p>
            <a:r>
              <a:rPr lang="en-US" sz="2800" b="1" dirty="0">
                <a:solidFill>
                  <a:srgbClr val="015288"/>
                </a:solidFill>
                <a:latin typeface="Arial" panose="020B0604020202020204" pitchFamily="34" charset="0"/>
                <a:cs typeface="Arial" panose="020B0604020202020204" pitchFamily="34" charset="0"/>
              </a:rPr>
              <a:t>What does an escalating person look like:</a:t>
            </a:r>
          </a:p>
        </p:txBody>
      </p:sp>
      <p:pic>
        <p:nvPicPr>
          <p:cNvPr id="8" name="Picture 7" descr="A black background with a black sky&#10;&#10;AI-generated content may be incorrect.">
            <a:extLst>
              <a:ext uri="{FF2B5EF4-FFF2-40B4-BE49-F238E27FC236}">
                <a16:creationId xmlns:a16="http://schemas.microsoft.com/office/drawing/2014/main" id="{C58977A0-75DA-3853-B480-AAC102507631}"/>
              </a:ext>
            </a:extLst>
          </p:cNvPr>
          <p:cNvPicPr>
            <a:picLocks noChangeAspect="1"/>
          </p:cNvPicPr>
          <p:nvPr/>
        </p:nvPicPr>
        <p:blipFill>
          <a:blip r:embed="rId4"/>
          <a:stretch>
            <a:fillRect/>
          </a:stretch>
        </p:blipFill>
        <p:spPr>
          <a:xfrm rot="763794">
            <a:off x="1404217" y="4426866"/>
            <a:ext cx="7839929" cy="1528786"/>
          </a:xfrm>
          <a:prstGeom prst="rect">
            <a:avLst/>
          </a:prstGeom>
        </p:spPr>
      </p:pic>
      <p:pic>
        <p:nvPicPr>
          <p:cNvPr id="9" name="Picture 8" descr="A red and yellow sun&#10;&#10;AI-generated content may be incorrect.">
            <a:extLst>
              <a:ext uri="{FF2B5EF4-FFF2-40B4-BE49-F238E27FC236}">
                <a16:creationId xmlns:a16="http://schemas.microsoft.com/office/drawing/2014/main" id="{7A9015C6-8F95-93BD-6A72-D15B8DB27810}"/>
              </a:ext>
            </a:extLst>
          </p:cNvPr>
          <p:cNvPicPr>
            <a:picLocks noChangeAspect="1"/>
          </p:cNvPicPr>
          <p:nvPr/>
        </p:nvPicPr>
        <p:blipFill>
          <a:blip r:embed="rId5"/>
          <a:stretch>
            <a:fillRect/>
          </a:stretch>
        </p:blipFill>
        <p:spPr>
          <a:xfrm>
            <a:off x="1418097" y="4335869"/>
            <a:ext cx="733333" cy="742857"/>
          </a:xfrm>
          <a:prstGeom prst="rect">
            <a:avLst/>
          </a:prstGeom>
        </p:spPr>
      </p:pic>
      <p:sp>
        <p:nvSpPr>
          <p:cNvPr id="11" name="Rectangle 10">
            <a:extLst>
              <a:ext uri="{FF2B5EF4-FFF2-40B4-BE49-F238E27FC236}">
                <a16:creationId xmlns:a16="http://schemas.microsoft.com/office/drawing/2014/main" id="{60E48445-203B-D0D2-9ACC-952933CDCBAB}"/>
              </a:ext>
            </a:extLst>
          </p:cNvPr>
          <p:cNvSpPr/>
          <p:nvPr/>
        </p:nvSpPr>
        <p:spPr>
          <a:xfrm>
            <a:off x="4153641" y="11312"/>
            <a:ext cx="388471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Awareness</a:t>
            </a:r>
          </a:p>
        </p:txBody>
      </p:sp>
      <p:sp>
        <p:nvSpPr>
          <p:cNvPr id="12" name="TextBox 11">
            <a:extLst>
              <a:ext uri="{FF2B5EF4-FFF2-40B4-BE49-F238E27FC236}">
                <a16:creationId xmlns:a16="http://schemas.microsoft.com/office/drawing/2014/main" id="{FF3C401C-BAC9-F312-13C6-3C753ABA4246}"/>
              </a:ext>
            </a:extLst>
          </p:cNvPr>
          <p:cNvSpPr txBox="1"/>
          <p:nvPr/>
        </p:nvSpPr>
        <p:spPr>
          <a:xfrm>
            <a:off x="783232" y="1620961"/>
            <a:ext cx="3662669" cy="523220"/>
          </a:xfrm>
          <a:prstGeom prst="rect">
            <a:avLst/>
          </a:prstGeom>
          <a:noFill/>
        </p:spPr>
        <p:txBody>
          <a:bodyPr wrap="none" rtlCol="0">
            <a:spAutoFit/>
          </a:bodyPr>
          <a:lstStyle/>
          <a:p>
            <a:r>
              <a:rPr lang="en-US" sz="2800" b="1" u="sng" dirty="0">
                <a:solidFill>
                  <a:srgbClr val="015288"/>
                </a:solidFill>
                <a:latin typeface="Arial" panose="020B0604020202020204" pitchFamily="34" charset="0"/>
                <a:cs typeface="Arial" panose="020B0604020202020204" pitchFamily="34" charset="0"/>
              </a:rPr>
              <a:t>Early Warning Signs</a:t>
            </a:r>
          </a:p>
        </p:txBody>
      </p:sp>
      <p:sp>
        <p:nvSpPr>
          <p:cNvPr id="13" name="TextBox 12">
            <a:extLst>
              <a:ext uri="{FF2B5EF4-FFF2-40B4-BE49-F238E27FC236}">
                <a16:creationId xmlns:a16="http://schemas.microsoft.com/office/drawing/2014/main" id="{BF834ACA-0FE1-5D84-C19A-3505DF802B87}"/>
              </a:ext>
            </a:extLst>
          </p:cNvPr>
          <p:cNvSpPr txBox="1"/>
          <p:nvPr/>
        </p:nvSpPr>
        <p:spPr>
          <a:xfrm>
            <a:off x="6518895" y="1620961"/>
            <a:ext cx="4636206" cy="523220"/>
          </a:xfrm>
          <a:prstGeom prst="rect">
            <a:avLst/>
          </a:prstGeom>
          <a:noFill/>
        </p:spPr>
        <p:txBody>
          <a:bodyPr wrap="none" rtlCol="0">
            <a:spAutoFit/>
          </a:bodyPr>
          <a:lstStyle/>
          <a:p>
            <a:r>
              <a:rPr lang="en-US" sz="2800" b="1" u="sng" dirty="0">
                <a:solidFill>
                  <a:srgbClr val="015288"/>
                </a:solidFill>
                <a:latin typeface="Arial" panose="020B0604020202020204" pitchFamily="34" charset="0"/>
                <a:cs typeface="Arial" panose="020B0604020202020204" pitchFamily="34" charset="0"/>
              </a:rPr>
              <a:t>Signs of Imminent Danger</a:t>
            </a:r>
          </a:p>
        </p:txBody>
      </p:sp>
    </p:spTree>
    <p:extLst>
      <p:ext uri="{BB962C8B-B14F-4D97-AF65-F5344CB8AC3E}">
        <p14:creationId xmlns:p14="http://schemas.microsoft.com/office/powerpoint/2010/main" val="204080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651 0.00093 L 0.00651 0.00093 C 0.00938 -0.00092 0.01224 -0.00301 0.01524 -0.0044 C 0.0181 -0.00532 0.0211 -0.00578 0.02396 -0.00602 C 0.03308 -0.00694 0.04219 -0.00717 0.05131 -0.00787 L 0.05912 -0.00949 C 0.06107 -0.00995 0.06289 -0.01111 0.06485 -0.01111 C 0.07136 -0.01111 0.07787 -0.01018 0.08438 -0.00949 C 0.08542 -0.00903 0.08633 -0.00833 0.08724 -0.00787 C 0.08855 -0.00717 0.08998 -0.00717 0.09115 -0.00602 C 0.09245 -0.00486 0.0931 -0.00231 0.09414 -0.00092 C 0.09506 0.00047 0.0961 0.00139 0.09701 0.00255 C 0.103 0.01019 0.0987 0.00579 0.10482 0.01135 C 0.10612 0.01482 0.10691 0.01922 0.10873 0.02176 C 0.11003 0.02338 0.11146 0.025 0.11263 0.02685 C 0.11914 0.03681 0.11198 0.02801 0.11849 0.03565 C 0.12305 0.04792 0.11706 0.0331 0.12435 0.04607 C 0.12513 0.04746 0.12539 0.04977 0.12631 0.05116 C 0.12709 0.05255 0.12826 0.05347 0.12917 0.05463 C 0.13763 0.06528 0.12917 0.0551 0.13607 0.0632 C 0.13672 0.06505 0.13711 0.06713 0.13803 0.06852 C 0.13907 0.07014 0.14063 0.0706 0.1418 0.07199 C 0.14284 0.07292 0.14375 0.07454 0.1448 0.07547 C 0.14571 0.07616 0.14675 0.07639 0.14766 0.07709 C 0.15105 0.08033 0.1543 0.0838 0.15743 0.0875 C 0.15847 0.08866 0.15925 0.09028 0.16042 0.09097 C 0.16224 0.09213 0.16433 0.09213 0.16615 0.09283 C 0.17084 0.09445 0.17058 0.09537 0.17592 0.0963 C 0.18243 0.09699 0.18894 0.09746 0.19545 0.09792 C 0.20092 0.09746 0.20651 0.09746 0.21198 0.0963 C 0.21667 0.09514 0.21628 0.09236 0.2198 0.08935 C 0.22071 0.08843 0.22175 0.08797 0.22266 0.0875 C 0.228 0.08519 0.23034 0.08542 0.23633 0.08403 C 0.23868 0.08357 0.24089 0.08287 0.24323 0.08241 C 0.25261 0.08287 0.26198 0.0831 0.27149 0.08403 C 0.27279 0.08426 0.27409 0.08519 0.27526 0.08588 C 0.27735 0.08681 0.28112 0.08935 0.28112 0.08935 L 0.28894 0.09977 C 0.29063 0.10185 0.29388 0.10672 0.29388 0.10672 C 0.29584 0.12107 0.29336 0.10672 0.29675 0.11875 C 0.30118 0.13472 0.29584 0.1206 0.30157 0.13426 C 0.30196 0.13611 0.30209 0.13797 0.30261 0.13959 C 0.30404 0.14352 0.30625 0.1456 0.30847 0.14815 C 0.30912 0.15047 0.30951 0.15324 0.31042 0.1551 C 0.31368 0.16204 0.31524 0.16042 0.32019 0.16204 C 0.33112 0.16597 0.31303 0.16227 0.33568 0.16551 C 0.33698 0.16667 0.33829 0.16806 0.33959 0.16898 C 0.34141 0.17037 0.34467 0.17176 0.34649 0.17246 C 0.35053 0.17408 0.35287 0.17477 0.35717 0.17593 L 0.37956 0.17431 C 0.38399 0.17222 0.38776 0.15533 0.38933 0.15 L 0.39128 0.14306 C 0.38985 0.11783 0.3931 0.13102 0.38737 0.12222 C 0.38594 0.12014 0.38516 0.11667 0.38347 0.11528 C 0.38112 0.1132 0.37566 0.11181 0.37566 0.11181 C 0.3655 0.11343 0.36498 0.1081 0.36107 0.12037 C 0.36055 0.12199 0.36042 0.12385 0.36003 0.1257 C 0.36042 0.1331 0.36055 0.14074 0.36107 0.14815 C 0.3612 0.15116 0.36133 0.15417 0.36198 0.15695 C 0.36303 0.16065 0.36433 0.16435 0.36589 0.16736 C 0.36719 0.16968 0.36823 0.17269 0.3698 0.17431 C 0.37227 0.17639 0.375 0.17662 0.37761 0.17778 C 0.38256 0.17986 0.38021 0.17871 0.38438 0.18125 L 0.43125 0.1794 C 0.43217 0.1794 0.43321 0.17847 0.43412 0.17778 C 0.4448 0.16713 0.43568 0.17454 0.44388 0.16551 C 0.44506 0.16412 0.44649 0.16343 0.44779 0.16204 C 0.44974 0.15996 0.45157 0.15741 0.45365 0.1551 C 0.45782 0.15047 0.45873 0.15023 0.46237 0.14468 C 0.46342 0.14306 0.46446 0.14144 0.46524 0.13959 C 0.4681 0.13357 0.46667 0.13357 0.47019 0.12732 C 0.47097 0.12593 0.47214 0.125 0.47305 0.12385 C 0.47435 0.12037 0.47526 0.11644 0.47696 0.11366 C 0.478 0.11181 0.47878 0.10996 0.47995 0.10834 C 0.48282 0.10417 0.48334 0.1051 0.48672 0.10139 C 0.49193 0.09584 0.49102 0.09468 0.49545 0.09283 C 0.49714 0.09213 0.4987 0.09167 0.50039 0.09097 C 0.50209 0.09144 0.50938 0.09236 0.51198 0.09445 C 0.51316 0.09537 0.51394 0.09699 0.51498 0.09792 C 0.51758 0.10047 0.52279 0.10486 0.52279 0.10486 C 0.5237 0.10718 0.52461 0.10972 0.52566 0.11181 C 0.52956 0.11991 0.52904 0.11528 0.53256 0.12732 C 0.53321 0.12963 0.53386 0.13195 0.53451 0.13426 C 0.5349 0.13611 0.53503 0.13797 0.53542 0.13959 C 0.53594 0.14144 0.53672 0.14306 0.53737 0.14468 L 0.53842 0.15162 " pathEditMode="relative" ptsTypes="AAAAAAAAAAAAAAAAAAAAAAAAAAAAAAAAAAAAAAAAAAAAAAAAAAAAAAAAAAAAAAAAAAAAAAAAAAAAAAAAAAAAAA">
                                      <p:cBhvr>
                                        <p:cTn id="6"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lag on a flagpole&#10;&#10;AI-generated content may be incorrect.">
            <a:extLst>
              <a:ext uri="{FF2B5EF4-FFF2-40B4-BE49-F238E27FC236}">
                <a16:creationId xmlns:a16="http://schemas.microsoft.com/office/drawing/2014/main" id="{D51AC39B-168B-91F4-80FA-27F63320CB8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33600" y="457200"/>
            <a:ext cx="7924800" cy="5943600"/>
          </a:xfrm>
          <a:prstGeom prst="rect">
            <a:avLst/>
          </a:prstGeom>
        </p:spPr>
      </p:pic>
    </p:spTree>
    <p:extLst>
      <p:ext uri="{BB962C8B-B14F-4D97-AF65-F5344CB8AC3E}">
        <p14:creationId xmlns:p14="http://schemas.microsoft.com/office/powerpoint/2010/main" val="49194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B5C0E-3B73-A0ED-F17B-2D7E7F726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33A1A-67A6-FE5C-C25C-5E9FBCC8A32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815A5E5-4569-B2B1-F28A-A205306C90CC}"/>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999B353-ED6D-9878-A383-2E9BD8142C23}"/>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F1EDFCFD-AFA3-2E06-A74F-521B1F50D03F}"/>
              </a:ext>
            </a:extLst>
          </p:cNvPr>
          <p:cNvPicPr>
            <a:picLocks noChangeAspect="1"/>
          </p:cNvPicPr>
          <p:nvPr/>
        </p:nvPicPr>
        <p:blipFill>
          <a:blip r:embed="rId3"/>
          <a:stretch>
            <a:fillRect/>
          </a:stretch>
        </p:blipFill>
        <p:spPr>
          <a:xfrm>
            <a:off x="314325" y="6047947"/>
            <a:ext cx="1340035" cy="643151"/>
          </a:xfrm>
          <a:prstGeom prst="rect">
            <a:avLst/>
          </a:prstGeom>
        </p:spPr>
      </p:pic>
      <p:pic>
        <p:nvPicPr>
          <p:cNvPr id="4" name="Picture 3" descr="A cartoon of a blue person&#10;&#10;AI-generated content may be incorrect.">
            <a:extLst>
              <a:ext uri="{FF2B5EF4-FFF2-40B4-BE49-F238E27FC236}">
                <a16:creationId xmlns:a16="http://schemas.microsoft.com/office/drawing/2014/main" id="{3E394CC9-B29C-F8D0-7F38-79440C9C6777}"/>
              </a:ext>
            </a:extLst>
          </p:cNvPr>
          <p:cNvPicPr>
            <a:picLocks noChangeAspect="1"/>
          </p:cNvPicPr>
          <p:nvPr/>
        </p:nvPicPr>
        <p:blipFill>
          <a:blip r:embed="rId4"/>
          <a:stretch>
            <a:fillRect/>
          </a:stretch>
        </p:blipFill>
        <p:spPr>
          <a:xfrm>
            <a:off x="2149164" y="3186426"/>
            <a:ext cx="1153245" cy="2974849"/>
          </a:xfrm>
          <a:prstGeom prst="rect">
            <a:avLst/>
          </a:prstGeom>
        </p:spPr>
      </p:pic>
      <p:sp>
        <p:nvSpPr>
          <p:cNvPr id="6" name="TextBox 5">
            <a:extLst>
              <a:ext uri="{FF2B5EF4-FFF2-40B4-BE49-F238E27FC236}">
                <a16:creationId xmlns:a16="http://schemas.microsoft.com/office/drawing/2014/main" id="{E77800AF-3E69-59A4-3AD7-02FBD4153D43}"/>
              </a:ext>
            </a:extLst>
          </p:cNvPr>
          <p:cNvSpPr txBox="1"/>
          <p:nvPr/>
        </p:nvSpPr>
        <p:spPr>
          <a:xfrm>
            <a:off x="4480689" y="1503220"/>
            <a:ext cx="3444111" cy="2246769"/>
          </a:xfrm>
          <a:prstGeom prst="rect">
            <a:avLst/>
          </a:prstGeom>
          <a:noFill/>
        </p:spPr>
        <p:txBody>
          <a:bodyPr wrap="square" rtlCol="0">
            <a:spAutoFit/>
          </a:bodyPr>
          <a:lstStyle/>
          <a:p>
            <a:r>
              <a:rPr lang="en-US" sz="3200" b="1" dirty="0">
                <a:solidFill>
                  <a:srgbClr val="015288"/>
                </a:solidFill>
                <a:latin typeface="Arial" panose="020B0604020202020204" pitchFamily="34" charset="0"/>
                <a:cs typeface="Arial" panose="020B0604020202020204" pitchFamily="34" charset="0"/>
              </a:rPr>
              <a:t>The Process:</a:t>
            </a:r>
          </a:p>
          <a:p>
            <a:endParaRPr lang="en-US" sz="1200" b="1" dirty="0">
              <a:solidFill>
                <a:srgbClr val="015288"/>
              </a:solidFill>
              <a:latin typeface="Arial" panose="020B0604020202020204" pitchFamily="34" charset="0"/>
              <a:cs typeface="Arial" panose="020B0604020202020204" pitchFamily="34" charset="0"/>
            </a:endParaRPr>
          </a:p>
          <a:p>
            <a:r>
              <a:rPr lang="en-US" sz="3200" b="1" dirty="0">
                <a:solidFill>
                  <a:srgbClr val="015288"/>
                </a:solidFill>
                <a:latin typeface="Arial" panose="020B0604020202020204" pitchFamily="34" charset="0"/>
                <a:cs typeface="Arial" panose="020B0604020202020204" pitchFamily="34" charset="0"/>
              </a:rPr>
              <a:t>Assess</a:t>
            </a:r>
          </a:p>
          <a:p>
            <a:r>
              <a:rPr lang="en-US" sz="3200" b="1" dirty="0">
                <a:solidFill>
                  <a:srgbClr val="015288"/>
                </a:solidFill>
                <a:latin typeface="Arial" panose="020B0604020202020204" pitchFamily="34" charset="0"/>
                <a:cs typeface="Arial" panose="020B0604020202020204" pitchFamily="34" charset="0"/>
              </a:rPr>
              <a:t>	Adapt</a:t>
            </a:r>
          </a:p>
          <a:p>
            <a:r>
              <a:rPr lang="en-US" sz="3200" b="1" dirty="0">
                <a:solidFill>
                  <a:srgbClr val="015288"/>
                </a:solidFill>
                <a:latin typeface="Arial" panose="020B0604020202020204" pitchFamily="34" charset="0"/>
                <a:cs typeface="Arial" panose="020B0604020202020204" pitchFamily="34" charset="0"/>
              </a:rPr>
              <a:t>		Action</a:t>
            </a:r>
          </a:p>
        </p:txBody>
      </p:sp>
      <p:sp>
        <p:nvSpPr>
          <p:cNvPr id="7" name="TextBox 6">
            <a:extLst>
              <a:ext uri="{FF2B5EF4-FFF2-40B4-BE49-F238E27FC236}">
                <a16:creationId xmlns:a16="http://schemas.microsoft.com/office/drawing/2014/main" id="{0F7E44C5-353B-376F-F19B-BC6B55401AAA}"/>
              </a:ext>
            </a:extLst>
          </p:cNvPr>
          <p:cNvSpPr txBox="1"/>
          <p:nvPr/>
        </p:nvSpPr>
        <p:spPr>
          <a:xfrm>
            <a:off x="1729678" y="2499901"/>
            <a:ext cx="2094177" cy="1549447"/>
          </a:xfrm>
          <a:prstGeom prst="rect">
            <a:avLst/>
          </a:prstGeom>
          <a:noFill/>
          <a:scene3d>
            <a:camera prst="orthographicFront">
              <a:rot lat="17999990" lon="0" rev="0"/>
            </a:camera>
            <a:lightRig rig="threePt" dir="t"/>
          </a:scene3d>
        </p:spPr>
        <p:txBody>
          <a:bodyPr wrap="none" rtlCol="0">
            <a:prstTxWarp prst="textCircle">
              <a:avLst>
                <a:gd name="adj" fmla="val 256158"/>
              </a:avLst>
            </a:prstTxWarp>
            <a:spAutoFit/>
          </a:bodyPr>
          <a:lstStyle/>
          <a:p>
            <a:r>
              <a:rPr lang="en-US" sz="3200" dirty="0">
                <a:latin typeface="Arial" panose="020B0604020202020204" pitchFamily="34" charset="0"/>
                <a:cs typeface="Arial" panose="020B0604020202020204" pitchFamily="34" charset="0"/>
              </a:rPr>
              <a:t>ASSESS   ADAPT   ACTION</a:t>
            </a:r>
          </a:p>
        </p:txBody>
      </p:sp>
      <p:sp>
        <p:nvSpPr>
          <p:cNvPr id="8" name="Rectangle 7">
            <a:extLst>
              <a:ext uri="{FF2B5EF4-FFF2-40B4-BE49-F238E27FC236}">
                <a16:creationId xmlns:a16="http://schemas.microsoft.com/office/drawing/2014/main" id="{1E3E512E-3E83-B36A-9AB7-2E5178A4BBBC}"/>
              </a:ext>
            </a:extLst>
          </p:cNvPr>
          <p:cNvSpPr/>
          <p:nvPr/>
        </p:nvSpPr>
        <p:spPr>
          <a:xfrm>
            <a:off x="1159391" y="0"/>
            <a:ext cx="987321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One response does not fit all</a:t>
            </a:r>
          </a:p>
        </p:txBody>
      </p:sp>
    </p:spTree>
    <p:extLst>
      <p:ext uri="{BB962C8B-B14F-4D97-AF65-F5344CB8AC3E}">
        <p14:creationId xmlns:p14="http://schemas.microsoft.com/office/powerpoint/2010/main" val="339423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375E-6 3.7037E-6 L -4.375E-6 -0.07223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1D76D-E1AE-0FB5-2B69-9682EC5C3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665B1-366A-D95C-41C4-F18F37F8205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285484E-9D60-789A-E33E-AC51F06EB9A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82AF800-48F0-3ACB-987C-0E270085FBB4}"/>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BB1E407F-59EF-18A8-4565-DF7980906A57}"/>
              </a:ext>
            </a:extLst>
          </p:cNvPr>
          <p:cNvPicPr>
            <a:picLocks noChangeAspect="1"/>
          </p:cNvPicPr>
          <p:nvPr/>
        </p:nvPicPr>
        <p:blipFill>
          <a:blip r:embed="rId3"/>
          <a:stretch>
            <a:fillRect/>
          </a:stretch>
        </p:blipFill>
        <p:spPr>
          <a:xfrm>
            <a:off x="314325" y="6047947"/>
            <a:ext cx="1340035" cy="643151"/>
          </a:xfrm>
          <a:prstGeom prst="rect">
            <a:avLst/>
          </a:prstGeom>
        </p:spPr>
      </p:pic>
      <p:sp>
        <p:nvSpPr>
          <p:cNvPr id="4" name="TextBox 3">
            <a:extLst>
              <a:ext uri="{FF2B5EF4-FFF2-40B4-BE49-F238E27FC236}">
                <a16:creationId xmlns:a16="http://schemas.microsoft.com/office/drawing/2014/main" id="{FD37F55A-73F8-78E5-50DC-311C631F7579}"/>
              </a:ext>
            </a:extLst>
          </p:cNvPr>
          <p:cNvSpPr txBox="1"/>
          <p:nvPr/>
        </p:nvSpPr>
        <p:spPr>
          <a:xfrm>
            <a:off x="2133600" y="1538844"/>
            <a:ext cx="7924800" cy="1384995"/>
          </a:xfrm>
          <a:prstGeom prst="rect">
            <a:avLst/>
          </a:prstGeom>
          <a:noFill/>
        </p:spPr>
        <p:txBody>
          <a:bodyPr wrap="square" rtlCol="0">
            <a:spAutoFit/>
          </a:bodyPr>
          <a:lstStyle/>
          <a:p>
            <a:pPr marL="514350" indent="-514350">
              <a:buAutoNum type="arabicPeriod"/>
            </a:pPr>
            <a:r>
              <a:rPr lang="en-US" sz="2800" b="1" dirty="0">
                <a:solidFill>
                  <a:srgbClr val="015288"/>
                </a:solidFill>
                <a:latin typeface="Arial" panose="020B0604020202020204" pitchFamily="34" charset="0"/>
                <a:cs typeface="Arial" panose="020B0604020202020204" pitchFamily="34" charset="0"/>
              </a:rPr>
              <a:t>Be in control of yourself</a:t>
            </a:r>
          </a:p>
          <a:p>
            <a:pPr marL="514350" indent="-514350">
              <a:buAutoNum type="arabicPeriod"/>
            </a:pPr>
            <a:r>
              <a:rPr lang="en-US" sz="2800" b="1" dirty="0">
                <a:solidFill>
                  <a:srgbClr val="015288"/>
                </a:solidFill>
                <a:latin typeface="Arial" panose="020B0604020202020204" pitchFamily="34" charset="0"/>
                <a:cs typeface="Arial" panose="020B0604020202020204" pitchFamily="34" charset="0"/>
              </a:rPr>
              <a:t>The physical stance</a:t>
            </a:r>
          </a:p>
          <a:p>
            <a:pPr marL="514350" indent="-514350">
              <a:buAutoNum type="arabicPeriod"/>
            </a:pPr>
            <a:r>
              <a:rPr lang="en-US" sz="2800" b="1" dirty="0">
                <a:solidFill>
                  <a:srgbClr val="015288"/>
                </a:solidFill>
                <a:latin typeface="Arial" panose="020B0604020202020204" pitchFamily="34" charset="0"/>
                <a:cs typeface="Arial" panose="020B0604020202020204" pitchFamily="34" charset="0"/>
              </a:rPr>
              <a:t>The De-escalation discussion</a:t>
            </a:r>
          </a:p>
        </p:txBody>
      </p:sp>
      <p:pic>
        <p:nvPicPr>
          <p:cNvPr id="6" name="Picture 5" descr="Blue people sitting at a table&#10;&#10;AI-generated content may be incorrect.">
            <a:extLst>
              <a:ext uri="{FF2B5EF4-FFF2-40B4-BE49-F238E27FC236}">
                <a16:creationId xmlns:a16="http://schemas.microsoft.com/office/drawing/2014/main" id="{62901803-D861-E64C-00E1-2E3CA6E3B0A0}"/>
              </a:ext>
            </a:extLst>
          </p:cNvPr>
          <p:cNvPicPr>
            <a:picLocks noChangeAspect="1"/>
          </p:cNvPicPr>
          <p:nvPr/>
        </p:nvPicPr>
        <p:blipFill>
          <a:blip r:embed="rId4"/>
          <a:stretch>
            <a:fillRect/>
          </a:stretch>
        </p:blipFill>
        <p:spPr>
          <a:xfrm>
            <a:off x="8044479" y="4550514"/>
            <a:ext cx="2730879" cy="2307486"/>
          </a:xfrm>
          <a:prstGeom prst="rect">
            <a:avLst/>
          </a:prstGeom>
        </p:spPr>
      </p:pic>
      <p:pic>
        <p:nvPicPr>
          <p:cNvPr id="7" name="Picture 6" descr="A cartoon of a person wearing a tie&#10;&#10;AI-generated content may be incorrect.">
            <a:extLst>
              <a:ext uri="{FF2B5EF4-FFF2-40B4-BE49-F238E27FC236}">
                <a16:creationId xmlns:a16="http://schemas.microsoft.com/office/drawing/2014/main" id="{110024CC-66BF-2856-4BB3-F48B526DD193}"/>
              </a:ext>
            </a:extLst>
          </p:cNvPr>
          <p:cNvPicPr>
            <a:picLocks noChangeAspect="1"/>
          </p:cNvPicPr>
          <p:nvPr/>
        </p:nvPicPr>
        <p:blipFill>
          <a:blip r:embed="rId5"/>
          <a:stretch>
            <a:fillRect/>
          </a:stretch>
        </p:blipFill>
        <p:spPr>
          <a:xfrm>
            <a:off x="1829694" y="3734535"/>
            <a:ext cx="850197" cy="1584621"/>
          </a:xfrm>
          <a:prstGeom prst="rect">
            <a:avLst/>
          </a:prstGeom>
        </p:spPr>
      </p:pic>
      <p:pic>
        <p:nvPicPr>
          <p:cNvPr id="8" name="Picture 7" descr="A cartoon of a person wearing a tie&#10;&#10;AI-generated content may be incorrect.">
            <a:extLst>
              <a:ext uri="{FF2B5EF4-FFF2-40B4-BE49-F238E27FC236}">
                <a16:creationId xmlns:a16="http://schemas.microsoft.com/office/drawing/2014/main" id="{59A3405B-B13D-2998-A2BE-A5D4BEF6E323}"/>
              </a:ext>
            </a:extLst>
          </p:cNvPr>
          <p:cNvPicPr>
            <a:picLocks noChangeAspect="1"/>
          </p:cNvPicPr>
          <p:nvPr/>
        </p:nvPicPr>
        <p:blipFill>
          <a:blip r:embed="rId6"/>
          <a:stretch>
            <a:fillRect/>
          </a:stretch>
        </p:blipFill>
        <p:spPr>
          <a:xfrm>
            <a:off x="3127667" y="4371417"/>
            <a:ext cx="976792" cy="2324453"/>
          </a:xfrm>
          <a:prstGeom prst="rect">
            <a:avLst/>
          </a:prstGeom>
        </p:spPr>
      </p:pic>
      <p:sp>
        <p:nvSpPr>
          <p:cNvPr id="9" name="Rectangle 8">
            <a:extLst>
              <a:ext uri="{FF2B5EF4-FFF2-40B4-BE49-F238E27FC236}">
                <a16:creationId xmlns:a16="http://schemas.microsoft.com/office/drawing/2014/main" id="{028DFCC3-A82F-5124-EC11-3EF4DBFB1EB7}"/>
              </a:ext>
            </a:extLst>
          </p:cNvPr>
          <p:cNvSpPr/>
          <p:nvPr/>
        </p:nvSpPr>
        <p:spPr>
          <a:xfrm>
            <a:off x="4064033" y="0"/>
            <a:ext cx="406393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Three Parts</a:t>
            </a:r>
          </a:p>
        </p:txBody>
      </p:sp>
    </p:spTree>
    <p:extLst>
      <p:ext uri="{BB962C8B-B14F-4D97-AF65-F5344CB8AC3E}">
        <p14:creationId xmlns:p14="http://schemas.microsoft.com/office/powerpoint/2010/main" val="76464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346B5-90FF-B67C-4233-395067D5A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40A07C-2533-CFC5-74FD-850046CF209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9031C84-1803-79BA-F44B-1F24CCDBFF3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F243A4A-140B-AB58-3A33-6D4D2B4F267A}"/>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7B25EC12-6C6C-B6E2-B430-C04978EDF328}"/>
              </a:ext>
            </a:extLst>
          </p:cNvPr>
          <p:cNvPicPr>
            <a:picLocks noChangeAspect="1"/>
          </p:cNvPicPr>
          <p:nvPr/>
        </p:nvPicPr>
        <p:blipFill>
          <a:blip r:embed="rId3"/>
          <a:stretch>
            <a:fillRect/>
          </a:stretch>
        </p:blipFill>
        <p:spPr>
          <a:xfrm>
            <a:off x="314325" y="6047947"/>
            <a:ext cx="1340035" cy="643151"/>
          </a:xfrm>
          <a:prstGeom prst="rect">
            <a:avLst/>
          </a:prstGeom>
        </p:spPr>
      </p:pic>
      <p:sp>
        <p:nvSpPr>
          <p:cNvPr id="4" name="Rectangle 3">
            <a:extLst>
              <a:ext uri="{FF2B5EF4-FFF2-40B4-BE49-F238E27FC236}">
                <a16:creationId xmlns:a16="http://schemas.microsoft.com/office/drawing/2014/main" id="{899997AE-AC85-D710-9404-B074B83D21E6}"/>
              </a:ext>
            </a:extLst>
          </p:cNvPr>
          <p:cNvSpPr/>
          <p:nvPr/>
        </p:nvSpPr>
        <p:spPr>
          <a:xfrm>
            <a:off x="4182655" y="0"/>
            <a:ext cx="382668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Perception</a:t>
            </a:r>
          </a:p>
        </p:txBody>
      </p:sp>
      <p:pic>
        <p:nvPicPr>
          <p:cNvPr id="6" name="Picture 5" descr="A cartoon character wearing a tie&#10;&#10;AI-generated content may be incorrect.">
            <a:extLst>
              <a:ext uri="{FF2B5EF4-FFF2-40B4-BE49-F238E27FC236}">
                <a16:creationId xmlns:a16="http://schemas.microsoft.com/office/drawing/2014/main" id="{D712F890-25E7-E9D7-1B7B-8E83D5D2BAC8}"/>
              </a:ext>
            </a:extLst>
          </p:cNvPr>
          <p:cNvPicPr>
            <a:picLocks noChangeAspect="1"/>
          </p:cNvPicPr>
          <p:nvPr/>
        </p:nvPicPr>
        <p:blipFill>
          <a:blip r:embed="rId4"/>
          <a:stretch>
            <a:fillRect/>
          </a:stretch>
        </p:blipFill>
        <p:spPr>
          <a:xfrm>
            <a:off x="4248196" y="1016645"/>
            <a:ext cx="3695605" cy="3366061"/>
          </a:xfrm>
          <a:prstGeom prst="rect">
            <a:avLst/>
          </a:prstGeom>
        </p:spPr>
      </p:pic>
      <p:pic>
        <p:nvPicPr>
          <p:cNvPr id="7" name="Picture 6" descr="A cartoon character with a angry face&#10;&#10;AI-generated content may be incorrect.">
            <a:extLst>
              <a:ext uri="{FF2B5EF4-FFF2-40B4-BE49-F238E27FC236}">
                <a16:creationId xmlns:a16="http://schemas.microsoft.com/office/drawing/2014/main" id="{12CA45E0-B6E7-9B59-4597-626516B8F6B3}"/>
              </a:ext>
            </a:extLst>
          </p:cNvPr>
          <p:cNvPicPr>
            <a:picLocks noChangeAspect="1"/>
          </p:cNvPicPr>
          <p:nvPr/>
        </p:nvPicPr>
        <p:blipFill>
          <a:blip r:embed="rId5"/>
          <a:stretch>
            <a:fillRect/>
          </a:stretch>
        </p:blipFill>
        <p:spPr>
          <a:xfrm>
            <a:off x="2512138" y="4774880"/>
            <a:ext cx="3927411" cy="2083120"/>
          </a:xfrm>
          <a:prstGeom prst="rect">
            <a:avLst/>
          </a:prstGeom>
        </p:spPr>
      </p:pic>
      <p:pic>
        <p:nvPicPr>
          <p:cNvPr id="8" name="Picture 7" descr="A red cartoon character wearing a tie and shirt&#10;&#10;AI-generated content may be incorrect.">
            <a:extLst>
              <a:ext uri="{FF2B5EF4-FFF2-40B4-BE49-F238E27FC236}">
                <a16:creationId xmlns:a16="http://schemas.microsoft.com/office/drawing/2014/main" id="{A4895C38-90F7-05BB-597E-84458EA24088}"/>
              </a:ext>
            </a:extLst>
          </p:cNvPr>
          <p:cNvPicPr>
            <a:picLocks noChangeAspect="1"/>
          </p:cNvPicPr>
          <p:nvPr/>
        </p:nvPicPr>
        <p:blipFill>
          <a:blip r:embed="rId6"/>
          <a:stretch>
            <a:fillRect/>
          </a:stretch>
        </p:blipFill>
        <p:spPr>
          <a:xfrm>
            <a:off x="451564" y="209433"/>
            <a:ext cx="2857293" cy="2688169"/>
          </a:xfrm>
          <a:prstGeom prst="rect">
            <a:avLst/>
          </a:prstGeom>
        </p:spPr>
      </p:pic>
      <p:pic>
        <p:nvPicPr>
          <p:cNvPr id="9" name="Picture 8" descr="A cartoon character with a red face&#10;&#10;AI-generated content may be incorrect.">
            <a:extLst>
              <a:ext uri="{FF2B5EF4-FFF2-40B4-BE49-F238E27FC236}">
                <a16:creationId xmlns:a16="http://schemas.microsoft.com/office/drawing/2014/main" id="{6BEB1AB5-1B4A-14EA-CDE3-F678E3E3942A}"/>
              </a:ext>
            </a:extLst>
          </p:cNvPr>
          <p:cNvPicPr>
            <a:picLocks noChangeAspect="1"/>
          </p:cNvPicPr>
          <p:nvPr/>
        </p:nvPicPr>
        <p:blipFill>
          <a:blip r:embed="rId7"/>
          <a:stretch>
            <a:fillRect/>
          </a:stretch>
        </p:blipFill>
        <p:spPr>
          <a:xfrm>
            <a:off x="6951023" y="5262762"/>
            <a:ext cx="3090476" cy="1595238"/>
          </a:xfrm>
          <a:prstGeom prst="rect">
            <a:avLst/>
          </a:prstGeom>
        </p:spPr>
      </p:pic>
      <p:pic>
        <p:nvPicPr>
          <p:cNvPr id="11" name="Picture 10" descr="A cartoon character with a flame on top of his head&#10;&#10;AI-generated content may be incorrect.">
            <a:extLst>
              <a:ext uri="{FF2B5EF4-FFF2-40B4-BE49-F238E27FC236}">
                <a16:creationId xmlns:a16="http://schemas.microsoft.com/office/drawing/2014/main" id="{AC9E9336-E622-A859-6169-E1F684D577B0}"/>
              </a:ext>
            </a:extLst>
          </p:cNvPr>
          <p:cNvPicPr>
            <a:picLocks noChangeAspect="1"/>
          </p:cNvPicPr>
          <p:nvPr/>
        </p:nvPicPr>
        <p:blipFill>
          <a:blip r:embed="rId8"/>
          <a:stretch>
            <a:fillRect/>
          </a:stretch>
        </p:blipFill>
        <p:spPr>
          <a:xfrm>
            <a:off x="9614085" y="32252"/>
            <a:ext cx="1924324" cy="2811680"/>
          </a:xfrm>
          <a:prstGeom prst="rect">
            <a:avLst/>
          </a:prstGeom>
        </p:spPr>
      </p:pic>
      <p:pic>
        <p:nvPicPr>
          <p:cNvPr id="12" name="Picture 11">
            <a:extLst>
              <a:ext uri="{FF2B5EF4-FFF2-40B4-BE49-F238E27FC236}">
                <a16:creationId xmlns:a16="http://schemas.microsoft.com/office/drawing/2014/main" id="{EFC2092D-CBD2-D8FB-DB2A-9F8DE0B30B46}"/>
              </a:ext>
            </a:extLst>
          </p:cNvPr>
          <p:cNvPicPr>
            <a:picLocks noChangeAspect="1"/>
          </p:cNvPicPr>
          <p:nvPr/>
        </p:nvPicPr>
        <p:blipFill>
          <a:blip r:embed="rId9"/>
          <a:stretch>
            <a:fillRect/>
          </a:stretch>
        </p:blipFill>
        <p:spPr>
          <a:xfrm>
            <a:off x="9935004" y="4173422"/>
            <a:ext cx="2092493" cy="1874525"/>
          </a:xfrm>
          <a:prstGeom prst="rect">
            <a:avLst/>
          </a:prstGeom>
        </p:spPr>
      </p:pic>
      <p:pic>
        <p:nvPicPr>
          <p:cNvPr id="13" name="Picture 12" descr="A toy figurine of a red face&#10;&#10;AI-generated content may be incorrect.">
            <a:extLst>
              <a:ext uri="{FF2B5EF4-FFF2-40B4-BE49-F238E27FC236}">
                <a16:creationId xmlns:a16="http://schemas.microsoft.com/office/drawing/2014/main" id="{EDBC66E4-3746-ABFD-68DB-80720F8A2897}"/>
              </a:ext>
            </a:extLst>
          </p:cNvPr>
          <p:cNvPicPr>
            <a:picLocks noChangeAspect="1"/>
          </p:cNvPicPr>
          <p:nvPr/>
        </p:nvPicPr>
        <p:blipFill>
          <a:blip r:embed="rId10"/>
          <a:stretch>
            <a:fillRect/>
          </a:stretch>
        </p:blipFill>
        <p:spPr>
          <a:xfrm>
            <a:off x="-95906" y="4540869"/>
            <a:ext cx="2350267" cy="1433861"/>
          </a:xfrm>
          <a:prstGeom prst="rect">
            <a:avLst/>
          </a:prstGeom>
        </p:spPr>
      </p:pic>
    </p:spTree>
    <p:extLst>
      <p:ext uri="{BB962C8B-B14F-4D97-AF65-F5344CB8AC3E}">
        <p14:creationId xmlns:p14="http://schemas.microsoft.com/office/powerpoint/2010/main" val="4183729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28215-FCA8-649A-97CC-2F2354D63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48529-AFF7-3353-7F89-D21AEA29651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711F1F9-4AF3-3B1C-1246-DFE40299DF1C}"/>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BA021F9-79AF-7250-0E31-4602238BA783}"/>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D65D5369-84AD-47C6-045C-E8D9D1F1798D}"/>
              </a:ext>
            </a:extLst>
          </p:cNvPr>
          <p:cNvPicPr>
            <a:picLocks noChangeAspect="1"/>
          </p:cNvPicPr>
          <p:nvPr/>
        </p:nvPicPr>
        <p:blipFill>
          <a:blip r:embed="rId3"/>
          <a:stretch>
            <a:fillRect/>
          </a:stretch>
        </p:blipFill>
        <p:spPr>
          <a:xfrm>
            <a:off x="314325" y="6047947"/>
            <a:ext cx="1340035" cy="643151"/>
          </a:xfrm>
          <a:prstGeom prst="rect">
            <a:avLst/>
          </a:prstGeom>
        </p:spPr>
      </p:pic>
      <p:sp>
        <p:nvSpPr>
          <p:cNvPr id="4" name="TextBox 3">
            <a:extLst>
              <a:ext uri="{FF2B5EF4-FFF2-40B4-BE49-F238E27FC236}">
                <a16:creationId xmlns:a16="http://schemas.microsoft.com/office/drawing/2014/main" id="{9871A222-36A3-2992-496B-9ECABBDB555B}"/>
              </a:ext>
            </a:extLst>
          </p:cNvPr>
          <p:cNvSpPr txBox="1"/>
          <p:nvPr/>
        </p:nvSpPr>
        <p:spPr>
          <a:xfrm>
            <a:off x="1696398" y="1581581"/>
            <a:ext cx="8799204" cy="2677656"/>
          </a:xfrm>
          <a:prstGeom prst="rect">
            <a:avLst/>
          </a:prstGeom>
          <a:noFill/>
        </p:spPr>
        <p:txBody>
          <a:bodyPr wrap="none" rtlCol="0">
            <a:spAutoFit/>
          </a:bodyPr>
          <a:lstStyle/>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Appear calm, centered</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Use a modulated, low monotonous tone of voice</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Do not be defensive</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Be aware of your resources</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Be respectful</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Know your plan, know your limits, know your ability</a:t>
            </a:r>
          </a:p>
        </p:txBody>
      </p:sp>
      <p:pic>
        <p:nvPicPr>
          <p:cNvPr id="6" name="Picture 5" descr="A cartoon of a person wearing a tie&#10;&#10;AI-generated content may be incorrect.">
            <a:extLst>
              <a:ext uri="{FF2B5EF4-FFF2-40B4-BE49-F238E27FC236}">
                <a16:creationId xmlns:a16="http://schemas.microsoft.com/office/drawing/2014/main" id="{373C424F-865E-A24D-C895-8873CF96E216}"/>
              </a:ext>
            </a:extLst>
          </p:cNvPr>
          <p:cNvPicPr>
            <a:picLocks noChangeAspect="1"/>
          </p:cNvPicPr>
          <p:nvPr/>
        </p:nvPicPr>
        <p:blipFill>
          <a:blip r:embed="rId4"/>
          <a:stretch>
            <a:fillRect/>
          </a:stretch>
        </p:blipFill>
        <p:spPr>
          <a:xfrm>
            <a:off x="5607603" y="4543455"/>
            <a:ext cx="976793" cy="1820575"/>
          </a:xfrm>
          <a:prstGeom prst="rect">
            <a:avLst/>
          </a:prstGeom>
        </p:spPr>
      </p:pic>
      <p:sp>
        <p:nvSpPr>
          <p:cNvPr id="7" name="Rectangle 6">
            <a:extLst>
              <a:ext uri="{FF2B5EF4-FFF2-40B4-BE49-F238E27FC236}">
                <a16:creationId xmlns:a16="http://schemas.microsoft.com/office/drawing/2014/main" id="{1E934BB3-3174-98F8-7019-45347424DBA6}"/>
              </a:ext>
            </a:extLst>
          </p:cNvPr>
          <p:cNvSpPr/>
          <p:nvPr/>
        </p:nvSpPr>
        <p:spPr>
          <a:xfrm>
            <a:off x="2489883" y="0"/>
            <a:ext cx="721223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In control of yourself</a:t>
            </a:r>
          </a:p>
        </p:txBody>
      </p:sp>
    </p:spTree>
    <p:extLst>
      <p:ext uri="{BB962C8B-B14F-4D97-AF65-F5344CB8AC3E}">
        <p14:creationId xmlns:p14="http://schemas.microsoft.com/office/powerpoint/2010/main" val="2709182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FA6D0-0FDA-A4E4-725F-5D0B54ABF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1892ED-7E49-2CA8-FD92-924058D3B5D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A181390-50B2-6829-C47A-A4969DC401D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B5D05D0-6F9A-DC4E-063D-70AA717A0E30}"/>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E5850B80-1675-0EC0-92FA-FE0DF8C6F2DD}"/>
              </a:ext>
            </a:extLst>
          </p:cNvPr>
          <p:cNvPicPr>
            <a:picLocks noChangeAspect="1"/>
          </p:cNvPicPr>
          <p:nvPr/>
        </p:nvPicPr>
        <p:blipFill>
          <a:blip r:embed="rId3"/>
          <a:stretch>
            <a:fillRect/>
          </a:stretch>
        </p:blipFill>
        <p:spPr>
          <a:xfrm>
            <a:off x="314325" y="6047947"/>
            <a:ext cx="1340035" cy="643151"/>
          </a:xfrm>
          <a:prstGeom prst="rect">
            <a:avLst/>
          </a:prstGeom>
        </p:spPr>
      </p:pic>
      <p:sp>
        <p:nvSpPr>
          <p:cNvPr id="4" name="TextBox 3">
            <a:extLst>
              <a:ext uri="{FF2B5EF4-FFF2-40B4-BE49-F238E27FC236}">
                <a16:creationId xmlns:a16="http://schemas.microsoft.com/office/drawing/2014/main" id="{4E881E91-2E4F-2BED-8302-A27D20385CA7}"/>
              </a:ext>
            </a:extLst>
          </p:cNvPr>
          <p:cNvSpPr txBox="1"/>
          <p:nvPr/>
        </p:nvSpPr>
        <p:spPr>
          <a:xfrm>
            <a:off x="1828800" y="1581581"/>
            <a:ext cx="4043094" cy="3970318"/>
          </a:xfrm>
          <a:prstGeom prst="rect">
            <a:avLst/>
          </a:prstGeom>
          <a:noFill/>
        </p:spPr>
        <p:txBody>
          <a:bodyPr wrap="none" rtlCol="0">
            <a:spAutoFit/>
          </a:bodyPr>
          <a:lstStyle/>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Never turn your back</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Eye Level</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Extra space</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In front</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Eye contact</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Pointing</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Body movement</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Stance</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Position</a:t>
            </a:r>
          </a:p>
        </p:txBody>
      </p:sp>
      <p:pic>
        <p:nvPicPr>
          <p:cNvPr id="6" name="Picture 5" descr="A cartoon of a person wearing a tie&#10;&#10;AI-generated content may be incorrect.">
            <a:extLst>
              <a:ext uri="{FF2B5EF4-FFF2-40B4-BE49-F238E27FC236}">
                <a16:creationId xmlns:a16="http://schemas.microsoft.com/office/drawing/2014/main" id="{1F9CB265-E325-A5FF-E4C6-69A3A2BDEABD}"/>
              </a:ext>
            </a:extLst>
          </p:cNvPr>
          <p:cNvPicPr>
            <a:picLocks noChangeAspect="1"/>
          </p:cNvPicPr>
          <p:nvPr/>
        </p:nvPicPr>
        <p:blipFill>
          <a:blip r:embed="rId4"/>
          <a:stretch>
            <a:fillRect/>
          </a:stretch>
        </p:blipFill>
        <p:spPr>
          <a:xfrm>
            <a:off x="7723416" y="2252046"/>
            <a:ext cx="1275824" cy="3036054"/>
          </a:xfrm>
          <a:prstGeom prst="rect">
            <a:avLst/>
          </a:prstGeom>
        </p:spPr>
      </p:pic>
      <p:sp>
        <p:nvSpPr>
          <p:cNvPr id="7" name="Rectangle 6">
            <a:extLst>
              <a:ext uri="{FF2B5EF4-FFF2-40B4-BE49-F238E27FC236}">
                <a16:creationId xmlns:a16="http://schemas.microsoft.com/office/drawing/2014/main" id="{56D8E271-7105-016F-A506-0E84617C89A6}"/>
              </a:ext>
            </a:extLst>
          </p:cNvPr>
          <p:cNvSpPr/>
          <p:nvPr/>
        </p:nvSpPr>
        <p:spPr>
          <a:xfrm>
            <a:off x="3320240" y="0"/>
            <a:ext cx="555152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Physical Stance</a:t>
            </a:r>
          </a:p>
        </p:txBody>
      </p:sp>
    </p:spTree>
    <p:extLst>
      <p:ext uri="{BB962C8B-B14F-4D97-AF65-F5344CB8AC3E}">
        <p14:creationId xmlns:p14="http://schemas.microsoft.com/office/powerpoint/2010/main" val="4099132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8C0E0-D258-19C9-66F4-1AFBBCCC12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6925D-A9D2-2189-C54B-AE5FC576C3E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976302F-7D18-D9D3-C8BF-AA7C5E7444D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C4869CA-DED1-676E-A75F-65398D41191F}"/>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A4EA99C3-2329-4D2D-7BD8-29F2CEBDEED3}"/>
              </a:ext>
            </a:extLst>
          </p:cNvPr>
          <p:cNvPicPr>
            <a:picLocks noChangeAspect="1"/>
          </p:cNvPicPr>
          <p:nvPr/>
        </p:nvPicPr>
        <p:blipFill>
          <a:blip r:embed="rId3"/>
          <a:stretch>
            <a:fillRect/>
          </a:stretch>
        </p:blipFill>
        <p:spPr>
          <a:xfrm>
            <a:off x="314325" y="6047947"/>
            <a:ext cx="1340035" cy="643151"/>
          </a:xfrm>
          <a:prstGeom prst="rect">
            <a:avLst/>
          </a:prstGeom>
        </p:spPr>
      </p:pic>
      <p:sp>
        <p:nvSpPr>
          <p:cNvPr id="4" name="TextBox 3">
            <a:extLst>
              <a:ext uri="{FF2B5EF4-FFF2-40B4-BE49-F238E27FC236}">
                <a16:creationId xmlns:a16="http://schemas.microsoft.com/office/drawing/2014/main" id="{C64D2355-2E54-4C8D-AA13-83C8FB7EC83D}"/>
              </a:ext>
            </a:extLst>
          </p:cNvPr>
          <p:cNvSpPr txBox="1"/>
          <p:nvPr/>
        </p:nvSpPr>
        <p:spPr>
          <a:xfrm>
            <a:off x="2390746" y="1219200"/>
            <a:ext cx="3903633" cy="4832092"/>
          </a:xfrm>
          <a:prstGeom prst="rect">
            <a:avLst/>
          </a:prstGeom>
          <a:noFill/>
        </p:spPr>
        <p:txBody>
          <a:bodyPr wrap="none" rtlCol="0">
            <a:spAutoFit/>
          </a:bodyPr>
          <a:lstStyle/>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Content</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Sound Level</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Respond selectively</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Choices</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Empathize</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Feelings</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Argue</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Thinking Mode</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Alternatives</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Consequences</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Controls</a:t>
            </a:r>
          </a:p>
        </p:txBody>
      </p:sp>
      <p:pic>
        <p:nvPicPr>
          <p:cNvPr id="6" name="Picture 5" descr="Blue people sitting at a table&#10;&#10;AI-generated content may be incorrect.">
            <a:extLst>
              <a:ext uri="{FF2B5EF4-FFF2-40B4-BE49-F238E27FC236}">
                <a16:creationId xmlns:a16="http://schemas.microsoft.com/office/drawing/2014/main" id="{84121160-2F29-683E-A7CE-7E0310881DA2}"/>
              </a:ext>
            </a:extLst>
          </p:cNvPr>
          <p:cNvPicPr>
            <a:picLocks noChangeAspect="1"/>
          </p:cNvPicPr>
          <p:nvPr/>
        </p:nvPicPr>
        <p:blipFill>
          <a:blip r:embed="rId4"/>
          <a:stretch>
            <a:fillRect/>
          </a:stretch>
        </p:blipFill>
        <p:spPr>
          <a:xfrm>
            <a:off x="7734048" y="3748683"/>
            <a:ext cx="3018282" cy="2550331"/>
          </a:xfrm>
          <a:prstGeom prst="rect">
            <a:avLst/>
          </a:prstGeom>
        </p:spPr>
      </p:pic>
      <p:sp>
        <p:nvSpPr>
          <p:cNvPr id="7" name="Rectangle 6">
            <a:extLst>
              <a:ext uri="{FF2B5EF4-FFF2-40B4-BE49-F238E27FC236}">
                <a16:creationId xmlns:a16="http://schemas.microsoft.com/office/drawing/2014/main" id="{EB4F943A-0CFA-BD88-ADBC-60F585A4AA14}"/>
              </a:ext>
            </a:extLst>
          </p:cNvPr>
          <p:cNvSpPr/>
          <p:nvPr/>
        </p:nvSpPr>
        <p:spPr>
          <a:xfrm>
            <a:off x="4124947" y="0"/>
            <a:ext cx="394210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Discussion</a:t>
            </a:r>
          </a:p>
        </p:txBody>
      </p:sp>
    </p:spTree>
    <p:extLst>
      <p:ext uri="{BB962C8B-B14F-4D97-AF65-F5344CB8AC3E}">
        <p14:creationId xmlns:p14="http://schemas.microsoft.com/office/powerpoint/2010/main" val="2983351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05350-5E0A-A0EC-1920-1A914FA13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7134CB-0F33-ED99-7097-2368EDEF873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C151776-8A4E-C5BD-EAF9-15E5AC4E898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820BAD7-393C-8A2A-F22E-D27CD787323C}"/>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4F297778-F3E1-6455-D88E-6FC816D06542}"/>
              </a:ext>
            </a:extLst>
          </p:cNvPr>
          <p:cNvPicPr>
            <a:picLocks noChangeAspect="1"/>
          </p:cNvPicPr>
          <p:nvPr/>
        </p:nvPicPr>
        <p:blipFill>
          <a:blip r:embed="rId3"/>
          <a:stretch>
            <a:fillRect/>
          </a:stretch>
        </p:blipFill>
        <p:spPr>
          <a:xfrm>
            <a:off x="314325" y="6047947"/>
            <a:ext cx="1340035" cy="643151"/>
          </a:xfrm>
          <a:prstGeom prst="rect">
            <a:avLst/>
          </a:prstGeom>
        </p:spPr>
      </p:pic>
      <p:sp>
        <p:nvSpPr>
          <p:cNvPr id="4" name="TextBox 3">
            <a:extLst>
              <a:ext uri="{FF2B5EF4-FFF2-40B4-BE49-F238E27FC236}">
                <a16:creationId xmlns:a16="http://schemas.microsoft.com/office/drawing/2014/main" id="{7FA71C08-8169-3690-FC18-BF6E5D2869D3}"/>
              </a:ext>
            </a:extLst>
          </p:cNvPr>
          <p:cNvSpPr txBox="1"/>
          <p:nvPr/>
        </p:nvSpPr>
        <p:spPr>
          <a:xfrm>
            <a:off x="1828801" y="1143000"/>
            <a:ext cx="7439055" cy="4832092"/>
          </a:xfrm>
          <a:prstGeom prst="rect">
            <a:avLst/>
          </a:prstGeom>
          <a:noFill/>
        </p:spPr>
        <p:txBody>
          <a:bodyPr wrap="square" rtlCol="0">
            <a:spAutoFit/>
          </a:bodyPr>
          <a:lstStyle/>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Use the person’s name</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Ask “May I help you?”</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Speak slowly</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Ask to take notes</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Paraphrase</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Use “what” and “we.”</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Allow time for reflection</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Give options</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Ask for their idea or solution</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Use simple words</a:t>
            </a:r>
          </a:p>
          <a:p>
            <a:pPr marL="514350" indent="-514350">
              <a:buAutoNum type="arabicPeriod"/>
            </a:pPr>
            <a:r>
              <a:rPr lang="en-US" sz="2800" dirty="0">
                <a:solidFill>
                  <a:srgbClr val="015288"/>
                </a:solidFill>
                <a:latin typeface="Arial" panose="020B0604020202020204" pitchFamily="34" charset="0"/>
                <a:cs typeface="Arial" panose="020B0604020202020204" pitchFamily="34" charset="0"/>
              </a:rPr>
              <a:t>Maintain 65-percent eye contact</a:t>
            </a:r>
          </a:p>
        </p:txBody>
      </p:sp>
      <p:pic>
        <p:nvPicPr>
          <p:cNvPr id="6" name="Picture 5" descr="A blue cartoon character with a tie&#10;&#10;AI-generated content may be incorrect.">
            <a:extLst>
              <a:ext uri="{FF2B5EF4-FFF2-40B4-BE49-F238E27FC236}">
                <a16:creationId xmlns:a16="http://schemas.microsoft.com/office/drawing/2014/main" id="{DAD11FA9-0623-AF47-0ED6-162016D837D4}"/>
              </a:ext>
            </a:extLst>
          </p:cNvPr>
          <p:cNvPicPr>
            <a:picLocks noChangeAspect="1"/>
          </p:cNvPicPr>
          <p:nvPr/>
        </p:nvPicPr>
        <p:blipFill>
          <a:blip r:embed="rId4"/>
          <a:stretch>
            <a:fillRect/>
          </a:stretch>
        </p:blipFill>
        <p:spPr>
          <a:xfrm>
            <a:off x="8639514" y="2859165"/>
            <a:ext cx="2457143" cy="3304762"/>
          </a:xfrm>
          <a:prstGeom prst="rect">
            <a:avLst/>
          </a:prstGeom>
        </p:spPr>
      </p:pic>
      <p:sp>
        <p:nvSpPr>
          <p:cNvPr id="7" name="Rectangle 6">
            <a:extLst>
              <a:ext uri="{FF2B5EF4-FFF2-40B4-BE49-F238E27FC236}">
                <a16:creationId xmlns:a16="http://schemas.microsoft.com/office/drawing/2014/main" id="{E4B8D242-7180-4F0C-84FF-AEE7E93147F1}"/>
              </a:ext>
            </a:extLst>
          </p:cNvPr>
          <p:cNvSpPr/>
          <p:nvPr/>
        </p:nvSpPr>
        <p:spPr>
          <a:xfrm>
            <a:off x="4095997" y="0"/>
            <a:ext cx="400000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Verbal Do’s</a:t>
            </a:r>
          </a:p>
        </p:txBody>
      </p:sp>
    </p:spTree>
    <p:extLst>
      <p:ext uri="{BB962C8B-B14F-4D97-AF65-F5344CB8AC3E}">
        <p14:creationId xmlns:p14="http://schemas.microsoft.com/office/powerpoint/2010/main" val="914814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BE3CE-DADD-6849-6E9A-55BCB3883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7A8C4-8A25-6A4E-9025-A7D0D15013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C5F91A7-E3A0-4B9A-1A00-04DB7ABEF58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CF458F4-1524-ED25-6853-3EE1608743F9}"/>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55B1EE1D-846A-EE84-3A20-A662BDD017FB}"/>
              </a:ext>
            </a:extLst>
          </p:cNvPr>
          <p:cNvPicPr>
            <a:picLocks noChangeAspect="1"/>
          </p:cNvPicPr>
          <p:nvPr/>
        </p:nvPicPr>
        <p:blipFill>
          <a:blip r:embed="rId3"/>
          <a:stretch>
            <a:fillRect/>
          </a:stretch>
        </p:blipFill>
        <p:spPr>
          <a:xfrm>
            <a:off x="314325" y="6047947"/>
            <a:ext cx="1340035" cy="643151"/>
          </a:xfrm>
          <a:prstGeom prst="rect">
            <a:avLst/>
          </a:prstGeom>
        </p:spPr>
      </p:pic>
      <p:sp>
        <p:nvSpPr>
          <p:cNvPr id="4" name="TextBox 3">
            <a:extLst>
              <a:ext uri="{FF2B5EF4-FFF2-40B4-BE49-F238E27FC236}">
                <a16:creationId xmlns:a16="http://schemas.microsoft.com/office/drawing/2014/main" id="{0E5DF2AE-F71E-3477-47D0-3131DAFEEC8B}"/>
              </a:ext>
            </a:extLst>
          </p:cNvPr>
          <p:cNvSpPr txBox="1"/>
          <p:nvPr/>
        </p:nvSpPr>
        <p:spPr>
          <a:xfrm>
            <a:off x="3308719" y="1558027"/>
            <a:ext cx="5852884" cy="3354765"/>
          </a:xfrm>
          <a:prstGeom prst="rect">
            <a:avLst/>
          </a:prstGeom>
          <a:noFill/>
        </p:spPr>
        <p:txBody>
          <a:bodyPr wrap="none" rtlCol="0">
            <a:spAutoFit/>
          </a:bodyPr>
          <a:lstStyle/>
          <a:p>
            <a:r>
              <a:rPr lang="en-US" sz="3600" b="1" u="sng" dirty="0">
                <a:solidFill>
                  <a:srgbClr val="015287"/>
                </a:solidFill>
                <a:latin typeface="Arial" panose="020B0604020202020204" pitchFamily="34" charset="0"/>
                <a:cs typeface="Arial" panose="020B0604020202020204" pitchFamily="34" charset="0"/>
              </a:rPr>
              <a:t>T</a:t>
            </a:r>
            <a:r>
              <a:rPr lang="en-US" sz="2800" dirty="0">
                <a:solidFill>
                  <a:srgbClr val="015287"/>
                </a:solidFill>
                <a:latin typeface="Arial" panose="020B0604020202020204" pitchFamily="34" charset="0"/>
                <a:cs typeface="Arial" panose="020B0604020202020204" pitchFamily="34" charset="0"/>
              </a:rPr>
              <a:t>hreaten the aggressor</a:t>
            </a:r>
          </a:p>
          <a:p>
            <a:endParaRPr lang="en-US" sz="800" dirty="0">
              <a:solidFill>
                <a:srgbClr val="015287"/>
              </a:solidFill>
              <a:latin typeface="Arial" panose="020B0604020202020204" pitchFamily="34" charset="0"/>
              <a:cs typeface="Arial" panose="020B0604020202020204" pitchFamily="34" charset="0"/>
            </a:endParaRPr>
          </a:p>
          <a:p>
            <a:r>
              <a:rPr lang="en-US" sz="3600" b="1" u="sng" dirty="0">
                <a:solidFill>
                  <a:srgbClr val="015287"/>
                </a:solidFill>
                <a:latin typeface="Arial" panose="020B0604020202020204" pitchFamily="34" charset="0"/>
                <a:cs typeface="Arial" panose="020B0604020202020204" pitchFamily="34" charset="0"/>
              </a:rPr>
              <a:t>A</a:t>
            </a:r>
            <a:r>
              <a:rPr lang="en-US" sz="2800" dirty="0">
                <a:solidFill>
                  <a:srgbClr val="015287"/>
                </a:solidFill>
                <a:latin typeface="Arial" panose="020B0604020202020204" pitchFamily="34" charset="0"/>
                <a:cs typeface="Arial" panose="020B0604020202020204" pitchFamily="34" charset="0"/>
              </a:rPr>
              <a:t>rgue or contradict the aggressor</a:t>
            </a:r>
          </a:p>
          <a:p>
            <a:endParaRPr lang="en-US" sz="800" dirty="0">
              <a:solidFill>
                <a:srgbClr val="015287"/>
              </a:solidFill>
              <a:latin typeface="Arial" panose="020B0604020202020204" pitchFamily="34" charset="0"/>
              <a:cs typeface="Arial" panose="020B0604020202020204" pitchFamily="34" charset="0"/>
            </a:endParaRPr>
          </a:p>
          <a:p>
            <a:r>
              <a:rPr lang="en-US" sz="3600" b="1" u="sng" dirty="0">
                <a:solidFill>
                  <a:srgbClr val="015287"/>
                </a:solidFill>
                <a:latin typeface="Arial" panose="020B0604020202020204" pitchFamily="34" charset="0"/>
                <a:cs typeface="Arial" panose="020B0604020202020204" pitchFamily="34" charset="0"/>
              </a:rPr>
              <a:t>C</a:t>
            </a:r>
            <a:r>
              <a:rPr lang="en-US" sz="2800" dirty="0">
                <a:solidFill>
                  <a:srgbClr val="015287"/>
                </a:solidFill>
                <a:latin typeface="Arial" panose="020B0604020202020204" pitchFamily="34" charset="0"/>
                <a:cs typeface="Arial" panose="020B0604020202020204" pitchFamily="34" charset="0"/>
              </a:rPr>
              <a:t>hallenge the aggressor</a:t>
            </a:r>
          </a:p>
          <a:p>
            <a:endParaRPr lang="en-US" sz="800" dirty="0">
              <a:solidFill>
                <a:srgbClr val="015287"/>
              </a:solidFill>
              <a:latin typeface="Arial" panose="020B0604020202020204" pitchFamily="34" charset="0"/>
              <a:cs typeface="Arial" panose="020B0604020202020204" pitchFamily="34" charset="0"/>
            </a:endParaRPr>
          </a:p>
          <a:p>
            <a:r>
              <a:rPr lang="en-US" sz="3600" b="1" u="sng" dirty="0">
                <a:solidFill>
                  <a:srgbClr val="015287"/>
                </a:solidFill>
                <a:latin typeface="Arial" panose="020B0604020202020204" pitchFamily="34" charset="0"/>
                <a:cs typeface="Arial" panose="020B0604020202020204" pitchFamily="34" charset="0"/>
              </a:rPr>
              <a:t>O</a:t>
            </a:r>
            <a:r>
              <a:rPr lang="en-US" sz="2800" dirty="0">
                <a:solidFill>
                  <a:srgbClr val="015287"/>
                </a:solidFill>
                <a:latin typeface="Arial" panose="020B0604020202020204" pitchFamily="34" charset="0"/>
                <a:cs typeface="Arial" panose="020B0604020202020204" pitchFamily="34" charset="0"/>
              </a:rPr>
              <a:t>rder or command the aggressor</a:t>
            </a:r>
          </a:p>
          <a:p>
            <a:endParaRPr lang="en-US" sz="800" dirty="0">
              <a:solidFill>
                <a:srgbClr val="015287"/>
              </a:solidFill>
              <a:latin typeface="Arial" panose="020B0604020202020204" pitchFamily="34" charset="0"/>
              <a:cs typeface="Arial" panose="020B0604020202020204" pitchFamily="34" charset="0"/>
            </a:endParaRPr>
          </a:p>
          <a:p>
            <a:r>
              <a:rPr lang="en-US" sz="3600" b="1" u="sng" dirty="0">
                <a:solidFill>
                  <a:srgbClr val="015287"/>
                </a:solidFill>
                <a:latin typeface="Arial" panose="020B0604020202020204" pitchFamily="34" charset="0"/>
                <a:cs typeface="Arial" panose="020B0604020202020204" pitchFamily="34" charset="0"/>
              </a:rPr>
              <a:t>S</a:t>
            </a:r>
            <a:r>
              <a:rPr lang="en-US" sz="2800" dirty="0">
                <a:solidFill>
                  <a:srgbClr val="015287"/>
                </a:solidFill>
                <a:latin typeface="Arial" panose="020B0604020202020204" pitchFamily="34" charset="0"/>
                <a:cs typeface="Arial" panose="020B0604020202020204" pitchFamily="34" charset="0"/>
              </a:rPr>
              <a:t>hame or disrespect the aggressor</a:t>
            </a:r>
          </a:p>
        </p:txBody>
      </p:sp>
      <p:pic>
        <p:nvPicPr>
          <p:cNvPr id="6" name="Picture 5">
            <a:extLst>
              <a:ext uri="{FF2B5EF4-FFF2-40B4-BE49-F238E27FC236}">
                <a16:creationId xmlns:a16="http://schemas.microsoft.com/office/drawing/2014/main" id="{B34F9B09-8833-7860-ED9B-F6E2F4B3A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7000">
            <a:off x="450581" y="1389683"/>
            <a:ext cx="2146838" cy="1447306"/>
          </a:xfrm>
          <a:prstGeom prst="rect">
            <a:avLst/>
          </a:prstGeom>
        </p:spPr>
      </p:pic>
      <p:sp>
        <p:nvSpPr>
          <p:cNvPr id="8" name="Rectangle 7">
            <a:extLst>
              <a:ext uri="{FF2B5EF4-FFF2-40B4-BE49-F238E27FC236}">
                <a16:creationId xmlns:a16="http://schemas.microsoft.com/office/drawing/2014/main" id="{12BC4238-EDED-A381-E283-66532674E86A}"/>
              </a:ext>
            </a:extLst>
          </p:cNvPr>
          <p:cNvSpPr/>
          <p:nvPr/>
        </p:nvSpPr>
        <p:spPr>
          <a:xfrm>
            <a:off x="2617355" y="0"/>
            <a:ext cx="695728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5 Golden “Do Not’s”</a:t>
            </a:r>
          </a:p>
        </p:txBody>
      </p:sp>
      <p:pic>
        <p:nvPicPr>
          <p:cNvPr id="9" name="Picture 8">
            <a:extLst>
              <a:ext uri="{FF2B5EF4-FFF2-40B4-BE49-F238E27FC236}">
                <a16:creationId xmlns:a16="http://schemas.microsoft.com/office/drawing/2014/main" id="{C1171C74-FC99-B1F4-D7CB-84F15E1C4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7683">
            <a:off x="9909203" y="1363656"/>
            <a:ext cx="1974681" cy="1331245"/>
          </a:xfrm>
          <a:prstGeom prst="rect">
            <a:avLst/>
          </a:prstGeom>
        </p:spPr>
      </p:pic>
    </p:spTree>
    <p:extLst>
      <p:ext uri="{BB962C8B-B14F-4D97-AF65-F5344CB8AC3E}">
        <p14:creationId xmlns:p14="http://schemas.microsoft.com/office/powerpoint/2010/main" val="413092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fill="hold" nodeType="after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 calcmode="lin" valueType="num">
                                      <p:cBhvr additive="base">
                                        <p:cTn id="30"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 presetClass="entr" presetSubtype="2" fill="hold" nodeType="after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anim calcmode="lin" valueType="num">
                                      <p:cBhvr additive="base">
                                        <p:cTn id="40" dur="500" fill="hold"/>
                                        <p:tgtEl>
                                          <p:spTgt spid="4">
                                            <p:txEl>
                                              <p:pRg st="8" end="8"/>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41701-D12A-012F-F6BC-5E3E1C822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F94B16-B936-6C0F-FDEC-3577162843F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66C52F7-164B-3812-5172-2817AB212CB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13116C0-0BEB-7DC8-6151-52FD66138179}"/>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7D3D9FF4-E102-50E3-7D43-E11E9FD614D8}"/>
              </a:ext>
            </a:extLst>
          </p:cNvPr>
          <p:cNvPicPr>
            <a:picLocks noChangeAspect="1"/>
          </p:cNvPicPr>
          <p:nvPr/>
        </p:nvPicPr>
        <p:blipFill>
          <a:blip r:embed="rId3"/>
          <a:stretch>
            <a:fillRect/>
          </a:stretch>
        </p:blipFill>
        <p:spPr>
          <a:xfrm>
            <a:off x="314325" y="6047947"/>
            <a:ext cx="1340035" cy="643151"/>
          </a:xfrm>
          <a:prstGeom prst="rect">
            <a:avLst/>
          </a:prstGeom>
        </p:spPr>
      </p:pic>
      <p:pic>
        <p:nvPicPr>
          <p:cNvPr id="4" name="Picture 3" descr="A cartoon of a person holding a phone&#10;&#10;AI-generated content may be incorrect.">
            <a:extLst>
              <a:ext uri="{FF2B5EF4-FFF2-40B4-BE49-F238E27FC236}">
                <a16:creationId xmlns:a16="http://schemas.microsoft.com/office/drawing/2014/main" id="{181D9048-EEE2-0D46-757C-2691D321B352}"/>
              </a:ext>
            </a:extLst>
          </p:cNvPr>
          <p:cNvPicPr>
            <a:picLocks noChangeAspect="1"/>
          </p:cNvPicPr>
          <p:nvPr/>
        </p:nvPicPr>
        <p:blipFill>
          <a:blip r:embed="rId4"/>
          <a:stretch>
            <a:fillRect/>
          </a:stretch>
        </p:blipFill>
        <p:spPr>
          <a:xfrm>
            <a:off x="1940160" y="1727425"/>
            <a:ext cx="3593651" cy="3606349"/>
          </a:xfrm>
          <a:prstGeom prst="rect">
            <a:avLst/>
          </a:prstGeom>
        </p:spPr>
      </p:pic>
      <p:pic>
        <p:nvPicPr>
          <p:cNvPr id="6" name="Picture 5" descr="A blue cartoon character holding a stack of papers&#10;&#10;AI-generated content may be incorrect.">
            <a:extLst>
              <a:ext uri="{FF2B5EF4-FFF2-40B4-BE49-F238E27FC236}">
                <a16:creationId xmlns:a16="http://schemas.microsoft.com/office/drawing/2014/main" id="{0A37E4E9-75CF-891F-27EF-ADD9876D1389}"/>
              </a:ext>
            </a:extLst>
          </p:cNvPr>
          <p:cNvPicPr>
            <a:picLocks noChangeAspect="1"/>
          </p:cNvPicPr>
          <p:nvPr/>
        </p:nvPicPr>
        <p:blipFill>
          <a:blip r:embed="rId5"/>
          <a:stretch>
            <a:fillRect/>
          </a:stretch>
        </p:blipFill>
        <p:spPr>
          <a:xfrm>
            <a:off x="7544536" y="2915633"/>
            <a:ext cx="1723810" cy="3028571"/>
          </a:xfrm>
          <a:prstGeom prst="rect">
            <a:avLst/>
          </a:prstGeom>
        </p:spPr>
      </p:pic>
      <p:pic>
        <p:nvPicPr>
          <p:cNvPr id="7" name="Picture 6" descr="A blue cartoon character with arms crossed&#10;&#10;AI-generated content may be incorrect.">
            <a:extLst>
              <a:ext uri="{FF2B5EF4-FFF2-40B4-BE49-F238E27FC236}">
                <a16:creationId xmlns:a16="http://schemas.microsoft.com/office/drawing/2014/main" id="{8FA20D28-8320-692C-23E3-D70050C508BB}"/>
              </a:ext>
            </a:extLst>
          </p:cNvPr>
          <p:cNvPicPr>
            <a:picLocks noChangeAspect="1"/>
          </p:cNvPicPr>
          <p:nvPr/>
        </p:nvPicPr>
        <p:blipFill>
          <a:blip r:embed="rId6"/>
          <a:stretch>
            <a:fillRect/>
          </a:stretch>
        </p:blipFill>
        <p:spPr>
          <a:xfrm>
            <a:off x="9344190" y="2318323"/>
            <a:ext cx="1323810" cy="3057143"/>
          </a:xfrm>
          <a:prstGeom prst="rect">
            <a:avLst/>
          </a:prstGeom>
        </p:spPr>
      </p:pic>
      <p:pic>
        <p:nvPicPr>
          <p:cNvPr id="8" name="Picture 7" descr="A cartoon of a red person&#10;&#10;AI-generated content may be incorrect.">
            <a:extLst>
              <a:ext uri="{FF2B5EF4-FFF2-40B4-BE49-F238E27FC236}">
                <a16:creationId xmlns:a16="http://schemas.microsoft.com/office/drawing/2014/main" id="{1133BE93-FBAA-DC66-2BF9-AF3CC64CD387}"/>
              </a:ext>
            </a:extLst>
          </p:cNvPr>
          <p:cNvPicPr>
            <a:picLocks noChangeAspect="1"/>
          </p:cNvPicPr>
          <p:nvPr/>
        </p:nvPicPr>
        <p:blipFill>
          <a:blip r:embed="rId7"/>
          <a:stretch>
            <a:fillRect/>
          </a:stretch>
        </p:blipFill>
        <p:spPr>
          <a:xfrm>
            <a:off x="1737787" y="933709"/>
            <a:ext cx="1122272" cy="2057499"/>
          </a:xfrm>
          <a:prstGeom prst="rect">
            <a:avLst/>
          </a:prstGeom>
        </p:spPr>
      </p:pic>
      <p:sp>
        <p:nvSpPr>
          <p:cNvPr id="9" name="Rectangle 8">
            <a:extLst>
              <a:ext uri="{FF2B5EF4-FFF2-40B4-BE49-F238E27FC236}">
                <a16:creationId xmlns:a16="http://schemas.microsoft.com/office/drawing/2014/main" id="{45AAE927-33F3-6B89-BF78-6AC4B0E4B576}"/>
              </a:ext>
            </a:extLst>
          </p:cNvPr>
          <p:cNvSpPr/>
          <p:nvPr/>
        </p:nvSpPr>
        <p:spPr>
          <a:xfrm>
            <a:off x="4827062" y="0"/>
            <a:ext cx="253787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Reflect</a:t>
            </a:r>
          </a:p>
        </p:txBody>
      </p:sp>
    </p:spTree>
    <p:extLst>
      <p:ext uri="{BB962C8B-B14F-4D97-AF65-F5344CB8AC3E}">
        <p14:creationId xmlns:p14="http://schemas.microsoft.com/office/powerpoint/2010/main" val="1454425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96D92-29F3-984B-8F4F-E5D35D9DF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3D38D-AF59-B0F5-34B9-BC457D8680D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B0FF5CD-9443-7F63-1162-1805FE44ED2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E7BB607-D2A8-F277-BE22-2F0C53039130}"/>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FF9D9440-59C8-12F5-28E5-FBA66F19A072}"/>
              </a:ext>
            </a:extLst>
          </p:cNvPr>
          <p:cNvPicPr>
            <a:picLocks noChangeAspect="1"/>
          </p:cNvPicPr>
          <p:nvPr/>
        </p:nvPicPr>
        <p:blipFill>
          <a:blip r:embed="rId3"/>
          <a:stretch>
            <a:fillRect/>
          </a:stretch>
        </p:blipFill>
        <p:spPr>
          <a:xfrm>
            <a:off x="314325" y="6047947"/>
            <a:ext cx="1340035" cy="643151"/>
          </a:xfrm>
          <a:prstGeom prst="rect">
            <a:avLst/>
          </a:prstGeom>
        </p:spPr>
      </p:pic>
      <p:sp>
        <p:nvSpPr>
          <p:cNvPr id="4" name="Rectangle 3">
            <a:extLst>
              <a:ext uri="{FF2B5EF4-FFF2-40B4-BE49-F238E27FC236}">
                <a16:creationId xmlns:a16="http://schemas.microsoft.com/office/drawing/2014/main" id="{76BA1B52-B257-4B21-4780-2F4B89A1172D}"/>
              </a:ext>
            </a:extLst>
          </p:cNvPr>
          <p:cNvSpPr/>
          <p:nvPr/>
        </p:nvSpPr>
        <p:spPr>
          <a:xfrm>
            <a:off x="4403869" y="0"/>
            <a:ext cx="338426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Summary</a:t>
            </a:r>
          </a:p>
        </p:txBody>
      </p:sp>
      <p:pic>
        <p:nvPicPr>
          <p:cNvPr id="6" name="Picture 5">
            <a:extLst>
              <a:ext uri="{FF2B5EF4-FFF2-40B4-BE49-F238E27FC236}">
                <a16:creationId xmlns:a16="http://schemas.microsoft.com/office/drawing/2014/main" id="{7D389F74-CD82-C113-4E11-AECD68B48D1A}"/>
              </a:ext>
            </a:extLst>
          </p:cNvPr>
          <p:cNvPicPr>
            <a:picLocks noChangeAspect="1"/>
          </p:cNvPicPr>
          <p:nvPr/>
        </p:nvPicPr>
        <p:blipFill>
          <a:blip r:embed="rId4"/>
          <a:stretch>
            <a:fillRect/>
          </a:stretch>
        </p:blipFill>
        <p:spPr>
          <a:xfrm>
            <a:off x="0" y="1296991"/>
            <a:ext cx="12192000" cy="4264018"/>
          </a:xfrm>
          <a:prstGeom prst="rect">
            <a:avLst/>
          </a:prstGeom>
        </p:spPr>
      </p:pic>
    </p:spTree>
    <p:extLst>
      <p:ext uri="{BB962C8B-B14F-4D97-AF65-F5344CB8AC3E}">
        <p14:creationId xmlns:p14="http://schemas.microsoft.com/office/powerpoint/2010/main" val="96656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C5ACC9E-3B77-BF0F-4F72-4A7E029DE8E1}"/>
              </a:ext>
            </a:extLst>
          </p:cNvPr>
          <p:cNvPicPr>
            <a:picLocks noGrp="1" noChangeAspect="1"/>
          </p:cNvPicPr>
          <p:nvPr>
            <p:ph sz="half" idx="2"/>
          </p:nvPr>
        </p:nvPicPr>
        <p:blipFill>
          <a:blip r:embed="rId2"/>
          <a:stretch>
            <a:fillRect/>
          </a:stretch>
        </p:blipFill>
        <p:spPr>
          <a:xfrm>
            <a:off x="7106970" y="1167896"/>
            <a:ext cx="4609898" cy="4535787"/>
          </a:xfrm>
          <a:prstGeom prst="rect">
            <a:avLst/>
          </a:prstGeom>
          <a:ln>
            <a:solidFill>
              <a:schemeClr val="tx1"/>
            </a:solidFill>
            <a:prstDash val="sysDash"/>
          </a:ln>
        </p:spPr>
      </p:pic>
      <p:pic>
        <p:nvPicPr>
          <p:cNvPr id="4" name="Content Placeholder 3">
            <a:extLst>
              <a:ext uri="{FF2B5EF4-FFF2-40B4-BE49-F238E27FC236}">
                <a16:creationId xmlns:a16="http://schemas.microsoft.com/office/drawing/2014/main" id="{04C90903-51F0-F58D-FCAE-BE90F93D70BC}"/>
              </a:ext>
            </a:extLst>
          </p:cNvPr>
          <p:cNvPicPr>
            <a:picLocks noGrp="1" noChangeAspect="1"/>
          </p:cNvPicPr>
          <p:nvPr>
            <p:ph sz="half" idx="1"/>
          </p:nvPr>
        </p:nvPicPr>
        <p:blipFill>
          <a:blip r:embed="rId3"/>
          <a:stretch>
            <a:fillRect/>
          </a:stretch>
        </p:blipFill>
        <p:spPr>
          <a:xfrm>
            <a:off x="752476" y="457200"/>
            <a:ext cx="5574880" cy="5981700"/>
          </a:xfrm>
        </p:spPr>
      </p:pic>
    </p:spTree>
    <p:extLst>
      <p:ext uri="{BB962C8B-B14F-4D97-AF65-F5344CB8AC3E}">
        <p14:creationId xmlns:p14="http://schemas.microsoft.com/office/powerpoint/2010/main" val="1755236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16D5C-7A65-D536-3325-0B5417F0F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390B04-D59C-253D-F39A-2DFA53EB68E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38E1266-F433-379C-108E-DAF8179D90A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FE9605B-124B-5604-336E-58ECD2AF9EFA}"/>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1E960430-CF54-C38B-B9FA-3259D5C91A2C}"/>
              </a:ext>
            </a:extLst>
          </p:cNvPr>
          <p:cNvPicPr>
            <a:picLocks noChangeAspect="1"/>
          </p:cNvPicPr>
          <p:nvPr/>
        </p:nvPicPr>
        <p:blipFill>
          <a:blip r:embed="rId3"/>
          <a:stretch>
            <a:fillRect/>
          </a:stretch>
        </p:blipFill>
        <p:spPr>
          <a:xfrm>
            <a:off x="314325" y="6047947"/>
            <a:ext cx="1340035" cy="643151"/>
          </a:xfrm>
          <a:prstGeom prst="rect">
            <a:avLst/>
          </a:prstGeom>
        </p:spPr>
      </p:pic>
      <p:sp>
        <p:nvSpPr>
          <p:cNvPr id="4" name="TextBox 3">
            <a:extLst>
              <a:ext uri="{FF2B5EF4-FFF2-40B4-BE49-F238E27FC236}">
                <a16:creationId xmlns:a16="http://schemas.microsoft.com/office/drawing/2014/main" id="{55D76C87-D2DE-00FA-23B1-BC22FE02F7D8}"/>
              </a:ext>
            </a:extLst>
          </p:cNvPr>
          <p:cNvSpPr txBox="1"/>
          <p:nvPr/>
        </p:nvSpPr>
        <p:spPr>
          <a:xfrm>
            <a:off x="3112257" y="1619955"/>
            <a:ext cx="6364243" cy="1815882"/>
          </a:xfrm>
          <a:prstGeom prst="rect">
            <a:avLst/>
          </a:prstGeom>
          <a:noFill/>
        </p:spPr>
        <p:txBody>
          <a:bodyPr wrap="none" rtlCol="0">
            <a:spAutoFit/>
          </a:bodyPr>
          <a:lstStyle/>
          <a:p>
            <a:pPr algn="ctr"/>
            <a:r>
              <a:rPr lang="en-US" sz="2800" dirty="0">
                <a:latin typeface="Arial" panose="020B0604020202020204" pitchFamily="34" charset="0"/>
                <a:cs typeface="Arial" panose="020B0604020202020204" pitchFamily="34" charset="0"/>
              </a:rPr>
              <a:t>Maintain Situational Awareness</a:t>
            </a:r>
          </a:p>
          <a:p>
            <a:pPr algn="ctr"/>
            <a:r>
              <a:rPr lang="en-US" sz="2800" dirty="0">
                <a:latin typeface="Arial" panose="020B0604020202020204" pitchFamily="34" charset="0"/>
                <a:cs typeface="Arial" panose="020B0604020202020204" pitchFamily="34" charset="0"/>
              </a:rPr>
              <a:t>Practice your de-escalation techniques</a:t>
            </a:r>
          </a:p>
          <a:p>
            <a:pPr algn="ctr"/>
            <a:r>
              <a:rPr lang="en-US" sz="2800" dirty="0">
                <a:latin typeface="Arial" panose="020B0604020202020204" pitchFamily="34" charset="0"/>
                <a:cs typeface="Arial" panose="020B0604020202020204" pitchFamily="34" charset="0"/>
              </a:rPr>
              <a:t>Stay calm, positive and respectful</a:t>
            </a:r>
          </a:p>
          <a:p>
            <a:pPr algn="ctr"/>
            <a:r>
              <a:rPr lang="en-US" sz="2800" dirty="0">
                <a:latin typeface="Arial" panose="020B0604020202020204" pitchFamily="34" charset="0"/>
                <a:cs typeface="Arial" panose="020B0604020202020204" pitchFamily="34" charset="0"/>
              </a:rPr>
              <a:t>Assess, Adapt, Action</a:t>
            </a:r>
          </a:p>
        </p:txBody>
      </p:sp>
      <p:sp>
        <p:nvSpPr>
          <p:cNvPr id="6" name="TextBox 5">
            <a:extLst>
              <a:ext uri="{FF2B5EF4-FFF2-40B4-BE49-F238E27FC236}">
                <a16:creationId xmlns:a16="http://schemas.microsoft.com/office/drawing/2014/main" id="{C3E8C613-5E85-D69C-A9D3-FB6108F8E53D}"/>
              </a:ext>
            </a:extLst>
          </p:cNvPr>
          <p:cNvSpPr txBox="1"/>
          <p:nvPr/>
        </p:nvSpPr>
        <p:spPr>
          <a:xfrm>
            <a:off x="4943687" y="6581002"/>
            <a:ext cx="2465740"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Developed by Michael M. “Perry” </a:t>
            </a:r>
          </a:p>
        </p:txBody>
      </p:sp>
      <p:sp>
        <p:nvSpPr>
          <p:cNvPr id="7" name="Rectangle 6">
            <a:extLst>
              <a:ext uri="{FF2B5EF4-FFF2-40B4-BE49-F238E27FC236}">
                <a16:creationId xmlns:a16="http://schemas.microsoft.com/office/drawing/2014/main" id="{D09660D6-B24E-3829-833B-29792531FC8D}"/>
              </a:ext>
            </a:extLst>
          </p:cNvPr>
          <p:cNvSpPr/>
          <p:nvPr/>
        </p:nvSpPr>
        <p:spPr>
          <a:xfrm>
            <a:off x="4086475" y="0"/>
            <a:ext cx="401905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Conclusion</a:t>
            </a:r>
          </a:p>
        </p:txBody>
      </p:sp>
      <p:sp>
        <p:nvSpPr>
          <p:cNvPr id="8" name="Rectangle 7">
            <a:extLst>
              <a:ext uri="{FF2B5EF4-FFF2-40B4-BE49-F238E27FC236}">
                <a16:creationId xmlns:a16="http://schemas.microsoft.com/office/drawing/2014/main" id="{AE6B5E4A-C29E-7188-2351-E5C359768398}"/>
              </a:ext>
            </a:extLst>
          </p:cNvPr>
          <p:cNvSpPr/>
          <p:nvPr/>
        </p:nvSpPr>
        <p:spPr>
          <a:xfrm>
            <a:off x="2097316" y="4052604"/>
            <a:ext cx="7997367"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4472C4"/>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Thank you for your Attention…</a:t>
            </a:r>
          </a:p>
        </p:txBody>
      </p:sp>
    </p:spTree>
    <p:extLst>
      <p:ext uri="{BB962C8B-B14F-4D97-AF65-F5344CB8AC3E}">
        <p14:creationId xmlns:p14="http://schemas.microsoft.com/office/powerpoint/2010/main" val="176673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down)">
                                      <p:cBhvr>
                                        <p:cTn id="11" dur="500"/>
                                        <p:tgtEl>
                                          <p:spTgt spid="4">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down)">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DB87B-9000-EF98-9597-6911E497A1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0131C9-E23B-7D54-0CBC-62CD97E03C3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882D78D-CE18-73C0-778D-44327686716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F4BF3AE-2371-3632-3128-189C4F96F631}"/>
              </a:ext>
            </a:extLst>
          </p:cNvPr>
          <p:cNvPicPr>
            <a:picLocks noChangeAspect="1"/>
          </p:cNvPicPr>
          <p:nvPr/>
        </p:nvPicPr>
        <p:blipFill>
          <a:blip r:embed="rId2"/>
          <a:srcRect/>
          <a:stretch/>
        </p:blipFill>
        <p:spPr>
          <a:xfrm>
            <a:off x="0" y="0"/>
            <a:ext cx="12192000" cy="6858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447E3F57-C75F-963D-F7AC-41CBBADD229B}"/>
              </a:ext>
            </a:extLst>
          </p:cNvPr>
          <p:cNvPicPr>
            <a:picLocks noChangeAspect="1"/>
          </p:cNvPicPr>
          <p:nvPr/>
        </p:nvPicPr>
        <p:blipFill>
          <a:blip r:embed="rId3"/>
          <a:stretch>
            <a:fillRect/>
          </a:stretch>
        </p:blipFill>
        <p:spPr>
          <a:xfrm>
            <a:off x="314325" y="6047947"/>
            <a:ext cx="1340035" cy="643151"/>
          </a:xfrm>
          <a:prstGeom prst="rect">
            <a:avLst/>
          </a:prstGeom>
        </p:spPr>
      </p:pic>
      <p:pic>
        <p:nvPicPr>
          <p:cNvPr id="4" name="Picture 3" descr="A black and white poster with white text&#10;&#10;Description automatically generated">
            <a:extLst>
              <a:ext uri="{FF2B5EF4-FFF2-40B4-BE49-F238E27FC236}">
                <a16:creationId xmlns:a16="http://schemas.microsoft.com/office/drawing/2014/main" id="{68320F01-94EF-6033-625C-BB47F8931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4117" y="93624"/>
            <a:ext cx="4563766" cy="5799530"/>
          </a:xfrm>
          <a:prstGeom prst="rect">
            <a:avLst/>
          </a:prstGeom>
          <a:ln>
            <a:noFill/>
          </a:ln>
          <a:effectLst>
            <a:softEdge rad="112500"/>
          </a:effectLst>
        </p:spPr>
      </p:pic>
    </p:spTree>
    <p:extLst>
      <p:ext uri="{BB962C8B-B14F-4D97-AF65-F5344CB8AC3E}">
        <p14:creationId xmlns:p14="http://schemas.microsoft.com/office/powerpoint/2010/main" val="3636582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3"/>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30BB040-E648-A611-DCCD-3FAD53F9FB35}"/>
              </a:ext>
            </a:extLst>
          </p:cNvPr>
          <p:cNvSpPr txBox="1"/>
          <p:nvPr/>
        </p:nvSpPr>
        <p:spPr>
          <a:xfrm>
            <a:off x="946298" y="2764810"/>
            <a:ext cx="10366744" cy="2616101"/>
          </a:xfrm>
          <a:prstGeom prst="rect">
            <a:avLst/>
          </a:prstGeom>
          <a:noFill/>
        </p:spPr>
        <p:txBody>
          <a:bodyPr wrap="square" rtlCol="0">
            <a:spAutoFit/>
          </a:bodyPr>
          <a:lstStyle/>
          <a:p>
            <a:pPr algn="ctr"/>
            <a:r>
              <a:rPr lang="en-US" sz="5400" b="1" dirty="0">
                <a:solidFill>
                  <a:schemeClr val="bg1">
                    <a:lumMod val="95000"/>
                  </a:schemeClr>
                </a:solidFill>
                <a:latin typeface="Myriad Pro"/>
                <a:cs typeface="Segoe UI"/>
              </a:rPr>
              <a:t>Raptor Volunteer Management</a:t>
            </a:r>
          </a:p>
          <a:p>
            <a:pPr algn="ctr"/>
            <a:endParaRPr lang="en-US" sz="5400" b="1" dirty="0">
              <a:solidFill>
                <a:schemeClr val="bg1">
                  <a:lumMod val="95000"/>
                </a:schemeClr>
              </a:solidFill>
              <a:latin typeface="Myriad Pro"/>
              <a:cs typeface="Segoe UI"/>
            </a:endParaRPr>
          </a:p>
          <a:p>
            <a:pPr algn="ctr"/>
            <a:r>
              <a:rPr lang="en-US" sz="3200" b="1" dirty="0">
                <a:solidFill>
                  <a:schemeClr val="bg1">
                    <a:lumMod val="95000"/>
                  </a:schemeClr>
                </a:solidFill>
                <a:latin typeface="Myriad Pro"/>
                <a:cs typeface="Segoe UI"/>
              </a:rPr>
              <a:t>Nicole Vazquez</a:t>
            </a:r>
          </a:p>
          <a:p>
            <a:pPr algn="ctr"/>
            <a:r>
              <a:rPr lang="en-US" sz="2400" b="1" dirty="0">
                <a:solidFill>
                  <a:schemeClr val="bg1">
                    <a:lumMod val="95000"/>
                  </a:schemeClr>
                </a:solidFill>
                <a:latin typeface="Myriad Pro"/>
                <a:cs typeface="Segoe UI"/>
              </a:rPr>
              <a:t>Volunteer Services Coordinator </a:t>
            </a:r>
          </a:p>
        </p:txBody>
      </p:sp>
    </p:spTree>
    <p:extLst>
      <p:ext uri="{BB962C8B-B14F-4D97-AF65-F5344CB8AC3E}">
        <p14:creationId xmlns:p14="http://schemas.microsoft.com/office/powerpoint/2010/main" val="2374656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3"/>
          <a:src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23CC42F5-1277-9F6E-A151-84F43223AF89}"/>
              </a:ext>
            </a:extLst>
          </p:cNvPr>
          <p:cNvSpPr>
            <a:spLocks noGrp="1"/>
          </p:cNvSpPr>
          <p:nvPr>
            <p:ph type="body" sz="half" idx="2"/>
          </p:nvPr>
        </p:nvSpPr>
        <p:spPr>
          <a:xfrm>
            <a:off x="839788" y="987425"/>
            <a:ext cx="3932237" cy="4881563"/>
          </a:xfrm>
        </p:spPr>
        <p:txBody>
          <a:bodyPr>
            <a:normAutofit/>
          </a:bodyPr>
          <a:lstStyle/>
          <a:p>
            <a:pPr>
              <a:spcBef>
                <a:spcPct val="0"/>
              </a:spcBef>
            </a:pPr>
            <a:r>
              <a:rPr lang="en-US" sz="4400" b="1" dirty="0">
                <a:solidFill>
                  <a:srgbClr val="015287"/>
                </a:solidFill>
                <a:latin typeface="Myriad Pro"/>
                <a:ea typeface="+mj-ea"/>
                <a:cs typeface="+mj-cs"/>
              </a:rPr>
              <a:t>Our Agenda for Today</a:t>
            </a:r>
          </a:p>
        </p:txBody>
      </p:sp>
      <p:graphicFrame>
        <p:nvGraphicFramePr>
          <p:cNvPr id="12" name="Content Placeholder 2">
            <a:extLst>
              <a:ext uri="{FF2B5EF4-FFF2-40B4-BE49-F238E27FC236}">
                <a16:creationId xmlns:a16="http://schemas.microsoft.com/office/drawing/2014/main" id="{BE4E2156-0181-292D-1F9B-A72DA7597908}"/>
              </a:ext>
            </a:extLst>
          </p:cNvPr>
          <p:cNvGraphicFramePr>
            <a:graphicFrameLocks noGrp="1"/>
          </p:cNvGraphicFramePr>
          <p:nvPr>
            <p:ph idx="1"/>
          </p:nvPr>
        </p:nvGraphicFramePr>
        <p:xfrm>
          <a:off x="5180012" y="548513"/>
          <a:ext cx="6172200" cy="4873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982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5791C-CAF1-67C1-E040-28C9099CC2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79CAB32-FB1D-DB12-7BB5-53587944F0AF}"/>
              </a:ext>
            </a:extLst>
          </p:cNvPr>
          <p:cNvPicPr>
            <a:picLocks noChangeAspect="1"/>
          </p:cNvPicPr>
          <p:nvPr/>
        </p:nvPicPr>
        <p:blipFill>
          <a:blip r:embed="rId2"/>
          <a:srcRect/>
          <a:stretch/>
        </p:blipFill>
        <p:spPr>
          <a:xfrm>
            <a:off x="0" y="0"/>
            <a:ext cx="12192000" cy="6858000"/>
          </a:xfrm>
          <a:prstGeom prst="rect">
            <a:avLst/>
          </a:prstGeom>
        </p:spPr>
      </p:pic>
      <p:sp>
        <p:nvSpPr>
          <p:cNvPr id="6" name="Title 5">
            <a:extLst>
              <a:ext uri="{FF2B5EF4-FFF2-40B4-BE49-F238E27FC236}">
                <a16:creationId xmlns:a16="http://schemas.microsoft.com/office/drawing/2014/main" id="{D56AEA10-3EA0-038D-C563-C3D727E9A3DD}"/>
              </a:ext>
            </a:extLst>
          </p:cNvPr>
          <p:cNvSpPr>
            <a:spLocks noGrp="1"/>
          </p:cNvSpPr>
          <p:nvPr>
            <p:ph type="title"/>
          </p:nvPr>
        </p:nvSpPr>
        <p:spPr/>
        <p:txBody>
          <a:bodyPr>
            <a:normAutofit/>
          </a:bodyPr>
          <a:lstStyle/>
          <a:p>
            <a:r>
              <a:rPr lang="en-US" sz="4400" b="1" dirty="0">
                <a:solidFill>
                  <a:srgbClr val="015287"/>
                </a:solidFill>
                <a:latin typeface="Myriad Pro Black" panose="020B0503030403020204" pitchFamily="34" charset="0"/>
              </a:rPr>
              <a:t>Background Information</a:t>
            </a:r>
          </a:p>
        </p:txBody>
      </p:sp>
      <p:graphicFrame>
        <p:nvGraphicFramePr>
          <p:cNvPr id="9" name="Text Placeholder 3">
            <a:extLst>
              <a:ext uri="{FF2B5EF4-FFF2-40B4-BE49-F238E27FC236}">
                <a16:creationId xmlns:a16="http://schemas.microsoft.com/office/drawing/2014/main" id="{19A24DA8-64AF-0516-013C-E2A2A8B490B6}"/>
              </a:ext>
            </a:extLst>
          </p:cNvPr>
          <p:cNvGraphicFramePr>
            <a:graphicFrameLocks noGrp="1"/>
          </p:cNvGraphicFramePr>
          <p:nvPr>
            <p:ph idx="1"/>
          </p:nvPr>
        </p:nvGraphicFramePr>
        <p:xfrm>
          <a:off x="5180012" y="57594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0854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D1408-DCC8-2371-0BE1-DFC904B22B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91567A5-111C-E65A-D08B-A2B373C1A37E}"/>
              </a:ext>
            </a:extLst>
          </p:cNvPr>
          <p:cNvPicPr>
            <a:picLocks noChangeAspect="1"/>
          </p:cNvPicPr>
          <p:nvPr/>
        </p:nvPicPr>
        <p:blipFill>
          <a:blip r:embed="rId2"/>
          <a:srcRect/>
          <a:stretch/>
        </p:blipFill>
        <p:spPr>
          <a:xfrm>
            <a:off x="0" y="0"/>
            <a:ext cx="12192000" cy="6858000"/>
          </a:xfrm>
          <a:prstGeom prst="rect">
            <a:avLst/>
          </a:prstGeom>
        </p:spPr>
      </p:pic>
      <p:sp>
        <p:nvSpPr>
          <p:cNvPr id="6" name="Title 5">
            <a:extLst>
              <a:ext uri="{FF2B5EF4-FFF2-40B4-BE49-F238E27FC236}">
                <a16:creationId xmlns:a16="http://schemas.microsoft.com/office/drawing/2014/main" id="{09777A1B-2294-3EB7-066A-C835D367E1E1}"/>
              </a:ext>
            </a:extLst>
          </p:cNvPr>
          <p:cNvSpPr>
            <a:spLocks noGrp="1"/>
          </p:cNvSpPr>
          <p:nvPr>
            <p:ph type="title"/>
          </p:nvPr>
        </p:nvSpPr>
        <p:spPr/>
        <p:txBody>
          <a:bodyPr/>
          <a:lstStyle/>
          <a:p>
            <a:r>
              <a:rPr lang="en-US" b="1" dirty="0">
                <a:solidFill>
                  <a:srgbClr val="015287"/>
                </a:solidFill>
                <a:latin typeface="Myriad Pro Black" panose="020B0503030403020204" pitchFamily="34" charset="0"/>
              </a:rPr>
              <a:t>Definitions</a:t>
            </a:r>
            <a:endParaRPr lang="en-US" dirty="0"/>
          </a:p>
        </p:txBody>
      </p:sp>
      <p:sp>
        <p:nvSpPr>
          <p:cNvPr id="7" name="Content Placeholder 6">
            <a:extLst>
              <a:ext uri="{FF2B5EF4-FFF2-40B4-BE49-F238E27FC236}">
                <a16:creationId xmlns:a16="http://schemas.microsoft.com/office/drawing/2014/main" id="{6E7DBADC-5F53-4AF0-C05A-B17D0F56BB0F}"/>
              </a:ext>
            </a:extLst>
          </p:cNvPr>
          <p:cNvSpPr>
            <a:spLocks noGrp="1"/>
          </p:cNvSpPr>
          <p:nvPr>
            <p:ph idx="1"/>
          </p:nvPr>
        </p:nvSpPr>
        <p:spPr>
          <a:xfrm>
            <a:off x="283464" y="1542161"/>
            <a:ext cx="11612880" cy="4351338"/>
          </a:xfrm>
        </p:spPr>
        <p:txBody>
          <a:bodyPr>
            <a:normAutofit fontScale="92500" lnSpcReduction="20000"/>
          </a:bodyPr>
          <a:lstStyle/>
          <a:p>
            <a:pPr>
              <a:lnSpc>
                <a:spcPct val="124000"/>
              </a:lnSpc>
            </a:pPr>
            <a:r>
              <a:rPr lang="en-US" sz="2800" b="1" dirty="0">
                <a:solidFill>
                  <a:srgbClr val="015287"/>
                </a:solidFill>
                <a:latin typeface="Myriad Pro" panose="020B0503030403020204" pitchFamily="34" charset="0"/>
              </a:rPr>
              <a:t>“Volunteer” </a:t>
            </a:r>
            <a:r>
              <a:rPr lang="en-US" sz="2800" dirty="0">
                <a:solidFill>
                  <a:srgbClr val="015287"/>
                </a:solidFill>
                <a:latin typeface="Myriad Pro" panose="020B0503030403020204" pitchFamily="34" charset="0"/>
              </a:rPr>
              <a:t>refers to any person, aged 18 or older and who is not a District student, who helps or assists a school or the District, regardless of compensation or benefit, with activities, athletics, functions, programs, and tasks, including, but not limited to, in a classroom, on school grounds, at a school/District sanctioned activity, at a school/District-sponsored event, or on a school/District-sponsored trip.</a:t>
            </a:r>
          </a:p>
          <a:p>
            <a:pPr lvl="1">
              <a:lnSpc>
                <a:spcPct val="124000"/>
              </a:lnSpc>
            </a:pPr>
            <a:r>
              <a:rPr lang="en-US" b="1" dirty="0">
                <a:solidFill>
                  <a:srgbClr val="015287"/>
                </a:solidFill>
                <a:latin typeface="Myriad Pro" panose="020B0503030403020204" pitchFamily="34" charset="0"/>
              </a:rPr>
              <a:t>Supervised Volunteers </a:t>
            </a:r>
            <a:r>
              <a:rPr lang="en-US" dirty="0">
                <a:solidFill>
                  <a:srgbClr val="015287"/>
                </a:solidFill>
                <a:latin typeface="Myriad Pro" panose="020B0503030403020204" pitchFamily="34" charset="0"/>
              </a:rPr>
              <a:t>– under the direct supervision of district employees, in-state field trips</a:t>
            </a:r>
          </a:p>
          <a:p>
            <a:pPr lvl="1">
              <a:lnSpc>
                <a:spcPct val="124000"/>
              </a:lnSpc>
            </a:pPr>
            <a:r>
              <a:rPr lang="en-US" b="1" dirty="0">
                <a:solidFill>
                  <a:srgbClr val="015287"/>
                </a:solidFill>
                <a:latin typeface="Myriad Pro" panose="020B0503030403020204" pitchFamily="34" charset="0"/>
              </a:rPr>
              <a:t>Unsupervised Volunteers </a:t>
            </a:r>
            <a:r>
              <a:rPr lang="en-US" dirty="0">
                <a:solidFill>
                  <a:srgbClr val="015287"/>
                </a:solidFill>
                <a:latin typeface="Myriad Pro" panose="020B0503030403020204" pitchFamily="34" charset="0"/>
              </a:rPr>
              <a:t>– contact with students not under the direct supervision of district employees, out of state/overnight field trips</a:t>
            </a:r>
          </a:p>
          <a:p>
            <a:endParaRPr lang="en-US" dirty="0"/>
          </a:p>
        </p:txBody>
      </p:sp>
    </p:spTree>
    <p:extLst>
      <p:ext uri="{BB962C8B-B14F-4D97-AF65-F5344CB8AC3E}">
        <p14:creationId xmlns:p14="http://schemas.microsoft.com/office/powerpoint/2010/main" val="1748210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D294C-DEBC-356D-8851-F2B7F96B176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11FC92-7265-5222-6E55-69F5377A07B3}"/>
              </a:ext>
            </a:extLst>
          </p:cNvPr>
          <p:cNvPicPr>
            <a:picLocks noChangeAspect="1"/>
          </p:cNvPicPr>
          <p:nvPr/>
        </p:nvPicPr>
        <p:blipFill>
          <a:blip r:embed="rId2"/>
          <a:srcRect/>
          <a:stretch/>
        </p:blipFill>
        <p:spPr>
          <a:xfrm>
            <a:off x="0" y="0"/>
            <a:ext cx="12192000" cy="6858000"/>
          </a:xfrm>
          <a:prstGeom prst="rect">
            <a:avLst/>
          </a:prstGeom>
        </p:spPr>
      </p:pic>
      <p:sp>
        <p:nvSpPr>
          <p:cNvPr id="6" name="Title 5">
            <a:extLst>
              <a:ext uri="{FF2B5EF4-FFF2-40B4-BE49-F238E27FC236}">
                <a16:creationId xmlns:a16="http://schemas.microsoft.com/office/drawing/2014/main" id="{EAC28C69-2294-8815-5F10-347D834C6C98}"/>
              </a:ext>
            </a:extLst>
          </p:cNvPr>
          <p:cNvSpPr>
            <a:spLocks noGrp="1"/>
          </p:cNvSpPr>
          <p:nvPr>
            <p:ph type="title"/>
          </p:nvPr>
        </p:nvSpPr>
        <p:spPr>
          <a:xfrm>
            <a:off x="838200" y="128648"/>
            <a:ext cx="10515600" cy="1325563"/>
          </a:xfrm>
        </p:spPr>
        <p:txBody>
          <a:bodyPr/>
          <a:lstStyle/>
          <a:p>
            <a:r>
              <a:rPr lang="en-US" sz="4400" b="1" dirty="0">
                <a:solidFill>
                  <a:srgbClr val="015287"/>
                </a:solidFill>
                <a:latin typeface="Myriad Pro Black" panose="020B0503030403020204" pitchFamily="34" charset="0"/>
              </a:rPr>
              <a:t>Visitor vs. Volunteer </a:t>
            </a:r>
            <a:endParaRPr lang="en-US" dirty="0"/>
          </a:p>
        </p:txBody>
      </p:sp>
      <p:graphicFrame>
        <p:nvGraphicFramePr>
          <p:cNvPr id="2" name="TextBox 3">
            <a:extLst>
              <a:ext uri="{FF2B5EF4-FFF2-40B4-BE49-F238E27FC236}">
                <a16:creationId xmlns:a16="http://schemas.microsoft.com/office/drawing/2014/main" id="{9909F8B4-B046-0A14-2B29-1F62807E4062}"/>
              </a:ext>
            </a:extLst>
          </p:cNvPr>
          <p:cNvGraphicFramePr/>
          <p:nvPr/>
        </p:nvGraphicFramePr>
        <p:xfrm>
          <a:off x="425971" y="1454211"/>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3660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3EFA1-CD56-5044-CD72-CDE1AF5465C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4B959A4-9B8E-A3A9-EE23-B58FA81D31F9}"/>
              </a:ext>
            </a:extLst>
          </p:cNvPr>
          <p:cNvPicPr>
            <a:picLocks noChangeAspect="1"/>
          </p:cNvPicPr>
          <p:nvPr/>
        </p:nvPicPr>
        <p:blipFill>
          <a:blip r:embed="rId2"/>
          <a:srcRect/>
          <a:stretch/>
        </p:blipFill>
        <p:spPr>
          <a:xfrm>
            <a:off x="0" y="0"/>
            <a:ext cx="12192000" cy="6858000"/>
          </a:xfrm>
          <a:prstGeom prst="rect">
            <a:avLst/>
          </a:prstGeom>
        </p:spPr>
      </p:pic>
      <p:sp>
        <p:nvSpPr>
          <p:cNvPr id="6" name="Title 5">
            <a:extLst>
              <a:ext uri="{FF2B5EF4-FFF2-40B4-BE49-F238E27FC236}">
                <a16:creationId xmlns:a16="http://schemas.microsoft.com/office/drawing/2014/main" id="{DBB1D054-780A-EB12-522A-058DF640C8CA}"/>
              </a:ext>
            </a:extLst>
          </p:cNvPr>
          <p:cNvSpPr>
            <a:spLocks noGrp="1"/>
          </p:cNvSpPr>
          <p:nvPr>
            <p:ph type="title"/>
          </p:nvPr>
        </p:nvSpPr>
        <p:spPr/>
        <p:txBody>
          <a:bodyPr/>
          <a:lstStyle/>
          <a:p>
            <a:r>
              <a:rPr lang="en-US" sz="4400" b="1" dirty="0">
                <a:solidFill>
                  <a:srgbClr val="015287"/>
                </a:solidFill>
                <a:latin typeface="Myriad Pro Black" panose="020B0503030403020204" pitchFamily="34" charset="0"/>
              </a:rPr>
              <a:t>Board Policies &amp; Admin Regulations</a:t>
            </a:r>
            <a:endParaRPr lang="en-US" dirty="0"/>
          </a:p>
        </p:txBody>
      </p:sp>
      <p:graphicFrame>
        <p:nvGraphicFramePr>
          <p:cNvPr id="4" name="TextBox 3">
            <a:extLst>
              <a:ext uri="{FF2B5EF4-FFF2-40B4-BE49-F238E27FC236}">
                <a16:creationId xmlns:a16="http://schemas.microsoft.com/office/drawing/2014/main" id="{1CFD1F05-0716-ADDE-5081-E27BF3EFA5D5}"/>
              </a:ext>
            </a:extLst>
          </p:cNvPr>
          <p:cNvGraphicFramePr>
            <a:graphicFrameLocks noGrp="1"/>
          </p:cNvGraphicFramePr>
          <p:nvPr>
            <p:ph idx="1"/>
          </p:nvPr>
        </p:nvGraphicFramePr>
        <p:xfrm>
          <a:off x="335280" y="1197864"/>
          <a:ext cx="11521440" cy="4901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9936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4941C-C77A-6024-3FC6-DE63818954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CAB15DC-46D6-3681-0923-FB009B7FFBE7}"/>
              </a:ext>
            </a:extLst>
          </p:cNvPr>
          <p:cNvPicPr>
            <a:picLocks noChangeAspect="1"/>
          </p:cNvPicPr>
          <p:nvPr/>
        </p:nvPicPr>
        <p:blipFill>
          <a:blip r:embed="rId3"/>
          <a:srcRect/>
          <a:stretch/>
        </p:blipFill>
        <p:spPr>
          <a:xfrm>
            <a:off x="0" y="0"/>
            <a:ext cx="12192000" cy="6858000"/>
          </a:xfrm>
          <a:prstGeom prst="rect">
            <a:avLst/>
          </a:prstGeom>
        </p:spPr>
      </p:pic>
      <p:pic>
        <p:nvPicPr>
          <p:cNvPr id="2" name="Picture 1" descr="A screenshot of an application&#10;&#10;AI-generated content may be incorrect.">
            <a:extLst>
              <a:ext uri="{FF2B5EF4-FFF2-40B4-BE49-F238E27FC236}">
                <a16:creationId xmlns:a16="http://schemas.microsoft.com/office/drawing/2014/main" id="{49DE828B-6591-64D0-B9E2-3E5E690CA329}"/>
              </a:ext>
            </a:extLst>
          </p:cNvPr>
          <p:cNvPicPr>
            <a:picLocks noChangeAspect="1"/>
          </p:cNvPicPr>
          <p:nvPr/>
        </p:nvPicPr>
        <p:blipFill>
          <a:blip r:embed="rId4"/>
          <a:stretch>
            <a:fillRect/>
          </a:stretch>
        </p:blipFill>
        <p:spPr>
          <a:xfrm>
            <a:off x="13347" y="0"/>
            <a:ext cx="12165306" cy="6858000"/>
          </a:xfrm>
          <a:prstGeom prst="rect">
            <a:avLst/>
          </a:prstGeom>
        </p:spPr>
      </p:pic>
    </p:spTree>
    <p:extLst>
      <p:ext uri="{BB962C8B-B14F-4D97-AF65-F5344CB8AC3E}">
        <p14:creationId xmlns:p14="http://schemas.microsoft.com/office/powerpoint/2010/main" val="2743411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Elf | Ultimate Collector's Edition &quot;Elevator&quot; Clip | Warner Bros. Entertainment">
            <a:hlinkClick r:id="rId5" action="ppaction://program"/>
            <a:extLst>
              <a:ext uri="{FF2B5EF4-FFF2-40B4-BE49-F238E27FC236}">
                <a16:creationId xmlns:a16="http://schemas.microsoft.com/office/drawing/2014/main" id="{41CF3A2B-6CE0-4CDA-584D-F306A603637D}"/>
              </a:ext>
            </a:extLst>
          </p:cNvPr>
          <p:cNvPicPr>
            <a:picLocks noRot="1" noChangeAspect="1"/>
          </p:cNvPicPr>
          <p:nvPr>
            <a:videoFile r:link="rId1"/>
          </p:nvPr>
        </p:nvPicPr>
        <p:blipFill>
          <a:blip r:embed="rId6"/>
          <a:stretch>
            <a:fillRect/>
          </a:stretch>
        </p:blipFill>
        <p:spPr>
          <a:xfrm>
            <a:off x="836177" y="457200"/>
            <a:ext cx="10519646" cy="5943600"/>
          </a:xfrm>
          <a:prstGeom prst="rect">
            <a:avLst/>
          </a:prstGeom>
        </p:spPr>
      </p:pic>
      <p:pic>
        <p:nvPicPr>
          <p:cNvPr id="2" name="Online Media 1" title="Elf | Ultimate Collector's Edition &quot;Elevator&quot; Clip | Warner Bros. Entertainment">
            <a:hlinkClick r:id="" action="ppaction://media"/>
            <a:extLst>
              <a:ext uri="{FF2B5EF4-FFF2-40B4-BE49-F238E27FC236}">
                <a16:creationId xmlns:a16="http://schemas.microsoft.com/office/drawing/2014/main" id="{89C684C1-D379-0128-857F-08E4B1AEC72B}"/>
              </a:ext>
            </a:extLst>
          </p:cNvPr>
          <p:cNvPicPr>
            <a:picLocks noRot="1" noChangeAspect="1"/>
          </p:cNvPicPr>
          <p:nvPr>
            <a:videoFile r:link="rId1"/>
          </p:nvPr>
        </p:nvPicPr>
        <p:blipFill>
          <a:blip r:embed="rId7"/>
          <a:stretch>
            <a:fillRect/>
          </a:stretch>
        </p:blipFill>
        <p:spPr>
          <a:xfrm>
            <a:off x="26988" y="0"/>
            <a:ext cx="12138025" cy="6858000"/>
          </a:xfrm>
          <a:prstGeom prst="rect">
            <a:avLst/>
          </a:prstGeom>
        </p:spPr>
      </p:pic>
      <p:pic>
        <p:nvPicPr>
          <p:cNvPr id="4" name="Online Media 3" title="Looks like a Christmas Tree! Elf Empire State Building Elevator.">
            <a:hlinkClick r:id="" action="ppaction://media"/>
            <a:extLst>
              <a:ext uri="{FF2B5EF4-FFF2-40B4-BE49-F238E27FC236}">
                <a16:creationId xmlns:a16="http://schemas.microsoft.com/office/drawing/2014/main" id="{3EA5E3CC-D0BC-502A-12AF-F08C19F03DFB}"/>
              </a:ext>
            </a:extLst>
          </p:cNvPr>
          <p:cNvPicPr>
            <a:picLocks noRot="1" noChangeAspect="1"/>
          </p:cNvPicPr>
          <p:nvPr>
            <a:videoFile r:link="rId2"/>
          </p:nvPr>
        </p:nvPicPr>
        <p:blipFill>
          <a:blip r:embed="rId8"/>
          <a:stretch>
            <a:fillRect/>
          </a:stretch>
        </p:blipFill>
        <p:spPr>
          <a:xfrm>
            <a:off x="26988" y="0"/>
            <a:ext cx="12138025" cy="6858000"/>
          </a:xfrm>
          <a:prstGeom prst="rect">
            <a:avLst/>
          </a:prstGeom>
        </p:spPr>
      </p:pic>
    </p:spTree>
    <p:extLst>
      <p:ext uri="{BB962C8B-B14F-4D97-AF65-F5344CB8AC3E}">
        <p14:creationId xmlns:p14="http://schemas.microsoft.com/office/powerpoint/2010/main" val="83633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4790F99-C881-47C9-B3DC-C959D4418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10" name="TextBox 9">
            <a:extLst>
              <a:ext uri="{FF2B5EF4-FFF2-40B4-BE49-F238E27FC236}">
                <a16:creationId xmlns:a16="http://schemas.microsoft.com/office/drawing/2014/main" id="{8D0BCE90-D64B-CD8F-8BFA-72934E9CA84A}"/>
              </a:ext>
            </a:extLst>
          </p:cNvPr>
          <p:cNvSpPr txBox="1"/>
          <p:nvPr/>
        </p:nvSpPr>
        <p:spPr>
          <a:xfrm>
            <a:off x="480321" y="237734"/>
            <a:ext cx="6220691" cy="769441"/>
          </a:xfrm>
          <a:prstGeom prst="rect">
            <a:avLst/>
          </a:prstGeom>
          <a:noFill/>
        </p:spPr>
        <p:txBody>
          <a:bodyPr wrap="square" rtlCol="0">
            <a:spAutoFit/>
          </a:bodyPr>
          <a:lstStyle/>
          <a:p>
            <a:r>
              <a:rPr lang="en-US" sz="4400" u="sng" dirty="0"/>
              <a:t>Guiding Principle Focus</a:t>
            </a:r>
          </a:p>
        </p:txBody>
      </p:sp>
      <p:sp>
        <p:nvSpPr>
          <p:cNvPr id="9" name="TextBox 8">
            <a:extLst>
              <a:ext uri="{FF2B5EF4-FFF2-40B4-BE49-F238E27FC236}">
                <a16:creationId xmlns:a16="http://schemas.microsoft.com/office/drawing/2014/main" id="{AC996681-04D8-56BA-2855-CE2E06D14B05}"/>
              </a:ext>
            </a:extLst>
          </p:cNvPr>
          <p:cNvSpPr txBox="1"/>
          <p:nvPr/>
        </p:nvSpPr>
        <p:spPr>
          <a:xfrm>
            <a:off x="1697010" y="1964637"/>
            <a:ext cx="7680453" cy="2554545"/>
          </a:xfrm>
          <a:prstGeom prst="rect">
            <a:avLst/>
          </a:prstGeom>
          <a:noFill/>
        </p:spPr>
        <p:txBody>
          <a:bodyPr wrap="square">
            <a:spAutoFit/>
          </a:bodyPr>
          <a:lstStyle/>
          <a:p>
            <a:r>
              <a:rPr lang="en-US" sz="3200" b="1" u="sng" dirty="0">
                <a:solidFill>
                  <a:srgbClr val="156082"/>
                </a:solidFill>
                <a:effectLst/>
                <a:latin typeface="Grandview" panose="020B0502040204020203" pitchFamily="34" charset="0"/>
                <a:ea typeface="Aptos" panose="020B0004020202020204" pitchFamily="34" charset="0"/>
                <a:cs typeface="Segoe UI" panose="020B0502040204020203" pitchFamily="34" charset="0"/>
              </a:rPr>
              <a:t>Appreciation:</a:t>
            </a:r>
            <a:r>
              <a:rPr lang="en-US" sz="3200" b="1" dirty="0">
                <a:solidFill>
                  <a:srgbClr val="156082"/>
                </a:solidFill>
                <a:effectLst/>
                <a:latin typeface="Grandview" panose="020B0502040204020203" pitchFamily="34" charset="0"/>
                <a:ea typeface="Aptos" panose="020B0004020202020204" pitchFamily="34" charset="0"/>
                <a:cs typeface="Segoe UI" panose="020B0502040204020203" pitchFamily="34" charset="0"/>
              </a:rPr>
              <a:t> </a:t>
            </a:r>
            <a:r>
              <a:rPr lang="en-US" sz="3200" dirty="0">
                <a:effectLst/>
                <a:latin typeface="Grandview" panose="020B0502040204020203" pitchFamily="34" charset="0"/>
                <a:ea typeface="Aptos" panose="020B0004020202020204" pitchFamily="34" charset="0"/>
                <a:cs typeface="Segoe UI" panose="020B0502040204020203" pitchFamily="34" charset="0"/>
              </a:rPr>
              <a:t>Cultivate a positive environment by approaching each interaction with a spirit of optimism, fueled by hope. Express gratitude and celebrate success to foster growth</a:t>
            </a:r>
            <a:endParaRPr lang="en-US" sz="3200" dirty="0"/>
          </a:p>
        </p:txBody>
      </p:sp>
    </p:spTree>
    <p:extLst>
      <p:ext uri="{BB962C8B-B14F-4D97-AF65-F5344CB8AC3E}">
        <p14:creationId xmlns:p14="http://schemas.microsoft.com/office/powerpoint/2010/main" val="1055869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EBD9D-A1F3-F97B-17E3-CFBD838B592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AE2554E-B384-E7FE-A5BF-D0037DEE18AA}"/>
              </a:ext>
            </a:extLst>
          </p:cNvPr>
          <p:cNvPicPr>
            <a:picLocks noChangeAspect="1"/>
          </p:cNvPicPr>
          <p:nvPr/>
        </p:nvPicPr>
        <p:blipFill>
          <a:blip r:embed="rId3"/>
          <a:srcRect/>
          <a:stretch/>
        </p:blipFill>
        <p:spPr>
          <a:xfrm>
            <a:off x="0" y="0"/>
            <a:ext cx="12192000" cy="6858000"/>
          </a:xfrm>
          <a:prstGeom prst="rect">
            <a:avLst/>
          </a:prstGeom>
        </p:spPr>
      </p:pic>
      <p:sp>
        <p:nvSpPr>
          <p:cNvPr id="6" name="Title 5">
            <a:extLst>
              <a:ext uri="{FF2B5EF4-FFF2-40B4-BE49-F238E27FC236}">
                <a16:creationId xmlns:a16="http://schemas.microsoft.com/office/drawing/2014/main" id="{64DE3B7E-BECC-87B7-13BC-22C538197B74}"/>
              </a:ext>
            </a:extLst>
          </p:cNvPr>
          <p:cNvSpPr>
            <a:spLocks noGrp="1"/>
          </p:cNvSpPr>
          <p:nvPr>
            <p:ph type="title"/>
          </p:nvPr>
        </p:nvSpPr>
        <p:spPr>
          <a:xfrm>
            <a:off x="414339" y="443753"/>
            <a:ext cx="3932237" cy="2985248"/>
          </a:xfrm>
        </p:spPr>
        <p:txBody>
          <a:bodyPr>
            <a:normAutofit/>
          </a:bodyPr>
          <a:lstStyle/>
          <a:p>
            <a:r>
              <a:rPr lang="en-US" sz="4400" b="1" dirty="0">
                <a:solidFill>
                  <a:srgbClr val="015287"/>
                </a:solidFill>
                <a:latin typeface="Myriad Pro Black" panose="020B0503030403020204" pitchFamily="34" charset="0"/>
              </a:rPr>
              <a:t>Conjunction Junction...</a:t>
            </a:r>
            <a:br>
              <a:rPr lang="en-US" sz="4400" b="1" dirty="0">
                <a:solidFill>
                  <a:srgbClr val="015287"/>
                </a:solidFill>
                <a:latin typeface="Myriad Pro Black" panose="020B0503030403020204" pitchFamily="34" charset="0"/>
              </a:rPr>
            </a:br>
            <a:r>
              <a:rPr lang="en-US" sz="4400" b="1" dirty="0">
                <a:solidFill>
                  <a:srgbClr val="015287"/>
                </a:solidFill>
                <a:latin typeface="Myriad Pro Black" panose="020B0503030403020204" pitchFamily="34" charset="0"/>
              </a:rPr>
              <a:t>What's your FUNCTION?</a:t>
            </a:r>
            <a:endParaRPr lang="en-US" dirty="0"/>
          </a:p>
        </p:txBody>
      </p:sp>
      <p:sp>
        <p:nvSpPr>
          <p:cNvPr id="15" name="Content Placeholder 14">
            <a:extLst>
              <a:ext uri="{FF2B5EF4-FFF2-40B4-BE49-F238E27FC236}">
                <a16:creationId xmlns:a16="http://schemas.microsoft.com/office/drawing/2014/main" id="{FC4BCDB2-7FAF-D7D0-9BE8-0AAA3132F924}"/>
              </a:ext>
            </a:extLst>
          </p:cNvPr>
          <p:cNvSpPr>
            <a:spLocks noGrp="1"/>
          </p:cNvSpPr>
          <p:nvPr>
            <p:ph idx="1"/>
          </p:nvPr>
        </p:nvSpPr>
        <p:spPr/>
        <p:txBody>
          <a:bodyPr/>
          <a:lstStyle/>
          <a:p>
            <a:endParaRPr lang="en-US"/>
          </a:p>
        </p:txBody>
      </p:sp>
      <p:pic>
        <p:nvPicPr>
          <p:cNvPr id="11" name="Picture 10" descr="A screen shot of a computer&#10;&#10;AI-generated content may be incorrect.">
            <a:extLst>
              <a:ext uri="{FF2B5EF4-FFF2-40B4-BE49-F238E27FC236}">
                <a16:creationId xmlns:a16="http://schemas.microsoft.com/office/drawing/2014/main" id="{2D055BFC-03CD-7596-B675-AE11C0594B41}"/>
              </a:ext>
            </a:extLst>
          </p:cNvPr>
          <p:cNvPicPr>
            <a:picLocks noChangeAspect="1"/>
          </p:cNvPicPr>
          <p:nvPr/>
        </p:nvPicPr>
        <p:blipFill>
          <a:blip r:embed="rId4"/>
          <a:stretch>
            <a:fillRect/>
          </a:stretch>
        </p:blipFill>
        <p:spPr>
          <a:xfrm>
            <a:off x="4240252" y="0"/>
            <a:ext cx="7951748" cy="4454417"/>
          </a:xfrm>
          <a:prstGeom prst="rect">
            <a:avLst/>
          </a:prstGeom>
        </p:spPr>
      </p:pic>
      <p:sp>
        <p:nvSpPr>
          <p:cNvPr id="12" name="Oval 11">
            <a:extLst>
              <a:ext uri="{FF2B5EF4-FFF2-40B4-BE49-F238E27FC236}">
                <a16:creationId xmlns:a16="http://schemas.microsoft.com/office/drawing/2014/main" id="{C78831E0-A822-A918-20A5-776701D67350}"/>
              </a:ext>
            </a:extLst>
          </p:cNvPr>
          <p:cNvSpPr/>
          <p:nvPr/>
        </p:nvSpPr>
        <p:spPr>
          <a:xfrm>
            <a:off x="9325824" y="2806209"/>
            <a:ext cx="2592000" cy="16560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A45D0CD-6C0B-F915-2166-9914D24190DB}"/>
              </a:ext>
            </a:extLst>
          </p:cNvPr>
          <p:cNvSpPr txBox="1"/>
          <p:nvPr/>
        </p:nvSpPr>
        <p:spPr>
          <a:xfrm>
            <a:off x="5029824" y="4954209"/>
            <a:ext cx="6888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solidFill>
                  <a:srgbClr val="C00000"/>
                </a:solidFill>
              </a:rPr>
              <a:t>Don't choose any other function than District Employee</a:t>
            </a:r>
          </a:p>
          <a:p>
            <a:pPr marL="285750" indent="-285750">
              <a:buFont typeface="Arial"/>
              <a:buChar char="•"/>
            </a:pPr>
            <a:r>
              <a:rPr lang="en-US" sz="2000" dirty="0">
                <a:solidFill>
                  <a:srgbClr val="C00000"/>
                </a:solidFill>
              </a:rPr>
              <a:t>Will be verified by Volunteer Services before approved</a:t>
            </a:r>
          </a:p>
          <a:p>
            <a:pPr marL="285750" indent="-285750">
              <a:buFont typeface="Arial"/>
              <a:buChar char="•"/>
            </a:pPr>
            <a:r>
              <a:rPr lang="en-US" sz="2000" dirty="0">
                <a:solidFill>
                  <a:srgbClr val="C00000"/>
                </a:solidFill>
              </a:rPr>
              <a:t>Don't have to be background checked</a:t>
            </a:r>
          </a:p>
        </p:txBody>
      </p:sp>
      <p:cxnSp>
        <p:nvCxnSpPr>
          <p:cNvPr id="14" name="Straight Arrow Connector 13">
            <a:extLst>
              <a:ext uri="{FF2B5EF4-FFF2-40B4-BE49-F238E27FC236}">
                <a16:creationId xmlns:a16="http://schemas.microsoft.com/office/drawing/2014/main" id="{EE40E414-D997-6EDB-629F-4377855385CB}"/>
              </a:ext>
            </a:extLst>
          </p:cNvPr>
          <p:cNvCxnSpPr>
            <a:cxnSpLocks/>
          </p:cNvCxnSpPr>
          <p:nvPr/>
        </p:nvCxnSpPr>
        <p:spPr>
          <a:xfrm flipH="1">
            <a:off x="7123823" y="3832209"/>
            <a:ext cx="2274000" cy="1128000"/>
          </a:xfrm>
          <a:prstGeom prst="straightConnector1">
            <a:avLst/>
          </a:prstGeom>
          <a:ln w="57150">
            <a:solidFill>
              <a:srgbClr val="C0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51717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794F6-86E5-AAB3-EB4B-EE45F1CD1F4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6CA78F0-5979-0227-7487-D9C5453A3869}"/>
              </a:ext>
            </a:extLst>
          </p:cNvPr>
          <p:cNvPicPr>
            <a:picLocks noChangeAspect="1"/>
          </p:cNvPicPr>
          <p:nvPr/>
        </p:nvPicPr>
        <p:blipFill>
          <a:blip r:embed="rId2"/>
          <a:srcRect/>
          <a:stretch/>
        </p:blipFill>
        <p:spPr>
          <a:xfrm>
            <a:off x="0" y="0"/>
            <a:ext cx="12192000" cy="6858000"/>
          </a:xfrm>
          <a:prstGeom prst="rect">
            <a:avLst/>
          </a:prstGeom>
        </p:spPr>
      </p:pic>
      <p:pic>
        <p:nvPicPr>
          <p:cNvPr id="2" name="Picture 1" descr="A screenshot of a school application&#10;&#10;AI-generated content may be incorrect.">
            <a:extLst>
              <a:ext uri="{FF2B5EF4-FFF2-40B4-BE49-F238E27FC236}">
                <a16:creationId xmlns:a16="http://schemas.microsoft.com/office/drawing/2014/main" id="{73C91AF6-BADB-8DB6-1FCE-FDDF6FC6B9BF}"/>
              </a:ext>
            </a:extLst>
          </p:cNvPr>
          <p:cNvPicPr>
            <a:picLocks noChangeAspect="1"/>
          </p:cNvPicPr>
          <p:nvPr/>
        </p:nvPicPr>
        <p:blipFill>
          <a:blip r:embed="rId3"/>
          <a:stretch>
            <a:fillRect/>
          </a:stretch>
        </p:blipFill>
        <p:spPr>
          <a:xfrm>
            <a:off x="191788" y="149826"/>
            <a:ext cx="8859672" cy="4439673"/>
          </a:xfrm>
          <a:prstGeom prst="rect">
            <a:avLst/>
          </a:prstGeom>
        </p:spPr>
      </p:pic>
      <p:sp>
        <p:nvSpPr>
          <p:cNvPr id="3" name="Oval 2">
            <a:extLst>
              <a:ext uri="{FF2B5EF4-FFF2-40B4-BE49-F238E27FC236}">
                <a16:creationId xmlns:a16="http://schemas.microsoft.com/office/drawing/2014/main" id="{8A1ED515-B5B7-6027-DC62-DBC18C288114}"/>
              </a:ext>
            </a:extLst>
          </p:cNvPr>
          <p:cNvSpPr/>
          <p:nvPr/>
        </p:nvSpPr>
        <p:spPr>
          <a:xfrm>
            <a:off x="5873788" y="3022588"/>
            <a:ext cx="2592000" cy="16560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 name="Oval 3">
            <a:extLst>
              <a:ext uri="{FF2B5EF4-FFF2-40B4-BE49-F238E27FC236}">
                <a16:creationId xmlns:a16="http://schemas.microsoft.com/office/drawing/2014/main" id="{CFC08D1D-4422-D601-C886-A2E35DBE2A7E}"/>
              </a:ext>
            </a:extLst>
          </p:cNvPr>
          <p:cNvSpPr/>
          <p:nvPr/>
        </p:nvSpPr>
        <p:spPr>
          <a:xfrm>
            <a:off x="2261789" y="2166267"/>
            <a:ext cx="2592000" cy="12840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B615AC5E-BB86-BA6C-7FAC-B22D10D43961}"/>
              </a:ext>
            </a:extLst>
          </p:cNvPr>
          <p:cNvSpPr txBox="1"/>
          <p:nvPr/>
        </p:nvSpPr>
        <p:spPr>
          <a:xfrm>
            <a:off x="437788" y="4564588"/>
            <a:ext cx="5442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b="1">
                <a:solidFill>
                  <a:srgbClr val="C00000"/>
                </a:solidFill>
              </a:rPr>
              <a:t>DON'T CHOOSE ANY OTHER FUNCTION</a:t>
            </a:r>
            <a:endParaRPr lang="en-US" b="1"/>
          </a:p>
          <a:p>
            <a:pPr marL="285750" indent="-285750">
              <a:buFont typeface="Arial"/>
              <a:buChar char="•"/>
            </a:pPr>
            <a:r>
              <a:rPr lang="en-US" sz="2000" b="1">
                <a:solidFill>
                  <a:srgbClr val="C00000"/>
                </a:solidFill>
              </a:rPr>
              <a:t>Will be verified in person by Volunteer Services before approved</a:t>
            </a:r>
          </a:p>
          <a:p>
            <a:pPr marL="285750" indent="-285750">
              <a:buFont typeface="Arial"/>
              <a:buChar char="•"/>
            </a:pPr>
            <a:r>
              <a:rPr lang="en-US" sz="2000" b="1">
                <a:solidFill>
                  <a:srgbClr val="C00000"/>
                </a:solidFill>
              </a:rPr>
              <a:t>Don't have to be background checked</a:t>
            </a:r>
          </a:p>
        </p:txBody>
      </p:sp>
      <p:sp>
        <p:nvSpPr>
          <p:cNvPr id="9" name="TextBox 8">
            <a:extLst>
              <a:ext uri="{FF2B5EF4-FFF2-40B4-BE49-F238E27FC236}">
                <a16:creationId xmlns:a16="http://schemas.microsoft.com/office/drawing/2014/main" id="{11B3BF20-6BF7-8F30-F17A-B81999CFF919}"/>
              </a:ext>
            </a:extLst>
          </p:cNvPr>
          <p:cNvSpPr txBox="1"/>
          <p:nvPr/>
        </p:nvSpPr>
        <p:spPr>
          <a:xfrm>
            <a:off x="9043448" y="540616"/>
            <a:ext cx="3119836"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b="1" dirty="0">
                <a:solidFill>
                  <a:srgbClr val="C00000"/>
                </a:solidFill>
              </a:rPr>
              <a:t>Must be fingerprinted </a:t>
            </a:r>
          </a:p>
          <a:p>
            <a:pPr marL="285750" indent="-285750">
              <a:buFont typeface="Arial"/>
              <a:buChar char="•"/>
            </a:pPr>
            <a:r>
              <a:rPr lang="en-US" sz="2000" b="1" dirty="0">
                <a:solidFill>
                  <a:srgbClr val="C00000"/>
                </a:solidFill>
              </a:rPr>
              <a:t>DON'T CHOOSE ANY OTHER FUNCTION</a:t>
            </a:r>
          </a:p>
          <a:p>
            <a:pPr marL="285750" indent="-285750">
              <a:buFont typeface="Arial"/>
              <a:buChar char="•"/>
            </a:pPr>
            <a:r>
              <a:rPr lang="en-US" sz="2000" b="1" dirty="0">
                <a:solidFill>
                  <a:srgbClr val="C00000"/>
                </a:solidFill>
              </a:rPr>
              <a:t>FPX form for Non-paid Coaches</a:t>
            </a:r>
          </a:p>
          <a:p>
            <a:pPr marL="285750" indent="-285750">
              <a:buFont typeface="Arial"/>
              <a:buChar char="•"/>
            </a:pPr>
            <a:r>
              <a:rPr lang="en-US" sz="2000" b="1" dirty="0">
                <a:solidFill>
                  <a:srgbClr val="C00000"/>
                </a:solidFill>
              </a:rPr>
              <a:t>DPS Waiver </a:t>
            </a:r>
          </a:p>
          <a:p>
            <a:pPr marL="285750" indent="-285750">
              <a:buFont typeface="Arial"/>
              <a:buChar char="•"/>
            </a:pPr>
            <a:r>
              <a:rPr lang="en-US" sz="2000" b="1" dirty="0">
                <a:solidFill>
                  <a:srgbClr val="C00000"/>
                </a:solidFill>
              </a:rPr>
              <a:t>DOWNLOAD forms first, go to Fingerprint Express, THEN start the online application</a:t>
            </a:r>
          </a:p>
          <a:p>
            <a:pPr marL="285750" indent="-285750">
              <a:buFont typeface="Arial"/>
              <a:buChar char="•"/>
            </a:pPr>
            <a:r>
              <a:rPr lang="en-US" sz="2000" b="1" dirty="0">
                <a:solidFill>
                  <a:srgbClr val="C00000"/>
                </a:solidFill>
              </a:rPr>
              <a:t>Also requirements through Athletics before approval</a:t>
            </a:r>
          </a:p>
        </p:txBody>
      </p:sp>
      <p:cxnSp>
        <p:nvCxnSpPr>
          <p:cNvPr id="10" name="Straight Arrow Connector 9">
            <a:extLst>
              <a:ext uri="{FF2B5EF4-FFF2-40B4-BE49-F238E27FC236}">
                <a16:creationId xmlns:a16="http://schemas.microsoft.com/office/drawing/2014/main" id="{8942A9FC-3CE2-F4B6-732D-E2E7296ADBC1}"/>
              </a:ext>
            </a:extLst>
          </p:cNvPr>
          <p:cNvCxnSpPr>
            <a:cxnSpLocks/>
          </p:cNvCxnSpPr>
          <p:nvPr/>
        </p:nvCxnSpPr>
        <p:spPr>
          <a:xfrm flipH="1">
            <a:off x="2261789" y="3337588"/>
            <a:ext cx="500175" cy="1251911"/>
          </a:xfrm>
          <a:prstGeom prst="straightConnector1">
            <a:avLst/>
          </a:prstGeom>
          <a:ln w="57150">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3B26994A-ACDA-D168-B7E6-D94239F7A355}"/>
              </a:ext>
            </a:extLst>
          </p:cNvPr>
          <p:cNvCxnSpPr>
            <a:cxnSpLocks/>
          </p:cNvCxnSpPr>
          <p:nvPr/>
        </p:nvCxnSpPr>
        <p:spPr>
          <a:xfrm flipV="1">
            <a:off x="7913787" y="2032588"/>
            <a:ext cx="1137673" cy="1158000"/>
          </a:xfrm>
          <a:prstGeom prst="straightConnector1">
            <a:avLst/>
          </a:prstGeom>
          <a:ln w="57150">
            <a:solidFill>
              <a:srgbClr val="C0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78708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19C1C-24CE-791A-367F-1C163C93851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2BDBBC3-14A3-72EA-DFD4-05D03EE7A93F}"/>
              </a:ext>
            </a:extLst>
          </p:cNvPr>
          <p:cNvPicPr>
            <a:picLocks noChangeAspect="1"/>
          </p:cNvPicPr>
          <p:nvPr/>
        </p:nvPicPr>
        <p:blipFill>
          <a:blip r:embed="rId3"/>
          <a:srcRect/>
          <a:stretch/>
        </p:blipFill>
        <p:spPr>
          <a:xfrm>
            <a:off x="0" y="0"/>
            <a:ext cx="12192000" cy="6858000"/>
          </a:xfrm>
          <a:prstGeom prst="rect">
            <a:avLst/>
          </a:prstGeom>
        </p:spPr>
      </p:pic>
      <p:pic>
        <p:nvPicPr>
          <p:cNvPr id="4" name="Picture 3" descr="A screenshot of a school application&#10;&#10;AI-generated content may be incorrect.">
            <a:extLst>
              <a:ext uri="{FF2B5EF4-FFF2-40B4-BE49-F238E27FC236}">
                <a16:creationId xmlns:a16="http://schemas.microsoft.com/office/drawing/2014/main" id="{94FDD6B4-40BC-9258-C182-C760BDF40172}"/>
              </a:ext>
            </a:extLst>
          </p:cNvPr>
          <p:cNvPicPr>
            <a:picLocks noChangeAspect="1"/>
          </p:cNvPicPr>
          <p:nvPr/>
        </p:nvPicPr>
        <p:blipFill>
          <a:blip r:embed="rId4"/>
          <a:stretch>
            <a:fillRect/>
          </a:stretch>
        </p:blipFill>
        <p:spPr>
          <a:xfrm>
            <a:off x="0" y="5813"/>
            <a:ext cx="10601914" cy="5892187"/>
          </a:xfrm>
          <a:prstGeom prst="rect">
            <a:avLst/>
          </a:prstGeom>
        </p:spPr>
      </p:pic>
      <p:sp>
        <p:nvSpPr>
          <p:cNvPr id="8" name="TextBox 7">
            <a:extLst>
              <a:ext uri="{FF2B5EF4-FFF2-40B4-BE49-F238E27FC236}">
                <a16:creationId xmlns:a16="http://schemas.microsoft.com/office/drawing/2014/main" id="{AE5E0D53-AAD0-ABC2-57DD-C3F648CC9737}"/>
              </a:ext>
            </a:extLst>
          </p:cNvPr>
          <p:cNvSpPr txBox="1"/>
          <p:nvPr/>
        </p:nvSpPr>
        <p:spPr>
          <a:xfrm>
            <a:off x="9564000" y="438436"/>
            <a:ext cx="2628000" cy="470898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solidFill>
                  <a:srgbClr val="C00000"/>
                </a:solidFill>
              </a:rPr>
              <a:t>Must be fingerprinted </a:t>
            </a:r>
          </a:p>
          <a:p>
            <a:pPr marL="285750" indent="-285750">
              <a:buFont typeface="Arial"/>
              <a:buChar char="•"/>
            </a:pPr>
            <a:r>
              <a:rPr lang="en-US" sz="2000" b="1" dirty="0">
                <a:solidFill>
                  <a:srgbClr val="C00000"/>
                </a:solidFill>
              </a:rPr>
              <a:t>DON'T CHOOSE ANY OTHER FUNCTION</a:t>
            </a:r>
          </a:p>
          <a:p>
            <a:pPr marL="285750" indent="-285750">
              <a:buFont typeface="Arial"/>
              <a:buChar char="•"/>
            </a:pPr>
            <a:r>
              <a:rPr lang="en-US" sz="2000" dirty="0">
                <a:solidFill>
                  <a:srgbClr val="C00000"/>
                </a:solidFill>
              </a:rPr>
              <a:t>FXP form for Non-paid Coaches</a:t>
            </a:r>
          </a:p>
          <a:p>
            <a:pPr marL="285750" indent="-285750">
              <a:buFont typeface="Arial"/>
              <a:buChar char="•"/>
            </a:pPr>
            <a:r>
              <a:rPr lang="en-US" sz="2000" dirty="0">
                <a:solidFill>
                  <a:srgbClr val="C00000"/>
                </a:solidFill>
              </a:rPr>
              <a:t>DPS Waiver </a:t>
            </a:r>
          </a:p>
          <a:p>
            <a:pPr marL="285750" indent="-285750">
              <a:buFont typeface="Arial"/>
              <a:buChar char="•"/>
            </a:pPr>
            <a:r>
              <a:rPr lang="en-US" sz="2000" dirty="0">
                <a:solidFill>
                  <a:srgbClr val="C00000"/>
                </a:solidFill>
              </a:rPr>
              <a:t>DOWNLOAD forms first, go to Fingerprint Express, THEN start the online application</a:t>
            </a:r>
          </a:p>
          <a:p>
            <a:pPr marL="285750" indent="-285750">
              <a:buFont typeface="Arial"/>
              <a:buChar char="•"/>
            </a:pPr>
            <a:endParaRPr lang="en-US" sz="2000" dirty="0">
              <a:solidFill>
                <a:srgbClr val="C00000"/>
              </a:solidFill>
            </a:endParaRPr>
          </a:p>
        </p:txBody>
      </p:sp>
      <p:sp>
        <p:nvSpPr>
          <p:cNvPr id="9" name="Oval 8">
            <a:extLst>
              <a:ext uri="{FF2B5EF4-FFF2-40B4-BE49-F238E27FC236}">
                <a16:creationId xmlns:a16="http://schemas.microsoft.com/office/drawing/2014/main" id="{C96174CF-5FA3-1585-A850-295ABA50025B}"/>
              </a:ext>
            </a:extLst>
          </p:cNvPr>
          <p:cNvSpPr/>
          <p:nvPr/>
        </p:nvSpPr>
        <p:spPr>
          <a:xfrm>
            <a:off x="2708957" y="3894000"/>
            <a:ext cx="2592000" cy="16560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AA27E89-7B53-0AF6-2415-D5F7B1848263}"/>
              </a:ext>
            </a:extLst>
          </p:cNvPr>
          <p:cNvCxnSpPr>
            <a:cxnSpLocks/>
          </p:cNvCxnSpPr>
          <p:nvPr/>
        </p:nvCxnSpPr>
        <p:spPr>
          <a:xfrm flipV="1">
            <a:off x="4789418" y="960000"/>
            <a:ext cx="4774582" cy="3102000"/>
          </a:xfrm>
          <a:prstGeom prst="straightConnector1">
            <a:avLst/>
          </a:prstGeom>
          <a:ln w="57150">
            <a:solidFill>
              <a:srgbClr val="C0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14114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9E0B6-7114-AA78-0359-DFBE2E8CCF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17B5997-2BE6-D2D5-8CDD-590BF59A5E05}"/>
              </a:ext>
            </a:extLst>
          </p:cNvPr>
          <p:cNvPicPr>
            <a:picLocks noChangeAspect="1"/>
          </p:cNvPicPr>
          <p:nvPr/>
        </p:nvPicPr>
        <p:blipFill>
          <a:blip r:embed="rId2"/>
          <a:src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057FBD59-43C6-ABF4-9C91-1995C45FB88D}"/>
              </a:ext>
            </a:extLst>
          </p:cNvPr>
          <p:cNvSpPr>
            <a:spLocks noGrp="1"/>
          </p:cNvSpPr>
          <p:nvPr>
            <p:ph type="title"/>
          </p:nvPr>
        </p:nvSpPr>
        <p:spPr>
          <a:xfrm>
            <a:off x="1504807" y="581890"/>
            <a:ext cx="3193527" cy="1967345"/>
          </a:xfrm>
        </p:spPr>
        <p:txBody>
          <a:bodyPr>
            <a:noAutofit/>
          </a:bodyPr>
          <a:lstStyle/>
          <a:p>
            <a:r>
              <a:rPr lang="en-US" sz="4000" b="1" dirty="0">
                <a:solidFill>
                  <a:srgbClr val="015287"/>
                </a:solidFill>
                <a:latin typeface="Myriad Pro Black" panose="020B0503030403020204" pitchFamily="34" charset="0"/>
              </a:rPr>
              <a:t>Staff Quick Reference Guide</a:t>
            </a:r>
            <a:endParaRPr lang="en-US" sz="4000" dirty="0"/>
          </a:p>
        </p:txBody>
      </p:sp>
      <p:pic>
        <p:nvPicPr>
          <p:cNvPr id="9" name="Content Placeholder 8" descr="A blue and white poster with text and images&#10;&#10;AI-generated content may be incorrect.">
            <a:extLst>
              <a:ext uri="{FF2B5EF4-FFF2-40B4-BE49-F238E27FC236}">
                <a16:creationId xmlns:a16="http://schemas.microsoft.com/office/drawing/2014/main" id="{AE675059-DDFF-B056-2C28-01BCB0D0D800}"/>
              </a:ext>
            </a:extLst>
          </p:cNvPr>
          <p:cNvPicPr>
            <a:picLocks noGrp="1" noChangeAspect="1"/>
          </p:cNvPicPr>
          <p:nvPr>
            <p:ph idx="1"/>
          </p:nvPr>
        </p:nvPicPr>
        <p:blipFill>
          <a:blip r:embed="rId3"/>
          <a:stretch/>
        </p:blipFill>
        <p:spPr>
          <a:xfrm>
            <a:off x="5179036" y="152400"/>
            <a:ext cx="5355757" cy="5742163"/>
          </a:xfrm>
          <a:prstGeom prst="rect">
            <a:avLst/>
          </a:prstGeom>
        </p:spPr>
      </p:pic>
    </p:spTree>
    <p:extLst>
      <p:ext uri="{BB962C8B-B14F-4D97-AF65-F5344CB8AC3E}">
        <p14:creationId xmlns:p14="http://schemas.microsoft.com/office/powerpoint/2010/main" val="1916664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6E96A-1A37-0869-9092-3C98959353D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B1BC395-67FE-8FC1-FEAB-AAE9445C5667}"/>
              </a:ext>
            </a:extLst>
          </p:cNvPr>
          <p:cNvPicPr>
            <a:picLocks noChangeAspect="1"/>
          </p:cNvPicPr>
          <p:nvPr/>
        </p:nvPicPr>
        <p:blipFill>
          <a:blip r:embed="rId2"/>
          <a:src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7621C8E9-D95C-105E-AA86-244A5F5BD3D3}"/>
              </a:ext>
            </a:extLst>
          </p:cNvPr>
          <p:cNvSpPr>
            <a:spLocks noGrp="1"/>
          </p:cNvSpPr>
          <p:nvPr>
            <p:ph type="title"/>
          </p:nvPr>
        </p:nvSpPr>
        <p:spPr>
          <a:xfrm>
            <a:off x="838200" y="0"/>
            <a:ext cx="10515600" cy="1325563"/>
          </a:xfrm>
        </p:spPr>
        <p:txBody>
          <a:bodyPr>
            <a:noAutofit/>
          </a:bodyPr>
          <a:lstStyle/>
          <a:p>
            <a:r>
              <a:rPr lang="en-US" sz="4000" b="1" dirty="0">
                <a:solidFill>
                  <a:srgbClr val="015287"/>
                </a:solidFill>
                <a:latin typeface="Myriad Pro Black" panose="020B0503030403020204" pitchFamily="34" charset="0"/>
              </a:rPr>
              <a:t>Portal for Existing Volunteers</a:t>
            </a:r>
            <a:endParaRPr lang="en-US" sz="4000" dirty="0"/>
          </a:p>
        </p:txBody>
      </p:sp>
      <p:pic>
        <p:nvPicPr>
          <p:cNvPr id="4" name="Content Placeholder 3" descr="A log in page of a website&#10;&#10;AI-generated content may be incorrect.">
            <a:extLst>
              <a:ext uri="{FF2B5EF4-FFF2-40B4-BE49-F238E27FC236}">
                <a16:creationId xmlns:a16="http://schemas.microsoft.com/office/drawing/2014/main" id="{A9C08788-7A2E-A543-25EC-0B2961859337}"/>
              </a:ext>
            </a:extLst>
          </p:cNvPr>
          <p:cNvPicPr>
            <a:picLocks noGrp="1" noChangeAspect="1"/>
          </p:cNvPicPr>
          <p:nvPr>
            <p:ph idx="1"/>
          </p:nvPr>
        </p:nvPicPr>
        <p:blipFill>
          <a:blip r:embed="rId3"/>
          <a:stretch>
            <a:fillRect/>
          </a:stretch>
        </p:blipFill>
        <p:spPr>
          <a:xfrm>
            <a:off x="2207501" y="1037460"/>
            <a:ext cx="7776998" cy="4783079"/>
          </a:xfrm>
          <a:prstGeom prst="rect">
            <a:avLst/>
          </a:prstGeom>
        </p:spPr>
      </p:pic>
    </p:spTree>
    <p:extLst>
      <p:ext uri="{BB962C8B-B14F-4D97-AF65-F5344CB8AC3E}">
        <p14:creationId xmlns:p14="http://schemas.microsoft.com/office/powerpoint/2010/main" val="3780342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7EFE8-4A88-AB0C-B08D-66A0C38AF73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1802D80-060E-316E-37D6-D1BDD8ADA26E}"/>
              </a:ext>
            </a:extLst>
          </p:cNvPr>
          <p:cNvPicPr>
            <a:picLocks noChangeAspect="1"/>
          </p:cNvPicPr>
          <p:nvPr/>
        </p:nvPicPr>
        <p:blipFill>
          <a:blip r:embed="rId3"/>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5315865-A20C-507E-6FEB-B97E652946A6}"/>
              </a:ext>
            </a:extLst>
          </p:cNvPr>
          <p:cNvPicPr>
            <a:picLocks noChangeAspect="1"/>
          </p:cNvPicPr>
          <p:nvPr/>
        </p:nvPicPr>
        <p:blipFill>
          <a:blip r:embed="rId4"/>
          <a:stretch>
            <a:fillRect/>
          </a:stretch>
        </p:blipFill>
        <p:spPr>
          <a:xfrm>
            <a:off x="0" y="0"/>
            <a:ext cx="12192000" cy="5839702"/>
          </a:xfrm>
          <a:prstGeom prst="rect">
            <a:avLst/>
          </a:prstGeom>
        </p:spPr>
      </p:pic>
    </p:spTree>
    <p:extLst>
      <p:ext uri="{BB962C8B-B14F-4D97-AF65-F5344CB8AC3E}">
        <p14:creationId xmlns:p14="http://schemas.microsoft.com/office/powerpoint/2010/main" val="530208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9ADCD-A5F3-F518-C516-9507AD4C38E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A61BCB4-86F8-9227-B444-0667DDE332BA}"/>
              </a:ext>
            </a:extLst>
          </p:cNvPr>
          <p:cNvPicPr>
            <a:picLocks noChangeAspect="1"/>
          </p:cNvPicPr>
          <p:nvPr/>
        </p:nvPicPr>
        <p:blipFill>
          <a:blip r:embed="rId2"/>
          <a:srcRect/>
          <a:stretch/>
        </p:blipFill>
        <p:spPr>
          <a:xfrm>
            <a:off x="0" y="0"/>
            <a:ext cx="12192000" cy="6858000"/>
          </a:xfrm>
          <a:prstGeom prst="rect">
            <a:avLst/>
          </a:prstGeom>
        </p:spPr>
      </p:pic>
      <p:sp>
        <p:nvSpPr>
          <p:cNvPr id="6" name="Title 5">
            <a:extLst>
              <a:ext uri="{FF2B5EF4-FFF2-40B4-BE49-F238E27FC236}">
                <a16:creationId xmlns:a16="http://schemas.microsoft.com/office/drawing/2014/main" id="{C3B93547-9582-6712-52FC-A8E848431689}"/>
              </a:ext>
            </a:extLst>
          </p:cNvPr>
          <p:cNvSpPr>
            <a:spLocks noGrp="1"/>
          </p:cNvSpPr>
          <p:nvPr>
            <p:ph type="title"/>
          </p:nvPr>
        </p:nvSpPr>
        <p:spPr>
          <a:xfrm>
            <a:off x="838200" y="148361"/>
            <a:ext cx="10515600" cy="1325563"/>
          </a:xfrm>
        </p:spPr>
        <p:txBody>
          <a:bodyPr/>
          <a:lstStyle/>
          <a:p>
            <a:r>
              <a:rPr lang="en-US" sz="4400" b="1" dirty="0">
                <a:solidFill>
                  <a:srgbClr val="015287"/>
                </a:solidFill>
                <a:latin typeface="Myriad Pro Black" panose="020B0503030403020204" pitchFamily="34" charset="0"/>
              </a:rPr>
              <a:t>Important Launch Dates</a:t>
            </a:r>
            <a:endParaRPr lang="en-US" dirty="0"/>
          </a:p>
        </p:txBody>
      </p:sp>
      <p:graphicFrame>
        <p:nvGraphicFramePr>
          <p:cNvPr id="2" name="Content Placeholder 1">
            <a:extLst>
              <a:ext uri="{FF2B5EF4-FFF2-40B4-BE49-F238E27FC236}">
                <a16:creationId xmlns:a16="http://schemas.microsoft.com/office/drawing/2014/main" id="{56801B08-C041-1A55-8643-611E8BE66CFD}"/>
              </a:ext>
            </a:extLst>
          </p:cNvPr>
          <p:cNvGraphicFramePr>
            <a:graphicFrameLocks noGrp="1"/>
          </p:cNvGraphicFramePr>
          <p:nvPr>
            <p:ph idx="1"/>
          </p:nvPr>
        </p:nvGraphicFramePr>
        <p:xfrm>
          <a:off x="838200" y="1451553"/>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3284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66800-D524-81FE-D278-8647A25612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237E997-0A88-3EB9-1305-05471032C604}"/>
              </a:ext>
            </a:extLst>
          </p:cNvPr>
          <p:cNvPicPr>
            <a:picLocks noChangeAspect="1"/>
          </p:cNvPicPr>
          <p:nvPr/>
        </p:nvPicPr>
        <p:blipFill>
          <a:blip r:embed="rId2"/>
          <a:srcRect/>
          <a:stretch/>
        </p:blipFill>
        <p:spPr>
          <a:xfrm>
            <a:off x="0" y="0"/>
            <a:ext cx="12192000" cy="6858000"/>
          </a:xfrm>
          <a:prstGeom prst="rect">
            <a:avLst/>
          </a:prstGeom>
        </p:spPr>
      </p:pic>
      <p:sp>
        <p:nvSpPr>
          <p:cNvPr id="6" name="Title 5">
            <a:extLst>
              <a:ext uri="{FF2B5EF4-FFF2-40B4-BE49-F238E27FC236}">
                <a16:creationId xmlns:a16="http://schemas.microsoft.com/office/drawing/2014/main" id="{08F17476-8434-E170-BAA7-1B03FA1C5637}"/>
              </a:ext>
            </a:extLst>
          </p:cNvPr>
          <p:cNvSpPr>
            <a:spLocks noGrp="1"/>
          </p:cNvSpPr>
          <p:nvPr>
            <p:ph type="title"/>
          </p:nvPr>
        </p:nvSpPr>
        <p:spPr>
          <a:xfrm>
            <a:off x="838200" y="198072"/>
            <a:ext cx="10515600" cy="1325563"/>
          </a:xfrm>
        </p:spPr>
        <p:txBody>
          <a:bodyPr/>
          <a:lstStyle/>
          <a:p>
            <a:r>
              <a:rPr lang="en-US" sz="4400" b="1" dirty="0">
                <a:solidFill>
                  <a:srgbClr val="015287"/>
                </a:solidFill>
                <a:latin typeface="Myriad Pro Black" panose="020B0503030403020204" pitchFamily="34" charset="0"/>
              </a:rPr>
              <a:t>Questions? We're Here to Help YOU!</a:t>
            </a:r>
          </a:p>
        </p:txBody>
      </p:sp>
      <p:pic>
        <p:nvPicPr>
          <p:cNvPr id="3" name="Picture 2" descr="A person taking a selfie&#10;&#10;AI-generated content may be incorrect.">
            <a:extLst>
              <a:ext uri="{FF2B5EF4-FFF2-40B4-BE49-F238E27FC236}">
                <a16:creationId xmlns:a16="http://schemas.microsoft.com/office/drawing/2014/main" id="{38244709-9914-29D3-05F3-B3E8533B5826}"/>
              </a:ext>
            </a:extLst>
          </p:cNvPr>
          <p:cNvPicPr>
            <a:picLocks noChangeAspect="1"/>
          </p:cNvPicPr>
          <p:nvPr/>
        </p:nvPicPr>
        <p:blipFill>
          <a:blip r:embed="rId3"/>
          <a:srcRect r="4919" b="39562"/>
          <a:stretch>
            <a:fillRect/>
          </a:stretch>
        </p:blipFill>
        <p:spPr>
          <a:xfrm>
            <a:off x="663289" y="1489386"/>
            <a:ext cx="1874190" cy="2120415"/>
          </a:xfrm>
          <a:prstGeom prst="rect">
            <a:avLst/>
          </a:prstGeom>
        </p:spPr>
      </p:pic>
      <p:sp>
        <p:nvSpPr>
          <p:cNvPr id="4" name="TextBox 3">
            <a:extLst>
              <a:ext uri="{FF2B5EF4-FFF2-40B4-BE49-F238E27FC236}">
                <a16:creationId xmlns:a16="http://schemas.microsoft.com/office/drawing/2014/main" id="{2D5F31E1-39C8-E093-0C4E-971159A77C6D}"/>
              </a:ext>
            </a:extLst>
          </p:cNvPr>
          <p:cNvSpPr txBox="1"/>
          <p:nvPr/>
        </p:nvSpPr>
        <p:spPr>
          <a:xfrm>
            <a:off x="2549168" y="1860507"/>
            <a:ext cx="6098582" cy="1377365"/>
          </a:xfrm>
          <a:prstGeom prst="rect">
            <a:avLst/>
          </a:prstGeom>
          <a:noFill/>
        </p:spPr>
        <p:txBody>
          <a:bodyPr wrap="square" lIns="91440" tIns="45720" rIns="91440" bIns="45720" anchor="t">
            <a:spAutoFit/>
          </a:bodyPr>
          <a:lstStyle/>
          <a:p>
            <a:pPr marL="457200">
              <a:lnSpc>
                <a:spcPct val="90000"/>
              </a:lnSpc>
              <a:spcAft>
                <a:spcPts val="600"/>
              </a:spcAft>
            </a:pPr>
            <a:r>
              <a:rPr lang="en-US" sz="2000" b="1" dirty="0"/>
              <a:t>Anna Aguilar, Secretary</a:t>
            </a:r>
            <a:endParaRPr lang="en-US" dirty="0"/>
          </a:p>
          <a:p>
            <a:pPr marL="457200">
              <a:lnSpc>
                <a:spcPct val="90000"/>
              </a:lnSpc>
              <a:spcAft>
                <a:spcPts val="600"/>
              </a:spcAft>
            </a:pPr>
            <a:r>
              <a:rPr lang="en-US" sz="2000" b="1" dirty="0"/>
              <a:t>Volunteer Services </a:t>
            </a:r>
            <a:endParaRPr lang="en-US" dirty="0"/>
          </a:p>
          <a:p>
            <a:pPr marL="457200">
              <a:lnSpc>
                <a:spcPct val="90000"/>
              </a:lnSpc>
              <a:spcAft>
                <a:spcPts val="600"/>
              </a:spcAft>
            </a:pPr>
            <a:r>
              <a:rPr lang="en-US" dirty="0">
                <a:ea typeface="+mn-lt"/>
                <a:cs typeface="+mn-lt"/>
              </a:rPr>
              <a:t>aaguilar@washoeschools.net</a:t>
            </a:r>
          </a:p>
          <a:p>
            <a:pPr marL="457200">
              <a:lnSpc>
                <a:spcPct val="90000"/>
              </a:lnSpc>
              <a:spcAft>
                <a:spcPts val="600"/>
              </a:spcAft>
            </a:pPr>
            <a:r>
              <a:rPr lang="en-US" dirty="0">
                <a:ea typeface="+mn-lt"/>
                <a:cs typeface="+mn-lt"/>
              </a:rPr>
              <a:t>(775) 348-0346</a:t>
            </a:r>
            <a:endParaRPr lang="en-US" dirty="0"/>
          </a:p>
        </p:txBody>
      </p:sp>
      <p:sp>
        <p:nvSpPr>
          <p:cNvPr id="8" name="TextBox 7">
            <a:extLst>
              <a:ext uri="{FF2B5EF4-FFF2-40B4-BE49-F238E27FC236}">
                <a16:creationId xmlns:a16="http://schemas.microsoft.com/office/drawing/2014/main" id="{28F3F2E0-93D0-0467-B6F9-9656BFD9CFC9}"/>
              </a:ext>
            </a:extLst>
          </p:cNvPr>
          <p:cNvSpPr txBox="1"/>
          <p:nvPr/>
        </p:nvSpPr>
        <p:spPr>
          <a:xfrm>
            <a:off x="2554740" y="4299812"/>
            <a:ext cx="6087438" cy="1377365"/>
          </a:xfrm>
          <a:prstGeom prst="rect">
            <a:avLst/>
          </a:prstGeom>
          <a:noFill/>
        </p:spPr>
        <p:txBody>
          <a:bodyPr wrap="square" lIns="91440" tIns="45720" rIns="91440" bIns="45720" anchor="t">
            <a:spAutoFit/>
          </a:bodyPr>
          <a:lstStyle/>
          <a:p>
            <a:pPr marL="457200">
              <a:lnSpc>
                <a:spcPct val="90000"/>
              </a:lnSpc>
              <a:spcAft>
                <a:spcPts val="600"/>
              </a:spcAft>
            </a:pPr>
            <a:r>
              <a:rPr lang="en-US" sz="2000" b="1" dirty="0"/>
              <a:t>Nicole Vazquez, Coordinator</a:t>
            </a:r>
            <a:endParaRPr lang="en-US" dirty="0"/>
          </a:p>
          <a:p>
            <a:pPr marL="457200">
              <a:lnSpc>
                <a:spcPct val="90000"/>
              </a:lnSpc>
              <a:spcAft>
                <a:spcPts val="600"/>
              </a:spcAft>
            </a:pPr>
            <a:r>
              <a:rPr lang="en-US" sz="2000" b="1" dirty="0"/>
              <a:t>Volunteer Services </a:t>
            </a:r>
            <a:endParaRPr lang="en-US" dirty="0"/>
          </a:p>
          <a:p>
            <a:pPr marL="457200">
              <a:lnSpc>
                <a:spcPct val="90000"/>
              </a:lnSpc>
              <a:spcAft>
                <a:spcPts val="600"/>
              </a:spcAft>
            </a:pPr>
            <a:r>
              <a:rPr lang="en-US" dirty="0">
                <a:ea typeface="+mn-lt"/>
                <a:cs typeface="+mn-lt"/>
              </a:rPr>
              <a:t>nvazquez@washoeschools.net</a:t>
            </a:r>
          </a:p>
          <a:p>
            <a:pPr marL="457200">
              <a:lnSpc>
                <a:spcPct val="90000"/>
              </a:lnSpc>
              <a:spcAft>
                <a:spcPts val="600"/>
              </a:spcAft>
            </a:pPr>
            <a:r>
              <a:rPr lang="en-US" dirty="0">
                <a:ea typeface="+mn-lt"/>
                <a:cs typeface="+mn-lt"/>
              </a:rPr>
              <a:t>(775) 348-0331</a:t>
            </a:r>
            <a:endParaRPr lang="en-US" dirty="0"/>
          </a:p>
        </p:txBody>
      </p:sp>
      <p:pic>
        <p:nvPicPr>
          <p:cNvPr id="9" name="Picture 8" descr="A person wearing glasses and a plaid jacket&#10;&#10;AI-generated content may be incorrect.">
            <a:extLst>
              <a:ext uri="{FF2B5EF4-FFF2-40B4-BE49-F238E27FC236}">
                <a16:creationId xmlns:a16="http://schemas.microsoft.com/office/drawing/2014/main" id="{213088A4-DCF3-9DF2-61D0-E69652D941F9}"/>
              </a:ext>
            </a:extLst>
          </p:cNvPr>
          <p:cNvPicPr>
            <a:picLocks noChangeAspect="1"/>
          </p:cNvPicPr>
          <p:nvPr/>
        </p:nvPicPr>
        <p:blipFill>
          <a:blip r:embed="rId4"/>
          <a:srcRect r="1832" b="31496"/>
          <a:stretch>
            <a:fillRect/>
          </a:stretch>
        </p:blipFill>
        <p:spPr>
          <a:xfrm>
            <a:off x="657995" y="4046147"/>
            <a:ext cx="1884777" cy="1884694"/>
          </a:xfrm>
          <a:prstGeom prst="rect">
            <a:avLst/>
          </a:prstGeom>
        </p:spPr>
      </p:pic>
      <p:sp>
        <p:nvSpPr>
          <p:cNvPr id="10" name="Cloud 9">
            <a:extLst>
              <a:ext uri="{FF2B5EF4-FFF2-40B4-BE49-F238E27FC236}">
                <a16:creationId xmlns:a16="http://schemas.microsoft.com/office/drawing/2014/main" id="{A7FC2600-C1DA-03BD-BC70-3EC3A4E7A4D4}"/>
              </a:ext>
            </a:extLst>
          </p:cNvPr>
          <p:cNvSpPr/>
          <p:nvPr/>
        </p:nvSpPr>
        <p:spPr>
          <a:xfrm>
            <a:off x="7621730" y="1371601"/>
            <a:ext cx="3906981" cy="411479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0F4CED2-102D-2957-7987-2AB950FFB42F}"/>
              </a:ext>
            </a:extLst>
          </p:cNvPr>
          <p:cNvSpPr txBox="1"/>
          <p:nvPr/>
        </p:nvSpPr>
        <p:spPr>
          <a:xfrm>
            <a:off x="8270083" y="1899044"/>
            <a:ext cx="261850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rPr>
              <a:t>NEW LOCATION</a:t>
            </a:r>
          </a:p>
          <a:p>
            <a:pPr algn="ctr"/>
            <a:endParaRPr lang="en-US" sz="2800" dirty="0">
              <a:solidFill>
                <a:schemeClr val="bg1"/>
              </a:solidFill>
            </a:endParaRPr>
          </a:p>
          <a:p>
            <a:pPr algn="ctr"/>
            <a:r>
              <a:rPr lang="en-US" sz="2800" dirty="0">
                <a:solidFill>
                  <a:schemeClr val="bg1"/>
                </a:solidFill>
              </a:rPr>
              <a:t>WELCOME CENTER @ ADMIN BLDG</a:t>
            </a:r>
          </a:p>
        </p:txBody>
      </p:sp>
    </p:spTree>
    <p:extLst>
      <p:ext uri="{BB962C8B-B14F-4D97-AF65-F5344CB8AC3E}">
        <p14:creationId xmlns:p14="http://schemas.microsoft.com/office/powerpoint/2010/main" val="727846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9E932FE-38F7-2789-7D88-DD8EF03F5792}"/>
              </a:ext>
            </a:extLst>
          </p:cNvPr>
          <p:cNvSpPr txBox="1"/>
          <p:nvPr/>
        </p:nvSpPr>
        <p:spPr>
          <a:xfrm>
            <a:off x="912628" y="2001838"/>
            <a:ext cx="1036674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EM Update June 2025</a:t>
            </a:r>
          </a:p>
        </p:txBody>
      </p:sp>
      <p:sp>
        <p:nvSpPr>
          <p:cNvPr id="4" name="TextBox 3">
            <a:extLst>
              <a:ext uri="{FF2B5EF4-FFF2-40B4-BE49-F238E27FC236}">
                <a16:creationId xmlns:a16="http://schemas.microsoft.com/office/drawing/2014/main" id="{4E0F70CA-C392-A49B-B681-4856404C4456}"/>
              </a:ext>
            </a:extLst>
          </p:cNvPr>
          <p:cNvSpPr txBox="1"/>
          <p:nvPr/>
        </p:nvSpPr>
        <p:spPr>
          <a:xfrm>
            <a:off x="999461" y="3139002"/>
            <a:ext cx="10279911" cy="2031325"/>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Dr. Roy Anderson, DEM</a:t>
            </a:r>
          </a:p>
          <a:p>
            <a:pPr algn="ctr"/>
            <a:r>
              <a:rPr lang="en-US" sz="3600" b="1" dirty="0">
                <a:solidFill>
                  <a:schemeClr val="bg1"/>
                </a:solidFill>
                <a:latin typeface="Arial" panose="020B0604020202020204" pitchFamily="34" charset="0"/>
                <a:cs typeface="Arial" panose="020B0604020202020204" pitchFamily="34" charset="0"/>
              </a:rPr>
              <a:t>Emergency Management</a:t>
            </a:r>
          </a:p>
          <a:p>
            <a:pPr algn="ctr"/>
            <a:r>
              <a:rPr lang="en-US" sz="3600" b="1" dirty="0">
                <a:solidFill>
                  <a:schemeClr val="bg1"/>
                </a:solidFill>
                <a:latin typeface="Arial" panose="020B0604020202020204" pitchFamily="34" charset="0"/>
                <a:cs typeface="Arial" panose="020B0604020202020204" pitchFamily="34" charset="0"/>
              </a:rPr>
              <a:t>School Police</a:t>
            </a:r>
          </a:p>
          <a:p>
            <a:endParaRPr lang="en-US" dirty="0"/>
          </a:p>
        </p:txBody>
      </p:sp>
    </p:spTree>
    <p:extLst>
      <p:ext uri="{BB962C8B-B14F-4D97-AF65-F5344CB8AC3E}">
        <p14:creationId xmlns:p14="http://schemas.microsoft.com/office/powerpoint/2010/main" val="3453061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C4B71-45F0-2E7A-533E-5ED8C8261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3661C-18AD-0074-36E8-F7BE268CBDB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1A1A98F-1098-FB1D-B75E-D79026FB7D3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AD7F22C-D2EB-9CC6-88A8-6816865AEA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D534C80-B6B6-798A-0154-4747AB94D285}"/>
              </a:ext>
            </a:extLst>
          </p:cNvPr>
          <p:cNvSpPr txBox="1"/>
          <p:nvPr/>
        </p:nvSpPr>
        <p:spPr>
          <a:xfrm>
            <a:off x="806302" y="322402"/>
            <a:ext cx="10579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Raptor Visitor Management</a:t>
            </a:r>
          </a:p>
        </p:txBody>
      </p:sp>
      <p:sp>
        <p:nvSpPr>
          <p:cNvPr id="6" name="TextBox 5">
            <a:extLst>
              <a:ext uri="{FF2B5EF4-FFF2-40B4-BE49-F238E27FC236}">
                <a16:creationId xmlns:a16="http://schemas.microsoft.com/office/drawing/2014/main" id="{EDFA2D7F-1791-4FCC-BA55-C19D6B561A84}"/>
              </a:ext>
            </a:extLst>
          </p:cNvPr>
          <p:cNvSpPr txBox="1"/>
          <p:nvPr/>
        </p:nvSpPr>
        <p:spPr>
          <a:xfrm>
            <a:off x="806302" y="1352690"/>
            <a:ext cx="10579395" cy="4893647"/>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How-to: Use Raptor Knowledge Base</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015287"/>
                </a:solidFill>
                <a:latin typeface="Arial" panose="020B0604020202020204" pitchFamily="34" charset="0"/>
                <a:cs typeface="Arial" panose="020B0604020202020204" pitchFamily="34" charset="0"/>
              </a:rPr>
              <a:t>Computer issues: IT Work Ticket</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015287"/>
                </a:solidFill>
                <a:latin typeface="Arial" panose="020B0604020202020204" pitchFamily="34" charset="0"/>
                <a:cs typeface="Arial" panose="020B0604020202020204" pitchFamily="34" charset="0"/>
              </a:rPr>
              <a:t>Printer or ID Reader: Raptor Support (Maybe Me)</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015287"/>
                </a:solidFill>
                <a:latin typeface="Arial" panose="020B0604020202020204" pitchFamily="34" charset="0"/>
                <a:cs typeface="Arial" panose="020B0604020202020204" pitchFamily="34" charset="0"/>
              </a:rPr>
              <a:t>Designed be used by staff (NOT Visitors)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015287"/>
                </a:solidFill>
                <a:latin typeface="Arial" panose="020B0604020202020204" pitchFamily="34" charset="0"/>
                <a:cs typeface="Arial" panose="020B0604020202020204" pitchFamily="34" charset="0"/>
              </a:rPr>
              <a:t>Large Events (</a:t>
            </a:r>
            <a:r>
              <a:rPr lang="en-US" sz="3200">
                <a:solidFill>
                  <a:srgbClr val="015287"/>
                </a:solidFill>
                <a:latin typeface="Arial" panose="020B0604020202020204" pitchFamily="34" charset="0"/>
                <a:cs typeface="Arial" panose="020B0604020202020204" pitchFamily="34" charset="0"/>
              </a:rPr>
              <a:t>Batch Printing)</a:t>
            </a:r>
            <a:endParaRPr kumimoji="0" lang="en-US" sz="32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endParaRPr>
          </a:p>
          <a:p>
            <a:pPr marL="800100" lvl="1" indent="-342900">
              <a:buFont typeface="Arial" panose="020B0604020202020204" pitchFamily="34" charset="0"/>
              <a:buChar char="•"/>
            </a:pPr>
            <a:endParaRPr kumimoji="0" lang="en-US" sz="24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9367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888EE-BC80-9F51-605A-6DE791F860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CA91DC-75ED-96FC-7D49-DDD29D8FCE3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20BEB7C0-900F-8728-DB4E-AB76BB9A42AD}"/>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93061491-8691-A740-959B-067D4A171580}"/>
              </a:ext>
            </a:extLst>
          </p:cNvPr>
          <p:cNvPicPr>
            <a:picLocks noChangeAspect="1"/>
          </p:cNvPicPr>
          <p:nvPr/>
        </p:nvPicPr>
        <p:blipFill>
          <a:blip r:embed="rId2"/>
          <a:srcRect/>
          <a:stretch/>
        </p:blipFill>
        <p:spPr>
          <a:xfrm>
            <a:off x="0" y="-17733"/>
            <a:ext cx="12192000" cy="6858000"/>
          </a:xfrm>
          <a:prstGeom prst="rect">
            <a:avLst/>
          </a:prstGeom>
        </p:spPr>
      </p:pic>
      <p:sp>
        <p:nvSpPr>
          <p:cNvPr id="10" name="TextBox 9">
            <a:extLst>
              <a:ext uri="{FF2B5EF4-FFF2-40B4-BE49-F238E27FC236}">
                <a16:creationId xmlns:a16="http://schemas.microsoft.com/office/drawing/2014/main" id="{B6D005A7-148F-02B2-A5F8-636A25227FC4}"/>
              </a:ext>
            </a:extLst>
          </p:cNvPr>
          <p:cNvSpPr txBox="1"/>
          <p:nvPr/>
        </p:nvSpPr>
        <p:spPr>
          <a:xfrm>
            <a:off x="880875" y="173038"/>
            <a:ext cx="8186470" cy="707886"/>
          </a:xfrm>
          <a:prstGeom prst="rect">
            <a:avLst/>
          </a:prstGeom>
          <a:noFill/>
        </p:spPr>
        <p:txBody>
          <a:bodyPr wrap="square" rtlCol="0">
            <a:spAutoFit/>
          </a:bodyPr>
          <a:lstStyle/>
          <a:p>
            <a:endParaRPr lang="en-US" sz="2200" dirty="0">
              <a:solidFill>
                <a:srgbClr val="0070C0"/>
              </a:solidFill>
            </a:endParaRPr>
          </a:p>
          <a:p>
            <a:r>
              <a:rPr lang="en-US" dirty="0"/>
              <a:t> </a:t>
            </a:r>
          </a:p>
        </p:txBody>
      </p:sp>
      <p:sp>
        <p:nvSpPr>
          <p:cNvPr id="6" name="Oval 5">
            <a:extLst>
              <a:ext uri="{FF2B5EF4-FFF2-40B4-BE49-F238E27FC236}">
                <a16:creationId xmlns:a16="http://schemas.microsoft.com/office/drawing/2014/main" id="{77830D42-7A26-CCA1-CFF9-D6EE331D1935}"/>
              </a:ext>
            </a:extLst>
          </p:cNvPr>
          <p:cNvSpPr/>
          <p:nvPr/>
        </p:nvSpPr>
        <p:spPr>
          <a:xfrm>
            <a:off x="767700" y="144968"/>
            <a:ext cx="10875524" cy="5717904"/>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2B23B9F-2530-6B5C-5682-CADBC6CF8521}"/>
              </a:ext>
            </a:extLst>
          </p:cNvPr>
          <p:cNvSpPr txBox="1"/>
          <p:nvPr/>
        </p:nvSpPr>
        <p:spPr>
          <a:xfrm>
            <a:off x="2169268" y="916390"/>
            <a:ext cx="7840494" cy="2923877"/>
          </a:xfrm>
          <a:prstGeom prst="rect">
            <a:avLst/>
          </a:prstGeom>
          <a:noFill/>
        </p:spPr>
        <p:txBody>
          <a:bodyPr wrap="square" rtlCol="0">
            <a:spAutoFit/>
          </a:bodyPr>
          <a:lstStyle/>
          <a:p>
            <a:pPr marL="457200" indent="-457200">
              <a:buFont typeface="Wingdings" panose="05000000000000000000" pitchFamily="2" charset="2"/>
              <a:buChar char="Ø"/>
            </a:pPr>
            <a:r>
              <a:rPr lang="en-US" sz="3200" u="sng" dirty="0">
                <a:latin typeface="Amasis MT Pro Black" panose="02040A04050005020304" pitchFamily="18" charset="0"/>
              </a:rPr>
              <a:t>Sign in </a:t>
            </a:r>
            <a:r>
              <a:rPr lang="en-US" sz="3200" dirty="0"/>
              <a:t>– </a:t>
            </a:r>
            <a:r>
              <a:rPr lang="en-US" sz="2400" dirty="0"/>
              <a:t>Use the QR code on your Agenda- only sign in once today to record attendance.</a:t>
            </a:r>
          </a:p>
          <a:p>
            <a:pPr marL="457200" indent="-457200">
              <a:buFont typeface="Wingdings" panose="05000000000000000000" pitchFamily="2" charset="2"/>
              <a:buChar char="Ø"/>
            </a:pPr>
            <a:r>
              <a:rPr lang="en-US" sz="3200" u="sng" dirty="0">
                <a:latin typeface="Amasis MT Pro Black" panose="02040A04050005020304" pitchFamily="18" charset="0"/>
              </a:rPr>
              <a:t>Lunch</a:t>
            </a:r>
            <a:r>
              <a:rPr lang="en-US" sz="3200" dirty="0"/>
              <a:t> – </a:t>
            </a:r>
            <a:r>
              <a:rPr lang="en-US" sz="2400" dirty="0"/>
              <a:t>Off-site.  90 minutes, Have fun!!</a:t>
            </a:r>
          </a:p>
          <a:p>
            <a:pPr marL="457200" indent="-457200">
              <a:buFont typeface="Wingdings" panose="05000000000000000000" pitchFamily="2" charset="2"/>
              <a:buChar char="Ø"/>
            </a:pPr>
            <a:r>
              <a:rPr lang="en-US" sz="3200" u="sng" dirty="0">
                <a:latin typeface="Amasis MT Pro Black" panose="02040A04050005020304" pitchFamily="18" charset="0"/>
              </a:rPr>
              <a:t>Scavenger Hunt/Raffles </a:t>
            </a:r>
            <a:r>
              <a:rPr lang="en-US" sz="3200" dirty="0"/>
              <a:t>– </a:t>
            </a:r>
            <a:r>
              <a:rPr lang="en-US" sz="2400" dirty="0"/>
              <a:t>Winners will be drawn at 2:30 PM  - Must be present to win </a:t>
            </a:r>
            <a:r>
              <a:rPr lang="en-US" sz="2400" dirty="0">
                <a:sym typeface="Wingdings" panose="05000000000000000000" pitchFamily="2" charset="2"/>
              </a:rPr>
              <a:t></a:t>
            </a:r>
            <a:r>
              <a:rPr lang="en-US" sz="2400" dirty="0"/>
              <a:t> </a:t>
            </a:r>
            <a:r>
              <a:rPr lang="en-US" sz="3200" dirty="0"/>
              <a:t> </a:t>
            </a:r>
          </a:p>
          <a:p>
            <a:pPr marL="457200" indent="-457200">
              <a:buFont typeface="Wingdings" panose="05000000000000000000" pitchFamily="2" charset="2"/>
              <a:buChar char="Ø"/>
            </a:pPr>
            <a:r>
              <a:rPr lang="en-US" sz="3200" u="sng" dirty="0">
                <a:latin typeface="Amasis MT Pro Black" panose="02040A04050005020304" pitchFamily="18" charset="0"/>
              </a:rPr>
              <a:t>HAVE FUN!!!!! </a:t>
            </a:r>
          </a:p>
        </p:txBody>
      </p:sp>
      <p:pic>
        <p:nvPicPr>
          <p:cNvPr id="28" name="Graphic 27">
            <a:extLst>
              <a:ext uri="{FF2B5EF4-FFF2-40B4-BE49-F238E27FC236}">
                <a16:creationId xmlns:a16="http://schemas.microsoft.com/office/drawing/2014/main" id="{B52C7E8D-877C-A9C2-A4B8-D52D1F652751}"/>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6619726" y="3305830"/>
            <a:ext cx="2554419" cy="2049941"/>
          </a:xfrm>
          <a:prstGeom prst="rect">
            <a:avLst/>
          </a:prstGeom>
        </p:spPr>
      </p:pic>
    </p:spTree>
    <p:extLst>
      <p:ext uri="{BB962C8B-B14F-4D97-AF65-F5344CB8AC3E}">
        <p14:creationId xmlns:p14="http://schemas.microsoft.com/office/powerpoint/2010/main" val="11247631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F85BD-030E-0423-D3AD-BF3984CAB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F4F82-39AA-09CD-357A-822BDC5E5EF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1129C8B-0416-2DDF-641C-1C675660958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701A46F-C7C3-1161-AAB0-B7E6AE48ABBE}"/>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0C962EB-847A-9215-1289-5F80B2CF8A09}"/>
              </a:ext>
            </a:extLst>
          </p:cNvPr>
          <p:cNvSpPr txBox="1"/>
          <p:nvPr/>
        </p:nvSpPr>
        <p:spPr>
          <a:xfrm>
            <a:off x="806302" y="322402"/>
            <a:ext cx="10579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Centegix - CrisisAlert</a:t>
            </a:r>
          </a:p>
        </p:txBody>
      </p:sp>
      <p:sp>
        <p:nvSpPr>
          <p:cNvPr id="6" name="TextBox 5">
            <a:extLst>
              <a:ext uri="{FF2B5EF4-FFF2-40B4-BE49-F238E27FC236}">
                <a16:creationId xmlns:a16="http://schemas.microsoft.com/office/drawing/2014/main" id="{FDD685CA-BCD8-90EA-293A-36ABF43CDBF0}"/>
              </a:ext>
            </a:extLst>
          </p:cNvPr>
          <p:cNvSpPr txBox="1"/>
          <p:nvPr/>
        </p:nvSpPr>
        <p:spPr>
          <a:xfrm>
            <a:off x="806302" y="1352690"/>
            <a:ext cx="10579395" cy="584775"/>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Unknown Badge</a:t>
            </a:r>
          </a:p>
        </p:txBody>
      </p:sp>
      <p:pic>
        <p:nvPicPr>
          <p:cNvPr id="10" name="Picture 9">
            <a:extLst>
              <a:ext uri="{FF2B5EF4-FFF2-40B4-BE49-F238E27FC236}">
                <a16:creationId xmlns:a16="http://schemas.microsoft.com/office/drawing/2014/main" id="{D0DFBDA0-5964-7D0A-9174-4D65872F68EC}"/>
              </a:ext>
            </a:extLst>
          </p:cNvPr>
          <p:cNvPicPr>
            <a:picLocks noChangeAspect="1"/>
          </p:cNvPicPr>
          <p:nvPr/>
        </p:nvPicPr>
        <p:blipFill>
          <a:blip r:embed="rId3"/>
          <a:stretch>
            <a:fillRect/>
          </a:stretch>
        </p:blipFill>
        <p:spPr>
          <a:xfrm>
            <a:off x="483475" y="2428705"/>
            <a:ext cx="11225048" cy="2499267"/>
          </a:xfrm>
          <a:prstGeom prst="rect">
            <a:avLst/>
          </a:prstGeom>
        </p:spPr>
      </p:pic>
    </p:spTree>
    <p:extLst>
      <p:ext uri="{BB962C8B-B14F-4D97-AF65-F5344CB8AC3E}">
        <p14:creationId xmlns:p14="http://schemas.microsoft.com/office/powerpoint/2010/main" val="3026018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6FF9-0E29-5453-F7A3-805D4E45F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340A6A-2BFF-676B-6AAE-B97460DDB43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C79593B-E542-352E-1DA0-98D5D7E2759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4FFD094-70EE-6669-FFE2-44412A379734}"/>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A4A3489-F35E-988D-186C-BFB1D508B399}"/>
              </a:ext>
            </a:extLst>
          </p:cNvPr>
          <p:cNvSpPr txBox="1"/>
          <p:nvPr/>
        </p:nvSpPr>
        <p:spPr>
          <a:xfrm>
            <a:off x="806302" y="322402"/>
            <a:ext cx="10579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15287"/>
                </a:solidFill>
                <a:latin typeface="Arial" panose="020B0604020202020204" pitchFamily="34" charset="0"/>
                <a:cs typeface="Arial" panose="020B0604020202020204" pitchFamily="34" charset="0"/>
              </a:rPr>
              <a:t>Appendix Q – Staff EOP Handbook</a:t>
            </a:r>
            <a:endParaRPr kumimoji="0" lang="en-US" sz="4000" b="1"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17ADBBC8-DD43-10CB-FC79-675CE190D30B}"/>
              </a:ext>
            </a:extLst>
          </p:cNvPr>
          <p:cNvSpPr txBox="1"/>
          <p:nvPr/>
        </p:nvSpPr>
        <p:spPr>
          <a:xfrm>
            <a:off x="806302" y="1352690"/>
            <a:ext cx="10579395" cy="4462760"/>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015287"/>
                </a:solidFill>
                <a:latin typeface="Arial" panose="020B0604020202020204" pitchFamily="34" charset="0"/>
                <a:cs typeface="Arial" panose="020B0604020202020204" pitchFamily="34" charset="0"/>
              </a:rPr>
              <a:t>Updated this year</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dirty="0">
              <a:solidFill>
                <a:srgbClr val="015287"/>
              </a:solidFill>
              <a:latin typeface="Arial" panose="020B0604020202020204" pitchFamily="34" charset="0"/>
              <a:cs typeface="Arial"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A new printout of the whole document should be done this year</a:t>
            </a:r>
          </a:p>
          <a:p>
            <a:pPr marL="800100" lvl="1" indent="-342900">
              <a:buFont typeface="Arial" panose="020B0604020202020204" pitchFamily="34" charset="0"/>
              <a:buChar char="•"/>
            </a:pPr>
            <a:r>
              <a:rPr lang="en-US" sz="2800" dirty="0">
                <a:solidFill>
                  <a:srgbClr val="015287"/>
                </a:solidFill>
                <a:latin typeface="Arial" panose="020B0604020202020204" pitchFamily="34" charset="0"/>
                <a:cs typeface="Arial" panose="020B0604020202020204" pitchFamily="34" charset="0"/>
              </a:rPr>
              <a:t>Every Classroom Emergency Kit should have a printed copy</a:t>
            </a:r>
          </a:p>
          <a:p>
            <a:pPr marL="800100" lvl="1" indent="-342900">
              <a:buFont typeface="Arial" panose="020B0604020202020204" pitchFamily="34" charset="0"/>
              <a:buChar char="•"/>
            </a:pPr>
            <a:r>
              <a:rPr kumimoji="0" lang="en-US" sz="28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Every staff member should b</a:t>
            </a:r>
            <a:r>
              <a:rPr lang="en-US" sz="2800" dirty="0">
                <a:solidFill>
                  <a:srgbClr val="015287"/>
                </a:solidFill>
                <a:latin typeface="Arial" panose="020B0604020202020204" pitchFamily="34" charset="0"/>
                <a:cs typeface="Arial" panose="020B0604020202020204" pitchFamily="34" charset="0"/>
              </a:rPr>
              <a:t>e given an, or access to, electronic version</a:t>
            </a:r>
          </a:p>
          <a:p>
            <a:pPr marL="800100" lvl="1" indent="-342900">
              <a:buFont typeface="Arial" panose="020B0604020202020204" pitchFamily="34" charset="0"/>
              <a:buChar char="•"/>
            </a:pPr>
            <a:r>
              <a:rPr kumimoji="0" lang="en-US" sz="28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Every staff member should sign off on being trained – Appendix J</a:t>
            </a:r>
          </a:p>
        </p:txBody>
      </p:sp>
    </p:spTree>
    <p:extLst>
      <p:ext uri="{BB962C8B-B14F-4D97-AF65-F5344CB8AC3E}">
        <p14:creationId xmlns:p14="http://schemas.microsoft.com/office/powerpoint/2010/main" val="1566001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5FA34-82F8-08D4-4E90-015AC081B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65236-8E56-3207-D98C-7AB6D5E14A4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9CFBAD9-5F9D-1D49-D3DD-9CBDDE3509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D52B681-B53D-A481-9EB0-7DAF0BD116A9}"/>
              </a:ext>
            </a:extLst>
          </p:cNvPr>
          <p:cNvPicPr>
            <a:picLocks noChangeAspect="1"/>
          </p:cNvPicPr>
          <p:nvPr/>
        </p:nvPicPr>
        <p:blipFill>
          <a:blip r:embed="rId2"/>
          <a:srcRect/>
          <a:stretch/>
        </p:blipFill>
        <p:spPr>
          <a:xfrm>
            <a:off x="0" y="0"/>
            <a:ext cx="12192000" cy="6858000"/>
          </a:xfrm>
          <a:prstGeom prst="rect">
            <a:avLst/>
          </a:prstGeom>
        </p:spPr>
      </p:pic>
      <p:graphicFrame>
        <p:nvGraphicFramePr>
          <p:cNvPr id="7" name="Object 6">
            <a:extLst>
              <a:ext uri="{FF2B5EF4-FFF2-40B4-BE49-F238E27FC236}">
                <a16:creationId xmlns:a16="http://schemas.microsoft.com/office/drawing/2014/main" id="{38CE6426-76F2-D054-D410-721BD02CD413}"/>
              </a:ext>
            </a:extLst>
          </p:cNvPr>
          <p:cNvGraphicFramePr>
            <a:graphicFrameLocks noChangeAspect="1"/>
          </p:cNvGraphicFramePr>
          <p:nvPr/>
        </p:nvGraphicFramePr>
        <p:xfrm>
          <a:off x="4038600" y="257175"/>
          <a:ext cx="4114800" cy="6343650"/>
        </p:xfrm>
        <a:graphic>
          <a:graphicData uri="http://schemas.openxmlformats.org/presentationml/2006/ole">
            <mc:AlternateContent xmlns:mc="http://schemas.openxmlformats.org/markup-compatibility/2006">
              <mc:Choice xmlns:v="urn:schemas-microsoft-com:vml" Requires="v">
                <p:oleObj name="Acrobat Document" r:id="rId3" imgW="4114800" imgH="6343650" progId="Acrobat.Document.DC">
                  <p:embed/>
                </p:oleObj>
              </mc:Choice>
              <mc:Fallback>
                <p:oleObj name="Acrobat Document" r:id="rId3" imgW="4114800" imgH="6343650" progId="Acrobat.Document.DC">
                  <p:embed/>
                  <p:pic>
                    <p:nvPicPr>
                      <p:cNvPr id="7" name="Object 6">
                        <a:extLst>
                          <a:ext uri="{FF2B5EF4-FFF2-40B4-BE49-F238E27FC236}">
                            <a16:creationId xmlns:a16="http://schemas.microsoft.com/office/drawing/2014/main" id="{38CE6426-76F2-D054-D410-721BD02CD413}"/>
                          </a:ext>
                        </a:extLst>
                      </p:cNvPr>
                      <p:cNvPicPr/>
                      <p:nvPr/>
                    </p:nvPicPr>
                    <p:blipFill>
                      <a:blip r:embed="rId4"/>
                      <a:stretch>
                        <a:fillRect/>
                      </a:stretch>
                    </p:blipFill>
                    <p:spPr>
                      <a:xfrm>
                        <a:off x="4038600" y="257175"/>
                        <a:ext cx="4114800" cy="6343650"/>
                      </a:xfrm>
                      <a:prstGeom prst="rect">
                        <a:avLst/>
                      </a:prstGeom>
                    </p:spPr>
                  </p:pic>
                </p:oleObj>
              </mc:Fallback>
            </mc:AlternateContent>
          </a:graphicData>
        </a:graphic>
      </p:graphicFrame>
    </p:spTree>
    <p:extLst>
      <p:ext uri="{BB962C8B-B14F-4D97-AF65-F5344CB8AC3E}">
        <p14:creationId xmlns:p14="http://schemas.microsoft.com/office/powerpoint/2010/main" val="137213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F7DC3-E4F7-AAEB-E252-050FB5060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2E8BA4-800E-B68F-285A-36658335679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4B147E7-C055-A88B-90A7-ADBD783AC07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19B2FEB-D97C-B966-711F-1920C44DF783}"/>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205D141-C9F7-F45C-8F7F-FEEADEAB9C2D}"/>
              </a:ext>
            </a:extLst>
          </p:cNvPr>
          <p:cNvSpPr txBox="1"/>
          <p:nvPr/>
        </p:nvSpPr>
        <p:spPr>
          <a:xfrm>
            <a:off x="806302" y="322402"/>
            <a:ext cx="10579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Plain Language</a:t>
            </a:r>
          </a:p>
        </p:txBody>
      </p:sp>
      <p:sp>
        <p:nvSpPr>
          <p:cNvPr id="6" name="TextBox 5">
            <a:extLst>
              <a:ext uri="{FF2B5EF4-FFF2-40B4-BE49-F238E27FC236}">
                <a16:creationId xmlns:a16="http://schemas.microsoft.com/office/drawing/2014/main" id="{8C4A3D85-0498-27AF-33D9-1386CD00008D}"/>
              </a:ext>
            </a:extLst>
          </p:cNvPr>
          <p:cNvSpPr txBox="1"/>
          <p:nvPr/>
        </p:nvSpPr>
        <p:spPr>
          <a:xfrm>
            <a:off x="806302" y="1352690"/>
            <a:ext cx="10579395" cy="3539430"/>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015287"/>
                </a:solidFill>
                <a:latin typeface="Arial" panose="020B0604020202020204" pitchFamily="34" charset="0"/>
                <a:cs typeface="Arial" panose="020B0604020202020204" pitchFamily="34" charset="0"/>
              </a:rPr>
              <a:t>No more CODES!!!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015287"/>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kumimoji="0" lang="en-US" sz="32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Lockdown</a:t>
            </a:r>
          </a:p>
          <a:p>
            <a:pPr marL="800100" lvl="1" indent="-342900">
              <a:buFont typeface="Arial" panose="020B0604020202020204" pitchFamily="34" charset="0"/>
              <a:buChar char="•"/>
              <a:defRPr/>
            </a:pPr>
            <a:endParaRPr kumimoji="0" lang="en-US" sz="32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endParaRPr>
          </a:p>
          <a:p>
            <a:pPr marL="800100" lvl="1" indent="-342900">
              <a:buFont typeface="Arial" panose="020B0604020202020204" pitchFamily="34" charset="0"/>
              <a:buChar char="•"/>
              <a:defRPr/>
            </a:pPr>
            <a:r>
              <a:rPr lang="en-US" sz="3200" dirty="0">
                <a:solidFill>
                  <a:srgbClr val="015287"/>
                </a:solidFill>
                <a:latin typeface="Arial" panose="020B0604020202020204" pitchFamily="34" charset="0"/>
                <a:cs typeface="Arial" panose="020B0604020202020204" pitchFamily="34" charset="0"/>
              </a:rPr>
              <a:t>Secure Campus</a:t>
            </a:r>
          </a:p>
          <a:p>
            <a:pPr marL="800100" lvl="1" indent="-342900">
              <a:buFont typeface="Arial" panose="020B0604020202020204" pitchFamily="34" charset="0"/>
              <a:buChar char="•"/>
              <a:defRPr/>
            </a:pPr>
            <a:endParaRPr lang="en-US" sz="3200" dirty="0">
              <a:solidFill>
                <a:srgbClr val="015287"/>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kumimoji="0" lang="en-US" sz="32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Medical Emergency </a:t>
            </a:r>
            <a:endParaRPr kumimoji="0" lang="en-US" sz="2400" b="0"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8077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DBA9D-30F4-2386-DF06-260A6EFA7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E2384-8199-9E2F-768A-8B19CAD8254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6399AC5-3868-4C7A-F6EA-FFB7814D5CB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49A696B-F004-2A05-714D-D2637643884A}"/>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C2C0F7D-C314-8AE1-8EA1-2CF2EF3DF83F}"/>
              </a:ext>
            </a:extLst>
          </p:cNvPr>
          <p:cNvSpPr txBox="1"/>
          <p:nvPr/>
        </p:nvSpPr>
        <p:spPr>
          <a:xfrm>
            <a:off x="806302" y="322402"/>
            <a:ext cx="10579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Your Roll During Emergencies</a:t>
            </a:r>
          </a:p>
        </p:txBody>
      </p:sp>
      <p:sp>
        <p:nvSpPr>
          <p:cNvPr id="6" name="TextBox 5">
            <a:extLst>
              <a:ext uri="{FF2B5EF4-FFF2-40B4-BE49-F238E27FC236}">
                <a16:creationId xmlns:a16="http://schemas.microsoft.com/office/drawing/2014/main" id="{CC4A8F43-CBE1-14CF-750F-C6C6E74E6569}"/>
              </a:ext>
            </a:extLst>
          </p:cNvPr>
          <p:cNvSpPr txBox="1"/>
          <p:nvPr/>
        </p:nvSpPr>
        <p:spPr>
          <a:xfrm>
            <a:off x="806302" y="1352690"/>
            <a:ext cx="10579395" cy="2554545"/>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15287"/>
                </a:solidFill>
                <a:effectLst/>
                <a:uLnTx/>
                <a:uFillTx/>
                <a:latin typeface="Arial" panose="020B0604020202020204" pitchFamily="34" charset="0"/>
                <a:cs typeface="Arial" panose="020B0604020202020204" pitchFamily="34" charset="0"/>
              </a:rPr>
              <a:t>Staff Student Accounting</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15287"/>
              </a:solidFill>
              <a:effectLst/>
              <a:uLnTx/>
              <a:uFillTx/>
              <a:latin typeface="Arial" panose="020B0604020202020204" pitchFamily="34" charset="0"/>
              <a:cs typeface="Arial"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015287"/>
                </a:solidFill>
                <a:latin typeface="Arial" panose="020B0604020202020204" pitchFamily="34" charset="0"/>
                <a:cs typeface="Arial" panose="020B0604020202020204" pitchFamily="34" charset="0"/>
              </a:rPr>
              <a:t>Scribe</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015287"/>
              </a:solidFill>
              <a:latin typeface="Arial" panose="020B0604020202020204" pitchFamily="34" charset="0"/>
              <a:cs typeface="Arial"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15287"/>
                </a:solidFill>
                <a:effectLst/>
                <a:uLnTx/>
                <a:uFillTx/>
                <a:latin typeface="Arial" panose="020B0604020202020204" pitchFamily="34" charset="0"/>
                <a:cs typeface="Arial" panose="020B0604020202020204" pitchFamily="34" charset="0"/>
              </a:rPr>
              <a:t>What other roles might you play?</a:t>
            </a:r>
          </a:p>
        </p:txBody>
      </p:sp>
    </p:spTree>
    <p:extLst>
      <p:ext uri="{BB962C8B-B14F-4D97-AF65-F5344CB8AC3E}">
        <p14:creationId xmlns:p14="http://schemas.microsoft.com/office/powerpoint/2010/main" val="301399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3870F-6942-39E6-D04B-A79694B8DF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803CC4-BFDB-350C-4B4C-57F7DFA454E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5A4DEF6-EC14-059E-8131-47CE6C18425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AC75A2C-B9AE-B25D-25B4-4B77A6BB0D51}"/>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0EB776F-FD36-BE44-06A9-1892B9051335}"/>
              </a:ext>
            </a:extLst>
          </p:cNvPr>
          <p:cNvSpPr txBox="1"/>
          <p:nvPr/>
        </p:nvSpPr>
        <p:spPr>
          <a:xfrm>
            <a:off x="806302" y="322402"/>
            <a:ext cx="10579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Lockdown Response</a:t>
            </a:r>
          </a:p>
        </p:txBody>
      </p:sp>
      <p:sp>
        <p:nvSpPr>
          <p:cNvPr id="6" name="TextBox 5">
            <a:extLst>
              <a:ext uri="{FF2B5EF4-FFF2-40B4-BE49-F238E27FC236}">
                <a16:creationId xmlns:a16="http://schemas.microsoft.com/office/drawing/2014/main" id="{F4B5BD8C-05B2-AB85-9302-963A54FEA3F4}"/>
              </a:ext>
            </a:extLst>
          </p:cNvPr>
          <p:cNvSpPr txBox="1"/>
          <p:nvPr/>
        </p:nvSpPr>
        <p:spPr>
          <a:xfrm>
            <a:off x="806302" y="1352690"/>
            <a:ext cx="10579395" cy="1077218"/>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15287"/>
                </a:solidFill>
                <a:effectLst/>
                <a:uLnTx/>
                <a:uFillTx/>
                <a:latin typeface="Arial" panose="020B0604020202020204" pitchFamily="34" charset="0"/>
                <a:cs typeface="Arial" panose="020B0604020202020204" pitchFamily="34" charset="0"/>
              </a:rPr>
              <a:t>Locking your area</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15287"/>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230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DD78F-3B73-3FFD-FC95-91BF64B0A876}"/>
              </a:ext>
            </a:extLst>
          </p:cNvPr>
          <p:cNvSpPr>
            <a:spLocks noGrp="1"/>
          </p:cNvSpPr>
          <p:nvPr>
            <p:ph type="title"/>
          </p:nvPr>
        </p:nvSpPr>
        <p:spPr/>
        <p:txBody>
          <a:bodyPr/>
          <a:lstStyle/>
          <a:p>
            <a:endParaRPr lang="en-US"/>
          </a:p>
        </p:txBody>
      </p:sp>
      <p:pic>
        <p:nvPicPr>
          <p:cNvPr id="6" name="Content Placeholder 5" descr="An office with desks and chairs&#10;&#10;AI-generated content may be incorrect.">
            <a:extLst>
              <a:ext uri="{FF2B5EF4-FFF2-40B4-BE49-F238E27FC236}">
                <a16:creationId xmlns:a16="http://schemas.microsoft.com/office/drawing/2014/main" id="{5B509705-6301-7D5D-E6AF-ABBCF5C7D2D9}"/>
              </a:ext>
            </a:extLst>
          </p:cNvPr>
          <p:cNvPicPr>
            <a:picLocks noGrp="1" noChangeAspect="1"/>
          </p:cNvPicPr>
          <p:nvPr>
            <p:ph idx="1"/>
          </p:nvPr>
        </p:nvPicPr>
        <p:blipFill>
          <a:blip r:embed="rId2"/>
          <a:stretch>
            <a:fillRect/>
          </a:stretch>
        </p:blipFill>
        <p:spPr>
          <a:xfrm>
            <a:off x="1556084" y="24063"/>
            <a:ext cx="9079832" cy="6809874"/>
          </a:xfrm>
        </p:spPr>
      </p:pic>
    </p:spTree>
    <p:extLst>
      <p:ext uri="{BB962C8B-B14F-4D97-AF65-F5344CB8AC3E}">
        <p14:creationId xmlns:p14="http://schemas.microsoft.com/office/powerpoint/2010/main" val="2540194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9141-7906-41F6-9DF4-A58E845E9CD9}"/>
              </a:ext>
            </a:extLst>
          </p:cNvPr>
          <p:cNvSpPr>
            <a:spLocks noGrp="1"/>
          </p:cNvSpPr>
          <p:nvPr>
            <p:ph type="title"/>
          </p:nvPr>
        </p:nvSpPr>
        <p:spPr/>
        <p:txBody>
          <a:bodyPr/>
          <a:lstStyle/>
          <a:p>
            <a:endParaRPr lang="en-US"/>
          </a:p>
        </p:txBody>
      </p:sp>
      <p:pic>
        <p:nvPicPr>
          <p:cNvPr id="9" name="Content Placeholder 8" descr="A room with a few people sitting at a desk&#10;&#10;AI-generated content may be incorrect.">
            <a:extLst>
              <a:ext uri="{FF2B5EF4-FFF2-40B4-BE49-F238E27FC236}">
                <a16:creationId xmlns:a16="http://schemas.microsoft.com/office/drawing/2014/main" id="{EB1546D5-7DCE-7239-941A-2652492FAACD}"/>
              </a:ext>
            </a:extLst>
          </p:cNvPr>
          <p:cNvPicPr>
            <a:picLocks noGrp="1" noChangeAspect="1"/>
          </p:cNvPicPr>
          <p:nvPr>
            <p:ph idx="1"/>
          </p:nvPr>
        </p:nvPicPr>
        <p:blipFill>
          <a:blip r:embed="rId2"/>
          <a:stretch>
            <a:fillRect/>
          </a:stretch>
        </p:blipFill>
        <p:spPr>
          <a:xfrm>
            <a:off x="1760621" y="177466"/>
            <a:ext cx="8670758" cy="6503068"/>
          </a:xfrm>
        </p:spPr>
      </p:pic>
    </p:spTree>
    <p:extLst>
      <p:ext uri="{BB962C8B-B14F-4D97-AF65-F5344CB8AC3E}">
        <p14:creationId xmlns:p14="http://schemas.microsoft.com/office/powerpoint/2010/main" val="3168887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2936-623C-F1E2-8E6E-23EE44A27B3C}"/>
              </a:ext>
            </a:extLst>
          </p:cNvPr>
          <p:cNvSpPr>
            <a:spLocks noGrp="1"/>
          </p:cNvSpPr>
          <p:nvPr>
            <p:ph type="title"/>
          </p:nvPr>
        </p:nvSpPr>
        <p:spPr/>
        <p:txBody>
          <a:bodyPr/>
          <a:lstStyle/>
          <a:p>
            <a:endParaRPr lang="en-US"/>
          </a:p>
        </p:txBody>
      </p:sp>
      <p:pic>
        <p:nvPicPr>
          <p:cNvPr id="9" name="Content Placeholder 8" descr="A room with a lot of computers and a desk&#10;&#10;AI-generated content may be incorrect.">
            <a:extLst>
              <a:ext uri="{FF2B5EF4-FFF2-40B4-BE49-F238E27FC236}">
                <a16:creationId xmlns:a16="http://schemas.microsoft.com/office/drawing/2014/main" id="{600DFD94-885F-3D1B-D5F3-878CD280E643}"/>
              </a:ext>
            </a:extLst>
          </p:cNvPr>
          <p:cNvPicPr>
            <a:picLocks noGrp="1" noChangeAspect="1"/>
          </p:cNvPicPr>
          <p:nvPr>
            <p:ph idx="1"/>
          </p:nvPr>
        </p:nvPicPr>
        <p:blipFill>
          <a:blip r:embed="rId2"/>
          <a:stretch>
            <a:fillRect/>
          </a:stretch>
        </p:blipFill>
        <p:spPr>
          <a:xfrm>
            <a:off x="1748589" y="168442"/>
            <a:ext cx="8694822" cy="6521116"/>
          </a:xfrm>
        </p:spPr>
      </p:pic>
    </p:spTree>
    <p:extLst>
      <p:ext uri="{BB962C8B-B14F-4D97-AF65-F5344CB8AC3E}">
        <p14:creationId xmlns:p14="http://schemas.microsoft.com/office/powerpoint/2010/main" val="3606852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4C448-73A7-A1E0-963C-C55DEFFE508F}"/>
              </a:ext>
            </a:extLst>
          </p:cNvPr>
          <p:cNvSpPr>
            <a:spLocks noGrp="1"/>
          </p:cNvSpPr>
          <p:nvPr>
            <p:ph type="title"/>
          </p:nvPr>
        </p:nvSpPr>
        <p:spPr/>
        <p:txBody>
          <a:bodyPr/>
          <a:lstStyle/>
          <a:p>
            <a:endParaRPr lang="en-US"/>
          </a:p>
        </p:txBody>
      </p:sp>
      <p:pic>
        <p:nvPicPr>
          <p:cNvPr id="9" name="Content Placeholder 8" descr="A room with a few people in it&#10;&#10;AI-generated content may be incorrect.">
            <a:extLst>
              <a:ext uri="{FF2B5EF4-FFF2-40B4-BE49-F238E27FC236}">
                <a16:creationId xmlns:a16="http://schemas.microsoft.com/office/drawing/2014/main" id="{6EC9EC2B-F533-55AB-975A-FB6E0E9BBCD7}"/>
              </a:ext>
            </a:extLst>
          </p:cNvPr>
          <p:cNvPicPr>
            <a:picLocks noGrp="1" noChangeAspect="1"/>
          </p:cNvPicPr>
          <p:nvPr>
            <p:ph idx="1"/>
          </p:nvPr>
        </p:nvPicPr>
        <p:blipFill>
          <a:blip r:embed="rId2"/>
          <a:stretch>
            <a:fillRect/>
          </a:stretch>
        </p:blipFill>
        <p:spPr>
          <a:xfrm>
            <a:off x="1700463" y="132238"/>
            <a:ext cx="8791074" cy="6593524"/>
          </a:xfrm>
        </p:spPr>
      </p:pic>
    </p:spTree>
    <p:extLst>
      <p:ext uri="{BB962C8B-B14F-4D97-AF65-F5344CB8AC3E}">
        <p14:creationId xmlns:p14="http://schemas.microsoft.com/office/powerpoint/2010/main" val="3187213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30235-88EA-7C0A-2CA5-4845B664D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E7BD9B-BF8D-32E8-B491-6CCC383159D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C79623D-1E97-1296-CCC1-5E608D7F04F6}"/>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7B9AA03D-6F8E-950D-540C-75973BE8D643}"/>
              </a:ext>
            </a:extLst>
          </p:cNvPr>
          <p:cNvPicPr>
            <a:picLocks noChangeAspect="1"/>
          </p:cNvPicPr>
          <p:nvPr/>
        </p:nvPicPr>
        <p:blipFill>
          <a:blip r:embed="rId2"/>
          <a:srcRect/>
          <a:stretch/>
        </p:blipFill>
        <p:spPr>
          <a:xfrm>
            <a:off x="0" y="-270871"/>
            <a:ext cx="12192000" cy="6858000"/>
          </a:xfrm>
          <a:prstGeom prst="rect">
            <a:avLst/>
          </a:prstGeom>
        </p:spPr>
      </p:pic>
      <p:sp>
        <p:nvSpPr>
          <p:cNvPr id="4" name="TextBox 3">
            <a:extLst>
              <a:ext uri="{FF2B5EF4-FFF2-40B4-BE49-F238E27FC236}">
                <a16:creationId xmlns:a16="http://schemas.microsoft.com/office/drawing/2014/main" id="{F8432013-ED02-B190-DE66-364980710F05}"/>
              </a:ext>
            </a:extLst>
          </p:cNvPr>
          <p:cNvSpPr txBox="1"/>
          <p:nvPr/>
        </p:nvSpPr>
        <p:spPr>
          <a:xfrm>
            <a:off x="350195" y="1392119"/>
            <a:ext cx="7266563" cy="1600438"/>
          </a:xfrm>
          <a:prstGeom prst="rect">
            <a:avLst/>
          </a:prstGeom>
          <a:noFill/>
        </p:spPr>
        <p:txBody>
          <a:bodyPr wrap="square" rtlCol="0">
            <a:spAutoFit/>
          </a:bodyPr>
          <a:lstStyle/>
          <a:p>
            <a:r>
              <a:rPr lang="en-US" sz="4000" dirty="0">
                <a:solidFill>
                  <a:schemeClr val="bg1"/>
                </a:solidFill>
              </a:rPr>
              <a:t>Dr. Katie Louise Weir, Director  </a:t>
            </a:r>
          </a:p>
          <a:p>
            <a:r>
              <a:rPr lang="en-US" sz="4000" dirty="0">
                <a:solidFill>
                  <a:schemeClr val="bg1"/>
                </a:solidFill>
              </a:rPr>
              <a:t>Talent Development WCSD</a:t>
            </a:r>
            <a:endParaRPr lang="en-US" dirty="0"/>
          </a:p>
          <a:p>
            <a:endParaRPr lang="en-US" dirty="0"/>
          </a:p>
        </p:txBody>
      </p:sp>
      <p:sp>
        <p:nvSpPr>
          <p:cNvPr id="6" name="TextBox 5">
            <a:extLst>
              <a:ext uri="{FF2B5EF4-FFF2-40B4-BE49-F238E27FC236}">
                <a16:creationId xmlns:a16="http://schemas.microsoft.com/office/drawing/2014/main" id="{B15DC09A-8549-632A-745C-1D852D431762}"/>
              </a:ext>
            </a:extLst>
          </p:cNvPr>
          <p:cNvSpPr txBox="1"/>
          <p:nvPr/>
        </p:nvSpPr>
        <p:spPr>
          <a:xfrm>
            <a:off x="1673157" y="108055"/>
            <a:ext cx="8132324" cy="1015663"/>
          </a:xfrm>
          <a:prstGeom prst="rect">
            <a:avLst/>
          </a:prstGeom>
          <a:noFill/>
        </p:spPr>
        <p:txBody>
          <a:bodyPr wrap="square" rtlCol="0">
            <a:spAutoFit/>
          </a:bodyPr>
          <a:lstStyle/>
          <a:p>
            <a:pPr algn="ctr"/>
            <a:r>
              <a:rPr lang="en-US" sz="6000" dirty="0">
                <a:solidFill>
                  <a:schemeClr val="bg1"/>
                </a:solidFill>
                <a:latin typeface="+mj-lt"/>
              </a:rPr>
              <a:t>Welcome</a:t>
            </a:r>
            <a:r>
              <a:rPr lang="en-US" sz="5400" dirty="0">
                <a:latin typeface="+mj-lt"/>
              </a:rPr>
              <a:t> </a:t>
            </a:r>
          </a:p>
        </p:txBody>
      </p:sp>
      <p:sp>
        <p:nvSpPr>
          <p:cNvPr id="8" name="TextBox 7">
            <a:extLst>
              <a:ext uri="{FF2B5EF4-FFF2-40B4-BE49-F238E27FC236}">
                <a16:creationId xmlns:a16="http://schemas.microsoft.com/office/drawing/2014/main" id="{91BE905D-AACD-FE51-5F0F-235BB6D8B8CD}"/>
              </a:ext>
            </a:extLst>
          </p:cNvPr>
          <p:cNvSpPr txBox="1"/>
          <p:nvPr/>
        </p:nvSpPr>
        <p:spPr>
          <a:xfrm>
            <a:off x="4369339" y="3579758"/>
            <a:ext cx="7266563" cy="1323439"/>
          </a:xfrm>
          <a:prstGeom prst="rect">
            <a:avLst/>
          </a:prstGeom>
          <a:noFill/>
        </p:spPr>
        <p:txBody>
          <a:bodyPr wrap="square" rtlCol="0">
            <a:spAutoFit/>
          </a:bodyPr>
          <a:lstStyle/>
          <a:p>
            <a:r>
              <a:rPr lang="en-US" sz="4000" dirty="0">
                <a:solidFill>
                  <a:schemeClr val="bg1"/>
                </a:solidFill>
              </a:rPr>
              <a:t>Mr. Phil MacDougall, President </a:t>
            </a:r>
          </a:p>
          <a:p>
            <a:r>
              <a:rPr lang="en-US" sz="4000" dirty="0">
                <a:solidFill>
                  <a:schemeClr val="bg1"/>
                </a:solidFill>
              </a:rPr>
              <a:t>National Automobile Museum </a:t>
            </a:r>
          </a:p>
        </p:txBody>
      </p:sp>
      <p:pic>
        <p:nvPicPr>
          <p:cNvPr id="11" name="Picture 10">
            <a:extLst>
              <a:ext uri="{FF2B5EF4-FFF2-40B4-BE49-F238E27FC236}">
                <a16:creationId xmlns:a16="http://schemas.microsoft.com/office/drawing/2014/main" id="{C1EF9CC0-DA7C-C284-984A-11C5D44522A5}"/>
              </a:ext>
            </a:extLst>
          </p:cNvPr>
          <p:cNvPicPr>
            <a:picLocks noChangeAspect="1"/>
          </p:cNvPicPr>
          <p:nvPr/>
        </p:nvPicPr>
        <p:blipFill>
          <a:blip r:embed="rId3"/>
          <a:stretch>
            <a:fillRect/>
          </a:stretch>
        </p:blipFill>
        <p:spPr>
          <a:xfrm>
            <a:off x="754121" y="3429000"/>
            <a:ext cx="3171064" cy="1687518"/>
          </a:xfrm>
          <a:prstGeom prst="rect">
            <a:avLst/>
          </a:prstGeom>
        </p:spPr>
      </p:pic>
      <p:pic>
        <p:nvPicPr>
          <p:cNvPr id="9" name="Picture 8">
            <a:extLst>
              <a:ext uri="{FF2B5EF4-FFF2-40B4-BE49-F238E27FC236}">
                <a16:creationId xmlns:a16="http://schemas.microsoft.com/office/drawing/2014/main" id="{F894581A-DE8D-0617-7ADB-F5D9277AC160}"/>
              </a:ext>
            </a:extLst>
          </p:cNvPr>
          <p:cNvPicPr>
            <a:picLocks noChangeAspect="1"/>
          </p:cNvPicPr>
          <p:nvPr/>
        </p:nvPicPr>
        <p:blipFill>
          <a:blip r:embed="rId4"/>
          <a:stretch>
            <a:fillRect/>
          </a:stretch>
        </p:blipFill>
        <p:spPr>
          <a:xfrm>
            <a:off x="7437828" y="1419225"/>
            <a:ext cx="2571934" cy="1275337"/>
          </a:xfrm>
          <a:prstGeom prst="rect">
            <a:avLst/>
          </a:prstGeom>
        </p:spPr>
      </p:pic>
    </p:spTree>
    <p:extLst>
      <p:ext uri="{BB962C8B-B14F-4D97-AF65-F5344CB8AC3E}">
        <p14:creationId xmlns:p14="http://schemas.microsoft.com/office/powerpoint/2010/main" val="874954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EE33B-31B3-BF04-F1BB-197DE154D7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9703E-ACE5-8736-0B9C-62A4C9A0B7C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0A5623A-E0C4-B4F4-D4C4-5BCF52E8AC9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933C590-720E-CFEA-36C7-91D346249618}"/>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34A97E3-6978-8B1A-C4D8-A944411BCDCC}"/>
              </a:ext>
            </a:extLst>
          </p:cNvPr>
          <p:cNvSpPr txBox="1"/>
          <p:nvPr/>
        </p:nvSpPr>
        <p:spPr>
          <a:xfrm>
            <a:off x="806302" y="322402"/>
            <a:ext cx="10579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Lockdown Response</a:t>
            </a:r>
          </a:p>
        </p:txBody>
      </p:sp>
      <p:sp>
        <p:nvSpPr>
          <p:cNvPr id="6" name="TextBox 5">
            <a:extLst>
              <a:ext uri="{FF2B5EF4-FFF2-40B4-BE49-F238E27FC236}">
                <a16:creationId xmlns:a16="http://schemas.microsoft.com/office/drawing/2014/main" id="{B04EF1B2-332A-B368-F7E5-1B884FF5AB18}"/>
              </a:ext>
            </a:extLst>
          </p:cNvPr>
          <p:cNvSpPr txBox="1"/>
          <p:nvPr/>
        </p:nvSpPr>
        <p:spPr>
          <a:xfrm>
            <a:off x="806302" y="1352690"/>
            <a:ext cx="10579395" cy="3046988"/>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015287"/>
                </a:solidFill>
                <a:latin typeface="Arial" panose="020B0604020202020204" pitchFamily="34" charset="0"/>
                <a:cs typeface="Arial" panose="020B0604020202020204" pitchFamily="34" charset="0"/>
              </a:rPr>
              <a:t>Think about your work location.</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015287"/>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kumimoji="0" lang="en-US" sz="3200" b="0" i="0" u="none" strike="noStrike" kern="1200" cap="none" spc="0" normalizeH="0" baseline="0" noProof="0" dirty="0">
                <a:ln>
                  <a:noFill/>
                </a:ln>
                <a:solidFill>
                  <a:srgbClr val="015287"/>
                </a:solidFill>
                <a:effectLst/>
                <a:uLnTx/>
                <a:uFillTx/>
                <a:latin typeface="Arial" panose="020B0604020202020204" pitchFamily="34" charset="0"/>
                <a:cs typeface="Arial" panose="020B0604020202020204" pitchFamily="34" charset="0"/>
              </a:rPr>
              <a:t>What</a:t>
            </a:r>
            <a:r>
              <a:rPr kumimoji="0" lang="en-US" sz="3200" b="0" i="0" u="none" strike="noStrike" kern="1200" cap="none" spc="0" normalizeH="0" noProof="0" dirty="0">
                <a:ln>
                  <a:noFill/>
                </a:ln>
                <a:solidFill>
                  <a:srgbClr val="015287"/>
                </a:solidFill>
                <a:effectLst/>
                <a:uLnTx/>
                <a:uFillTx/>
                <a:latin typeface="Arial" panose="020B0604020202020204" pitchFamily="34" charset="0"/>
                <a:cs typeface="Arial" panose="020B0604020202020204" pitchFamily="34" charset="0"/>
              </a:rPr>
              <a:t> options to you have?</a:t>
            </a:r>
          </a:p>
          <a:p>
            <a:pPr marL="800100" lvl="1" indent="-342900">
              <a:buFont typeface="Arial" panose="020B0604020202020204" pitchFamily="34" charset="0"/>
              <a:buChar char="•"/>
              <a:defRPr/>
            </a:pPr>
            <a:endParaRPr kumimoji="0" lang="en-US" sz="3200" b="0" i="0" u="none" strike="noStrike" kern="1200" cap="none" spc="0" normalizeH="0" noProof="0" dirty="0">
              <a:ln>
                <a:noFill/>
              </a:ln>
              <a:solidFill>
                <a:srgbClr val="015287"/>
              </a:solidFill>
              <a:effectLst/>
              <a:uLnTx/>
              <a:uFillTx/>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lang="en-US" sz="3200" baseline="0" dirty="0">
                <a:solidFill>
                  <a:srgbClr val="015287"/>
                </a:solidFill>
                <a:latin typeface="Arial" panose="020B0604020202020204" pitchFamily="34" charset="0"/>
                <a:cs typeface="Arial" panose="020B0604020202020204" pitchFamily="34" charset="0"/>
              </a:rPr>
              <a:t>Are</a:t>
            </a:r>
            <a:r>
              <a:rPr lang="en-US" sz="3200" dirty="0">
                <a:solidFill>
                  <a:srgbClr val="015287"/>
                </a:solidFill>
                <a:latin typeface="Arial" panose="020B0604020202020204" pitchFamily="34" charset="0"/>
                <a:cs typeface="Arial" panose="020B0604020202020204" pitchFamily="34" charset="0"/>
              </a:rPr>
              <a:t> you preparing the correct way?</a:t>
            </a:r>
            <a:endParaRPr kumimoji="0" lang="en-US" sz="3200" b="0" i="0" u="none" strike="noStrike" kern="1200" cap="none" spc="0" normalizeH="0" baseline="0" noProof="0" dirty="0">
              <a:ln>
                <a:noFill/>
              </a:ln>
              <a:solidFill>
                <a:srgbClr val="015287"/>
              </a:solidFill>
              <a:effectLst/>
              <a:uLnTx/>
              <a:uFillTx/>
              <a:latin typeface="Arial" panose="020B0604020202020204" pitchFamily="34" charset="0"/>
              <a:cs typeface="Arial"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15287"/>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26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AA30C-CE3B-91EC-B27A-355F29337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E4256E-91E8-C2C7-6AD8-991B0CA6098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E2AE772-3AE6-5944-6BFE-3AE6F227E93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D7CC87F-3960-9B70-DC16-1198F343A6AE}"/>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6330DEF-406D-751B-F913-21B5C467B9E7}"/>
              </a:ext>
            </a:extLst>
          </p:cNvPr>
          <p:cNvSpPr txBox="1"/>
          <p:nvPr/>
        </p:nvSpPr>
        <p:spPr>
          <a:xfrm>
            <a:off x="806302" y="322402"/>
            <a:ext cx="10579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15287"/>
                </a:solidFill>
                <a:effectLst/>
                <a:uLnTx/>
                <a:uFillTx/>
                <a:latin typeface="Arial" panose="020B0604020202020204" pitchFamily="34" charset="0"/>
                <a:ea typeface="+mn-ea"/>
                <a:cs typeface="Arial" panose="020B0604020202020204" pitchFamily="34" charset="0"/>
              </a:rPr>
              <a:t>Questions</a:t>
            </a:r>
          </a:p>
        </p:txBody>
      </p:sp>
      <p:sp>
        <p:nvSpPr>
          <p:cNvPr id="6" name="TextBox 5">
            <a:extLst>
              <a:ext uri="{FF2B5EF4-FFF2-40B4-BE49-F238E27FC236}">
                <a16:creationId xmlns:a16="http://schemas.microsoft.com/office/drawing/2014/main" id="{E70E880B-6D13-8C74-8415-27C7C77AB7DC}"/>
              </a:ext>
            </a:extLst>
          </p:cNvPr>
          <p:cNvSpPr txBox="1"/>
          <p:nvPr/>
        </p:nvSpPr>
        <p:spPr>
          <a:xfrm>
            <a:off x="806303" y="1352690"/>
            <a:ext cx="6400614" cy="2554545"/>
          </a:xfrm>
          <a:prstGeom prst="rect">
            <a:avLst/>
          </a:prstGeom>
          <a:noFill/>
        </p:spPr>
        <p:txBody>
          <a:bodyPr wrap="square" rtlCol="0">
            <a:spAutoFit/>
          </a:bodyPr>
          <a:lstStyle/>
          <a:p>
            <a:r>
              <a:rPr lang="en-US" sz="3200" dirty="0">
                <a:solidFill>
                  <a:srgbClr val="015288"/>
                </a:solidFill>
              </a:rPr>
              <a:t>Roy Anderson</a:t>
            </a:r>
          </a:p>
          <a:p>
            <a:r>
              <a:rPr lang="en-US" sz="3200" dirty="0">
                <a:solidFill>
                  <a:srgbClr val="015288"/>
                </a:solidFill>
              </a:rPr>
              <a:t>Email: </a:t>
            </a:r>
            <a:r>
              <a:rPr lang="en-US" sz="3200" dirty="0">
                <a:solidFill>
                  <a:srgbClr val="015288"/>
                </a:solidFill>
                <a:hlinkClick r:id="rId3">
                  <a:extLst>
                    <a:ext uri="{A12FA001-AC4F-418D-AE19-62706E023703}">
                      <ahyp:hlinkClr xmlns:ahyp="http://schemas.microsoft.com/office/drawing/2018/hyperlinkcolor" val="tx"/>
                    </a:ext>
                  </a:extLst>
                </a:hlinkClick>
              </a:rPr>
              <a:t>roy.anderson@washoeschools.net</a:t>
            </a:r>
            <a:endParaRPr lang="en-US" sz="3200" dirty="0">
              <a:solidFill>
                <a:srgbClr val="015288"/>
              </a:solidFill>
            </a:endParaRPr>
          </a:p>
          <a:p>
            <a:r>
              <a:rPr lang="en-US" sz="3200" dirty="0">
                <a:solidFill>
                  <a:srgbClr val="015288"/>
                </a:solidFill>
              </a:rPr>
              <a:t>Phone:</a:t>
            </a:r>
          </a:p>
          <a:p>
            <a:r>
              <a:rPr lang="en-US" sz="3200" dirty="0">
                <a:solidFill>
                  <a:srgbClr val="015288"/>
                </a:solidFill>
              </a:rPr>
              <a:t>775-789-4603</a:t>
            </a:r>
            <a:endParaRPr kumimoji="0" lang="en-US" sz="3200" b="0" i="0" u="none" strike="noStrike" kern="1200" cap="none" spc="0" normalizeH="0" baseline="0" noProof="0" dirty="0">
              <a:ln>
                <a:noFill/>
              </a:ln>
              <a:solidFill>
                <a:srgbClr val="015287"/>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801CD33-947D-CA51-F186-33E205A88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026" y="3509963"/>
            <a:ext cx="3676194" cy="2757146"/>
          </a:xfrm>
          <a:prstGeom prst="rect">
            <a:avLst/>
          </a:prstGeom>
        </p:spPr>
      </p:pic>
      <p:pic>
        <p:nvPicPr>
          <p:cNvPr id="10" name="Content Placeholder 3">
            <a:extLst>
              <a:ext uri="{FF2B5EF4-FFF2-40B4-BE49-F238E27FC236}">
                <a16:creationId xmlns:a16="http://schemas.microsoft.com/office/drawing/2014/main" id="{0D9ACB09-80C0-DF67-AD43-DC5A039D6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2808" y="1053777"/>
            <a:ext cx="3980992" cy="2985744"/>
          </a:xfrm>
          <a:prstGeom prst="rect">
            <a:avLst/>
          </a:prstGeom>
        </p:spPr>
      </p:pic>
    </p:spTree>
    <p:extLst>
      <p:ext uri="{BB962C8B-B14F-4D97-AF65-F5344CB8AC3E}">
        <p14:creationId xmlns:p14="http://schemas.microsoft.com/office/powerpoint/2010/main" val="16045170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9E932FE-38F7-2789-7D88-DD8EF03F5792}"/>
              </a:ext>
            </a:extLst>
          </p:cNvPr>
          <p:cNvSpPr txBox="1"/>
          <p:nvPr/>
        </p:nvSpPr>
        <p:spPr>
          <a:xfrm>
            <a:off x="999460" y="1913273"/>
            <a:ext cx="10366744" cy="2031325"/>
          </a:xfrm>
          <a:prstGeom prst="rect">
            <a:avLst/>
          </a:prstGeom>
          <a:noFill/>
        </p:spPr>
        <p:txBody>
          <a:bodyPr wrap="square" rtlCol="0">
            <a:spAutoFit/>
          </a:bodyPr>
          <a:lstStyle/>
          <a:p>
            <a:pPr algn="ctr"/>
            <a:r>
              <a:rPr lang="en-US" sz="5400" b="1" dirty="0">
                <a:solidFill>
                  <a:schemeClr val="bg1"/>
                </a:solidFill>
                <a:latin typeface="Myriad Pro Black" panose="020B0503030403020204" pitchFamily="34" charset="0"/>
              </a:rPr>
              <a:t>Substitute Services</a:t>
            </a:r>
          </a:p>
          <a:p>
            <a:pPr algn="ctr"/>
            <a:r>
              <a:rPr lang="en-US" sz="3600" b="1" dirty="0">
                <a:solidFill>
                  <a:schemeClr val="bg1"/>
                </a:solidFill>
                <a:latin typeface="Myriad Pro" panose="020B0503030403020204" pitchFamily="34" charset="0"/>
              </a:rPr>
              <a:t>Camille Druitt, Staffing Specialist</a:t>
            </a:r>
          </a:p>
          <a:p>
            <a:pPr algn="ctr"/>
            <a:r>
              <a:rPr lang="en-US" sz="3600" b="1" dirty="0">
                <a:solidFill>
                  <a:schemeClr val="bg1"/>
                </a:solidFill>
                <a:latin typeface="Myriad Pro" panose="020B0503030403020204" pitchFamily="34" charset="0"/>
              </a:rPr>
              <a:t>June 23, 2025</a:t>
            </a:r>
          </a:p>
        </p:txBody>
      </p:sp>
    </p:spTree>
    <p:extLst>
      <p:ext uri="{BB962C8B-B14F-4D97-AF65-F5344CB8AC3E}">
        <p14:creationId xmlns:p14="http://schemas.microsoft.com/office/powerpoint/2010/main" val="4277002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198B13A-CE34-5C0A-9967-6FFC9B8C617C}"/>
              </a:ext>
            </a:extLst>
          </p:cNvPr>
          <p:cNvSpPr txBox="1"/>
          <p:nvPr/>
        </p:nvSpPr>
        <p:spPr>
          <a:xfrm>
            <a:off x="1348966" y="1600200"/>
            <a:ext cx="9804903" cy="3693319"/>
          </a:xfrm>
          <a:prstGeom prst="rect">
            <a:avLst/>
          </a:prstGeom>
          <a:noFill/>
        </p:spPr>
        <p:txBody>
          <a:bodyPr wrap="square" rtlCol="0">
            <a:spAutoFit/>
          </a:bodyPr>
          <a:lstStyle/>
          <a:p>
            <a:r>
              <a:rPr lang="en-US" dirty="0"/>
              <a:t>Manage Subs, Teachers, and Administrators</a:t>
            </a:r>
          </a:p>
          <a:p>
            <a:r>
              <a:rPr lang="en-US" dirty="0"/>
              <a:t>     * 1500 active subs</a:t>
            </a:r>
          </a:p>
          <a:p>
            <a:r>
              <a:rPr lang="en-US" dirty="0"/>
              <a:t>     * 400-plus administrators</a:t>
            </a:r>
          </a:p>
          <a:p>
            <a:r>
              <a:rPr lang="en-US" dirty="0"/>
              <a:t>     * 3900-plus teachers</a:t>
            </a:r>
          </a:p>
          <a:p>
            <a:endParaRPr lang="en-US" dirty="0"/>
          </a:p>
          <a:p>
            <a:r>
              <a:rPr lang="en-US" dirty="0"/>
              <a:t>Request to Hire – Long Term Subs</a:t>
            </a:r>
          </a:p>
          <a:p>
            <a:r>
              <a:rPr lang="en-US" dirty="0"/>
              <a:t>No Sub payments</a:t>
            </a:r>
          </a:p>
          <a:p>
            <a:endParaRPr lang="en-US" dirty="0"/>
          </a:p>
          <a:p>
            <a:r>
              <a:rPr lang="en-US" b="1" dirty="0"/>
              <a:t>Changes for this coming year</a:t>
            </a:r>
          </a:p>
          <a:p>
            <a:r>
              <a:rPr lang="en-US" dirty="0"/>
              <a:t>Badges for Subs</a:t>
            </a:r>
          </a:p>
          <a:p>
            <a:r>
              <a:rPr lang="en-US" dirty="0"/>
              <a:t>Critical Needs – Retiree Critical Labor Shortage positions</a:t>
            </a:r>
          </a:p>
          <a:p>
            <a:r>
              <a:rPr lang="en-US" dirty="0"/>
              <a:t>Changes to No Sub/Class Cover</a:t>
            </a:r>
          </a:p>
          <a:p>
            <a:endParaRPr lang="en-US" dirty="0"/>
          </a:p>
        </p:txBody>
      </p:sp>
      <p:sp>
        <p:nvSpPr>
          <p:cNvPr id="8" name="TextBox 7">
            <a:extLst>
              <a:ext uri="{FF2B5EF4-FFF2-40B4-BE49-F238E27FC236}">
                <a16:creationId xmlns:a16="http://schemas.microsoft.com/office/drawing/2014/main" id="{8F904ABD-DFA3-1714-9A5E-54D73E91180A}"/>
              </a:ext>
            </a:extLst>
          </p:cNvPr>
          <p:cNvSpPr txBox="1"/>
          <p:nvPr/>
        </p:nvSpPr>
        <p:spPr>
          <a:xfrm>
            <a:off x="912628" y="509013"/>
            <a:ext cx="10366744" cy="923330"/>
          </a:xfrm>
          <a:prstGeom prst="rect">
            <a:avLst/>
          </a:prstGeom>
          <a:noFill/>
        </p:spPr>
        <p:txBody>
          <a:bodyPr wrap="square" rtlCol="0">
            <a:spAutoFit/>
          </a:bodyPr>
          <a:lstStyle/>
          <a:p>
            <a:pPr algn="ctr"/>
            <a:r>
              <a:rPr lang="en-US" sz="5400" b="1" dirty="0">
                <a:solidFill>
                  <a:srgbClr val="015287"/>
                </a:solidFill>
                <a:latin typeface="Myriad Pro Black" panose="020B0503030403020204" pitchFamily="34" charset="0"/>
              </a:rPr>
              <a:t>Substitute Services</a:t>
            </a:r>
          </a:p>
        </p:txBody>
      </p:sp>
    </p:spTree>
    <p:extLst>
      <p:ext uri="{BB962C8B-B14F-4D97-AF65-F5344CB8AC3E}">
        <p14:creationId xmlns:p14="http://schemas.microsoft.com/office/powerpoint/2010/main" val="181232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BE78F29-F5AD-594C-629A-27E8AC8A2E5C}"/>
              </a:ext>
            </a:extLst>
          </p:cNvPr>
          <p:cNvSpPr txBox="1"/>
          <p:nvPr/>
        </p:nvSpPr>
        <p:spPr>
          <a:xfrm>
            <a:off x="2427768" y="275977"/>
            <a:ext cx="7655442" cy="1077218"/>
          </a:xfrm>
          <a:prstGeom prst="rect">
            <a:avLst/>
          </a:prstGeom>
          <a:noFill/>
        </p:spPr>
        <p:txBody>
          <a:bodyPr wrap="square" rtlCol="0">
            <a:spAutoFit/>
          </a:bodyPr>
          <a:lstStyle/>
          <a:p>
            <a:pPr algn="ctr"/>
            <a:r>
              <a:rPr lang="en-US" sz="4000" b="1" dirty="0">
                <a:solidFill>
                  <a:srgbClr val="015287"/>
                </a:solidFill>
                <a:latin typeface="Myriad Pro Black" panose="020B0503030403020204" pitchFamily="34" charset="0"/>
              </a:rPr>
              <a:t>Red Rover </a:t>
            </a:r>
          </a:p>
          <a:p>
            <a:pPr algn="ctr"/>
            <a:r>
              <a:rPr lang="en-US" sz="2400" dirty="0">
                <a:solidFill>
                  <a:srgbClr val="015287"/>
                </a:solidFill>
                <a:latin typeface="Myriad Pro" panose="020B0503030403020204" pitchFamily="34" charset="0"/>
              </a:rPr>
              <a:t>Invites are starting on July 1</a:t>
            </a:r>
          </a:p>
        </p:txBody>
      </p:sp>
      <p:pic>
        <p:nvPicPr>
          <p:cNvPr id="8" name="Picture 7" descr="A screenshot of a computer&#10;&#10;Description automatically generated">
            <a:extLst>
              <a:ext uri="{FF2B5EF4-FFF2-40B4-BE49-F238E27FC236}">
                <a16:creationId xmlns:a16="http://schemas.microsoft.com/office/drawing/2014/main" id="{3DF589BC-4F8D-3A7E-AD13-30D151E66712}"/>
              </a:ext>
            </a:extLst>
          </p:cNvPr>
          <p:cNvPicPr>
            <a:picLocks noChangeAspect="1"/>
          </p:cNvPicPr>
          <p:nvPr/>
        </p:nvPicPr>
        <p:blipFill>
          <a:blip r:embed="rId3"/>
          <a:stretch>
            <a:fillRect/>
          </a:stretch>
        </p:blipFill>
        <p:spPr>
          <a:xfrm>
            <a:off x="932199" y="1477574"/>
            <a:ext cx="4460650" cy="4717009"/>
          </a:xfrm>
          <a:prstGeom prst="rect">
            <a:avLst/>
          </a:prstGeom>
        </p:spPr>
      </p:pic>
      <p:sp>
        <p:nvSpPr>
          <p:cNvPr id="9" name="TextBox 8">
            <a:extLst>
              <a:ext uri="{FF2B5EF4-FFF2-40B4-BE49-F238E27FC236}">
                <a16:creationId xmlns:a16="http://schemas.microsoft.com/office/drawing/2014/main" id="{76045D42-9CA8-DA25-1FFC-6DD449C679A9}"/>
              </a:ext>
            </a:extLst>
          </p:cNvPr>
          <p:cNvSpPr txBox="1"/>
          <p:nvPr/>
        </p:nvSpPr>
        <p:spPr>
          <a:xfrm>
            <a:off x="6799152" y="1865014"/>
            <a:ext cx="4725909" cy="369332"/>
          </a:xfrm>
          <a:prstGeom prst="rect">
            <a:avLst/>
          </a:prstGeom>
          <a:noFill/>
        </p:spPr>
        <p:txBody>
          <a:bodyPr wrap="square" rtlCol="0">
            <a:spAutoFit/>
          </a:bodyPr>
          <a:lstStyle/>
          <a:p>
            <a:r>
              <a:rPr lang="en-US" dirty="0"/>
              <a:t>Single Sign-On – No more passwords for staff</a:t>
            </a:r>
          </a:p>
        </p:txBody>
      </p:sp>
      <p:sp>
        <p:nvSpPr>
          <p:cNvPr id="10" name="TextBox 9">
            <a:extLst>
              <a:ext uri="{FF2B5EF4-FFF2-40B4-BE49-F238E27FC236}">
                <a16:creationId xmlns:a16="http://schemas.microsoft.com/office/drawing/2014/main" id="{A5F74835-51CB-2EBC-0C0E-0E30AE6F6BF3}"/>
              </a:ext>
            </a:extLst>
          </p:cNvPr>
          <p:cNvSpPr txBox="1"/>
          <p:nvPr/>
        </p:nvSpPr>
        <p:spPr>
          <a:xfrm>
            <a:off x="6799152" y="2358750"/>
            <a:ext cx="4626321" cy="1477328"/>
          </a:xfrm>
          <a:prstGeom prst="rect">
            <a:avLst/>
          </a:prstGeom>
          <a:noFill/>
        </p:spPr>
        <p:txBody>
          <a:bodyPr wrap="square" rtlCol="0">
            <a:spAutoFit/>
          </a:bodyPr>
          <a:lstStyle/>
          <a:p>
            <a:r>
              <a:rPr lang="en-US" dirty="0"/>
              <a:t>Some absences will require approval</a:t>
            </a:r>
          </a:p>
          <a:p>
            <a:r>
              <a:rPr lang="en-US" dirty="0"/>
              <a:t> * </a:t>
            </a:r>
            <a:r>
              <a:rPr lang="en-US" dirty="0">
                <a:highlight>
                  <a:srgbClr val="FFFF00"/>
                </a:highlight>
              </a:rPr>
              <a:t>Personal Business </a:t>
            </a:r>
            <a:r>
              <a:rPr lang="en-US" dirty="0"/>
              <a:t>– Principals/ Office staff</a:t>
            </a:r>
          </a:p>
          <a:p>
            <a:r>
              <a:rPr lang="en-US" dirty="0"/>
              <a:t> * Unforeseen Circumstances</a:t>
            </a:r>
          </a:p>
          <a:p>
            <a:r>
              <a:rPr lang="en-US" dirty="0"/>
              <a:t> * External Billing</a:t>
            </a:r>
          </a:p>
          <a:p>
            <a:r>
              <a:rPr lang="en-US" dirty="0"/>
              <a:t> * No Fault Absence</a:t>
            </a:r>
          </a:p>
        </p:txBody>
      </p:sp>
      <p:sp>
        <p:nvSpPr>
          <p:cNvPr id="11" name="TextBox 10">
            <a:extLst>
              <a:ext uri="{FF2B5EF4-FFF2-40B4-BE49-F238E27FC236}">
                <a16:creationId xmlns:a16="http://schemas.microsoft.com/office/drawing/2014/main" id="{2F3C7F2F-BA95-1F26-37D6-6A5799C182D9}"/>
              </a:ext>
            </a:extLst>
          </p:cNvPr>
          <p:cNvSpPr txBox="1"/>
          <p:nvPr/>
        </p:nvSpPr>
        <p:spPr>
          <a:xfrm>
            <a:off x="6749357" y="4021782"/>
            <a:ext cx="4974881" cy="1754326"/>
          </a:xfrm>
          <a:prstGeom prst="rect">
            <a:avLst/>
          </a:prstGeom>
          <a:noFill/>
        </p:spPr>
        <p:txBody>
          <a:bodyPr wrap="square" rtlCol="0">
            <a:spAutoFit/>
          </a:bodyPr>
          <a:lstStyle/>
          <a:p>
            <a:r>
              <a:rPr lang="en-US" dirty="0"/>
              <a:t>Absences will be locked after HR pulls payroll.</a:t>
            </a:r>
          </a:p>
          <a:p>
            <a:r>
              <a:rPr lang="en-US" dirty="0"/>
              <a:t>Account codes look different! </a:t>
            </a:r>
          </a:p>
          <a:p>
            <a:endParaRPr lang="en-US" dirty="0"/>
          </a:p>
          <a:p>
            <a:r>
              <a:rPr lang="en-US" dirty="0"/>
              <a:t>Subs can accept part of a multi-day assignment.</a:t>
            </a:r>
          </a:p>
          <a:p>
            <a:endParaRPr lang="en-US" dirty="0"/>
          </a:p>
          <a:p>
            <a:r>
              <a:rPr lang="en-US" dirty="0"/>
              <a:t>Long-term absence limit: 120 days</a:t>
            </a:r>
          </a:p>
        </p:txBody>
      </p:sp>
    </p:spTree>
    <p:extLst>
      <p:ext uri="{BB962C8B-B14F-4D97-AF65-F5344CB8AC3E}">
        <p14:creationId xmlns:p14="http://schemas.microsoft.com/office/powerpoint/2010/main" val="1671475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BE78F29-F5AD-594C-629A-27E8AC8A2E5C}"/>
              </a:ext>
            </a:extLst>
          </p:cNvPr>
          <p:cNvSpPr txBox="1"/>
          <p:nvPr/>
        </p:nvSpPr>
        <p:spPr>
          <a:xfrm>
            <a:off x="2186797" y="309067"/>
            <a:ext cx="7655442" cy="707886"/>
          </a:xfrm>
          <a:prstGeom prst="rect">
            <a:avLst/>
          </a:prstGeom>
          <a:noFill/>
        </p:spPr>
        <p:txBody>
          <a:bodyPr wrap="square" rtlCol="0">
            <a:spAutoFit/>
          </a:bodyPr>
          <a:lstStyle/>
          <a:p>
            <a:pPr algn="ctr"/>
            <a:r>
              <a:rPr lang="en-US" sz="4000" b="1" dirty="0">
                <a:solidFill>
                  <a:srgbClr val="015287"/>
                </a:solidFill>
                <a:latin typeface="Myriad Pro Black" panose="020B0503030403020204" pitchFamily="34" charset="0"/>
              </a:rPr>
              <a:t>Home Screen</a:t>
            </a:r>
          </a:p>
        </p:txBody>
      </p:sp>
      <p:pic>
        <p:nvPicPr>
          <p:cNvPr id="15" name="Picture 14">
            <a:extLst>
              <a:ext uri="{FF2B5EF4-FFF2-40B4-BE49-F238E27FC236}">
                <a16:creationId xmlns:a16="http://schemas.microsoft.com/office/drawing/2014/main" id="{4F3956F3-3841-2C91-4F00-AFB03830D705}"/>
              </a:ext>
            </a:extLst>
          </p:cNvPr>
          <p:cNvPicPr>
            <a:picLocks noChangeAspect="1"/>
          </p:cNvPicPr>
          <p:nvPr/>
        </p:nvPicPr>
        <p:blipFill>
          <a:blip r:embed="rId3"/>
          <a:stretch>
            <a:fillRect/>
          </a:stretch>
        </p:blipFill>
        <p:spPr>
          <a:xfrm>
            <a:off x="736348" y="1250312"/>
            <a:ext cx="10719304" cy="4703452"/>
          </a:xfrm>
          <a:prstGeom prst="rect">
            <a:avLst/>
          </a:prstGeom>
        </p:spPr>
      </p:pic>
    </p:spTree>
    <p:extLst>
      <p:ext uri="{BB962C8B-B14F-4D97-AF65-F5344CB8AC3E}">
        <p14:creationId xmlns:p14="http://schemas.microsoft.com/office/powerpoint/2010/main" val="729827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AE76821-5E36-B880-7A71-642E5109FE90}"/>
              </a:ext>
            </a:extLst>
          </p:cNvPr>
          <p:cNvSpPr txBox="1"/>
          <p:nvPr/>
        </p:nvSpPr>
        <p:spPr>
          <a:xfrm>
            <a:off x="5214796" y="2055137"/>
            <a:ext cx="4868414" cy="2031325"/>
          </a:xfrm>
          <a:prstGeom prst="rect">
            <a:avLst/>
          </a:prstGeom>
          <a:noFill/>
        </p:spPr>
        <p:txBody>
          <a:bodyPr wrap="square" rtlCol="0">
            <a:spAutoFit/>
          </a:bodyPr>
          <a:lstStyle/>
          <a:p>
            <a:r>
              <a:rPr lang="en-US" dirty="0"/>
              <a:t>Replaces Frontline (AESOP)</a:t>
            </a:r>
          </a:p>
          <a:p>
            <a:r>
              <a:rPr lang="en-US" dirty="0"/>
              <a:t>Better functionality</a:t>
            </a:r>
          </a:p>
          <a:p>
            <a:r>
              <a:rPr lang="en-US" dirty="0"/>
              <a:t>Single Sign-On </a:t>
            </a:r>
          </a:p>
          <a:p>
            <a:r>
              <a:rPr lang="en-US" dirty="0"/>
              <a:t>	No passwords</a:t>
            </a:r>
          </a:p>
          <a:p>
            <a:r>
              <a:rPr lang="en-US" dirty="0"/>
              <a:t>Allows for better absence fulfillment</a:t>
            </a:r>
          </a:p>
          <a:p>
            <a:r>
              <a:rPr lang="en-US" dirty="0"/>
              <a:t>Integrates better with Oracle</a:t>
            </a:r>
          </a:p>
          <a:p>
            <a:endParaRPr lang="en-US" dirty="0"/>
          </a:p>
        </p:txBody>
      </p:sp>
      <p:pic>
        <p:nvPicPr>
          <p:cNvPr id="8" name="Picture 7" descr="A screenshot of a calendar&#10;&#10;Description automatically generated">
            <a:extLst>
              <a:ext uri="{FF2B5EF4-FFF2-40B4-BE49-F238E27FC236}">
                <a16:creationId xmlns:a16="http://schemas.microsoft.com/office/drawing/2014/main" id="{EC214CE9-C4F2-C6A9-DEC8-5F609AE0391A}"/>
              </a:ext>
            </a:extLst>
          </p:cNvPr>
          <p:cNvPicPr>
            <a:picLocks noChangeAspect="1"/>
          </p:cNvPicPr>
          <p:nvPr/>
        </p:nvPicPr>
        <p:blipFill>
          <a:blip r:embed="rId3"/>
          <a:stretch>
            <a:fillRect/>
          </a:stretch>
        </p:blipFill>
        <p:spPr>
          <a:xfrm>
            <a:off x="1803400" y="742950"/>
            <a:ext cx="8585200" cy="5372100"/>
          </a:xfrm>
          <a:prstGeom prst="rect">
            <a:avLst/>
          </a:prstGeom>
        </p:spPr>
      </p:pic>
    </p:spTree>
    <p:extLst>
      <p:ext uri="{BB962C8B-B14F-4D97-AF65-F5344CB8AC3E}">
        <p14:creationId xmlns:p14="http://schemas.microsoft.com/office/powerpoint/2010/main" val="2738383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919FA4-FE03-340F-236D-1AEAB0CD9C9C}"/>
              </a:ext>
            </a:extLst>
          </p:cNvPr>
          <p:cNvPicPr>
            <a:picLocks noChangeAspect="1"/>
          </p:cNvPicPr>
          <p:nvPr/>
        </p:nvPicPr>
        <p:blipFill>
          <a:blip r:embed="rId3"/>
          <a:stretch>
            <a:fillRect/>
          </a:stretch>
        </p:blipFill>
        <p:spPr>
          <a:xfrm>
            <a:off x="1189819" y="1284389"/>
            <a:ext cx="9812362" cy="2387600"/>
          </a:xfrm>
          <a:prstGeom prst="rect">
            <a:avLst/>
          </a:prstGeom>
        </p:spPr>
      </p:pic>
    </p:spTree>
    <p:extLst>
      <p:ext uri="{BB962C8B-B14F-4D97-AF65-F5344CB8AC3E}">
        <p14:creationId xmlns:p14="http://schemas.microsoft.com/office/powerpoint/2010/main" val="1133920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BE78F29-F5AD-594C-629A-27E8AC8A2E5C}"/>
              </a:ext>
            </a:extLst>
          </p:cNvPr>
          <p:cNvSpPr txBox="1"/>
          <p:nvPr/>
        </p:nvSpPr>
        <p:spPr>
          <a:xfrm>
            <a:off x="2427768" y="275977"/>
            <a:ext cx="7655442" cy="707886"/>
          </a:xfrm>
          <a:prstGeom prst="rect">
            <a:avLst/>
          </a:prstGeom>
          <a:noFill/>
        </p:spPr>
        <p:txBody>
          <a:bodyPr wrap="square" rtlCol="0">
            <a:spAutoFit/>
          </a:bodyPr>
          <a:lstStyle/>
          <a:p>
            <a:pPr algn="ctr"/>
            <a:r>
              <a:rPr lang="en-US" sz="4000" b="1" dirty="0">
                <a:solidFill>
                  <a:srgbClr val="015287"/>
                </a:solidFill>
                <a:latin typeface="Myriad Pro Black" panose="020B0503030403020204" pitchFamily="34" charset="0"/>
              </a:rPr>
              <a:t>Absence Approval </a:t>
            </a:r>
          </a:p>
        </p:txBody>
      </p:sp>
      <p:pic>
        <p:nvPicPr>
          <p:cNvPr id="8" name="Picture 7" descr="A screenshot of a computer&#10;&#10;Description automatically generated">
            <a:extLst>
              <a:ext uri="{FF2B5EF4-FFF2-40B4-BE49-F238E27FC236}">
                <a16:creationId xmlns:a16="http://schemas.microsoft.com/office/drawing/2014/main" id="{858639C8-25EF-74EA-833F-315528779F0C}"/>
              </a:ext>
            </a:extLst>
          </p:cNvPr>
          <p:cNvPicPr>
            <a:picLocks noChangeAspect="1"/>
          </p:cNvPicPr>
          <p:nvPr/>
        </p:nvPicPr>
        <p:blipFill>
          <a:blip r:embed="rId3"/>
          <a:stretch>
            <a:fillRect/>
          </a:stretch>
        </p:blipFill>
        <p:spPr>
          <a:xfrm>
            <a:off x="2016729" y="1076201"/>
            <a:ext cx="8158542" cy="5051673"/>
          </a:xfrm>
          <a:prstGeom prst="rect">
            <a:avLst/>
          </a:prstGeom>
        </p:spPr>
      </p:pic>
    </p:spTree>
    <p:extLst>
      <p:ext uri="{BB962C8B-B14F-4D97-AF65-F5344CB8AC3E}">
        <p14:creationId xmlns:p14="http://schemas.microsoft.com/office/powerpoint/2010/main" val="2077696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AE76821-5E36-B880-7A71-642E5109FE90}"/>
              </a:ext>
            </a:extLst>
          </p:cNvPr>
          <p:cNvSpPr txBox="1"/>
          <p:nvPr/>
        </p:nvSpPr>
        <p:spPr>
          <a:xfrm>
            <a:off x="5214796" y="2055137"/>
            <a:ext cx="4868414" cy="2031325"/>
          </a:xfrm>
          <a:prstGeom prst="rect">
            <a:avLst/>
          </a:prstGeom>
          <a:noFill/>
        </p:spPr>
        <p:txBody>
          <a:bodyPr wrap="square" rtlCol="0">
            <a:spAutoFit/>
          </a:bodyPr>
          <a:lstStyle/>
          <a:p>
            <a:r>
              <a:rPr lang="en-US" dirty="0"/>
              <a:t>Replaces Frontline (AESOP)</a:t>
            </a:r>
          </a:p>
          <a:p>
            <a:r>
              <a:rPr lang="en-US" dirty="0"/>
              <a:t>Better functionality</a:t>
            </a:r>
          </a:p>
          <a:p>
            <a:r>
              <a:rPr lang="en-US" dirty="0"/>
              <a:t>Single Sign-On </a:t>
            </a:r>
          </a:p>
          <a:p>
            <a:r>
              <a:rPr lang="en-US" dirty="0"/>
              <a:t>	No passwords</a:t>
            </a:r>
          </a:p>
          <a:p>
            <a:r>
              <a:rPr lang="en-US" dirty="0"/>
              <a:t>Allows for better absence fulfillment</a:t>
            </a:r>
          </a:p>
          <a:p>
            <a:r>
              <a:rPr lang="en-US" dirty="0"/>
              <a:t>Integrates better with Oracle</a:t>
            </a:r>
          </a:p>
          <a:p>
            <a:endParaRPr lang="en-US" dirty="0"/>
          </a:p>
        </p:txBody>
      </p:sp>
      <p:pic>
        <p:nvPicPr>
          <p:cNvPr id="8" name="Picture 7" descr="A screenshot of a computer&#10;&#10;Description automatically generated">
            <a:extLst>
              <a:ext uri="{FF2B5EF4-FFF2-40B4-BE49-F238E27FC236}">
                <a16:creationId xmlns:a16="http://schemas.microsoft.com/office/drawing/2014/main" id="{0FF79019-AB79-E7F7-1415-69BC5F6E5794}"/>
              </a:ext>
            </a:extLst>
          </p:cNvPr>
          <p:cNvPicPr>
            <a:picLocks noChangeAspect="1"/>
          </p:cNvPicPr>
          <p:nvPr/>
        </p:nvPicPr>
        <p:blipFill>
          <a:blip r:embed="rId3"/>
          <a:stretch>
            <a:fillRect/>
          </a:stretch>
        </p:blipFill>
        <p:spPr>
          <a:xfrm>
            <a:off x="3695700" y="1495425"/>
            <a:ext cx="4800600" cy="3867150"/>
          </a:xfrm>
          <a:prstGeom prst="rect">
            <a:avLst/>
          </a:prstGeom>
        </p:spPr>
      </p:pic>
    </p:spTree>
    <p:extLst>
      <p:ext uri="{BB962C8B-B14F-4D97-AF65-F5344CB8AC3E}">
        <p14:creationId xmlns:p14="http://schemas.microsoft.com/office/powerpoint/2010/main" val="1278256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9E932FE-38F7-2789-7D88-DD8EF03F5792}"/>
              </a:ext>
            </a:extLst>
          </p:cNvPr>
          <p:cNvSpPr txBox="1"/>
          <p:nvPr/>
        </p:nvSpPr>
        <p:spPr>
          <a:xfrm>
            <a:off x="916834" y="1711298"/>
            <a:ext cx="10366744" cy="4308872"/>
          </a:xfrm>
          <a:prstGeom prst="rect">
            <a:avLst/>
          </a:prstGeom>
          <a:noFill/>
        </p:spPr>
        <p:txBody>
          <a:bodyPr wrap="square" lIns="91440" tIns="45720" rIns="91440" bIns="45720" rtlCol="0" anchor="t">
            <a:spAutoFit/>
          </a:bodyPr>
          <a:lstStyle/>
          <a:p>
            <a:pPr algn="ctr"/>
            <a:r>
              <a:rPr lang="en-US" sz="5400" b="1" dirty="0">
                <a:solidFill>
                  <a:schemeClr val="bg1"/>
                </a:solidFill>
                <a:latin typeface="Myriad Pro Black"/>
              </a:rPr>
              <a:t>Introduction to </a:t>
            </a:r>
            <a:endParaRPr lang="en-US" sz="5400" b="1" dirty="0">
              <a:solidFill>
                <a:schemeClr val="bg1"/>
              </a:solidFill>
              <a:latin typeface="Myriad Pro Black" panose="020B0503030403020204" pitchFamily="34" charset="0"/>
            </a:endParaRPr>
          </a:p>
          <a:p>
            <a:pPr algn="ctr"/>
            <a:r>
              <a:rPr lang="en-US" sz="5400" b="1" dirty="0">
                <a:solidFill>
                  <a:schemeClr val="bg1"/>
                </a:solidFill>
                <a:latin typeface="Myriad Pro Black"/>
              </a:rPr>
              <a:t>Customer Service</a:t>
            </a:r>
            <a:endParaRPr lang="en-US" sz="5400" b="1" dirty="0">
              <a:solidFill>
                <a:schemeClr val="bg1"/>
              </a:solidFill>
              <a:latin typeface="Myriad Pro Black" panose="020B0503030403020204" pitchFamily="34" charset="0"/>
            </a:endParaRPr>
          </a:p>
          <a:p>
            <a:pPr algn="ctr"/>
            <a:endParaRPr lang="en-US" sz="3600" b="1" dirty="0">
              <a:solidFill>
                <a:schemeClr val="bg1"/>
              </a:solidFill>
              <a:latin typeface="Myriad Pro Black" panose="020B0503030403020204" pitchFamily="34" charset="0"/>
            </a:endParaRPr>
          </a:p>
          <a:p>
            <a:pPr algn="ctr"/>
            <a:r>
              <a:rPr lang="en-US" sz="3600" b="1" dirty="0">
                <a:solidFill>
                  <a:schemeClr val="bg1"/>
                </a:solidFill>
                <a:latin typeface="Myriad Pro"/>
              </a:rPr>
              <a:t>Lise Baker</a:t>
            </a:r>
            <a:endParaRPr lang="en-US" sz="3600" b="1" dirty="0">
              <a:solidFill>
                <a:schemeClr val="bg1"/>
              </a:solidFill>
              <a:latin typeface="Myriad Pro" panose="020B0503030403020204" pitchFamily="34" charset="0"/>
            </a:endParaRPr>
          </a:p>
          <a:p>
            <a:pPr algn="ctr"/>
            <a:r>
              <a:rPr lang="en-US" sz="2000" b="1" dirty="0">
                <a:solidFill>
                  <a:schemeClr val="bg1"/>
                </a:solidFill>
                <a:latin typeface="Segoe UI"/>
                <a:cs typeface="Segoe UI"/>
              </a:rPr>
              <a:t>Visitor Services Coordinator – The Discovery</a:t>
            </a:r>
            <a:endParaRPr lang="en-US" sz="2000" dirty="0">
              <a:solidFill>
                <a:schemeClr val="bg1"/>
              </a:solidFill>
              <a:latin typeface="Segoe UI"/>
              <a:cs typeface="Segoe UI"/>
            </a:endParaRPr>
          </a:p>
          <a:p>
            <a:pPr algn="ctr"/>
            <a:endParaRPr lang="en-US" sz="2800" b="1" dirty="0">
              <a:solidFill>
                <a:schemeClr val="bg1"/>
              </a:solidFill>
              <a:latin typeface="Segoe UI"/>
              <a:cs typeface="Segoe UI"/>
            </a:endParaRPr>
          </a:p>
          <a:p>
            <a:pPr algn="ctr"/>
            <a:endParaRPr lang="en-US" sz="2000" b="1" dirty="0">
              <a:solidFill>
                <a:schemeClr val="bg1"/>
              </a:solidFill>
              <a:latin typeface="Myriad Pro" panose="020B0503030403020204" pitchFamily="34" charset="0"/>
            </a:endParaRPr>
          </a:p>
          <a:p>
            <a:pPr algn="ctr"/>
            <a:endParaRPr lang="en-US" b="1" i="1" dirty="0">
              <a:solidFill>
                <a:schemeClr val="bg1"/>
              </a:solidFill>
              <a:latin typeface="Myriad Pro" panose="020B0503030403020204" pitchFamily="34" charset="0"/>
            </a:endParaRPr>
          </a:p>
        </p:txBody>
      </p:sp>
      <p:pic>
        <p:nvPicPr>
          <p:cNvPr id="4" name="Picture 3" descr="A blue and white logo&#10;&#10;AI-generated content may be incorrect.">
            <a:extLst>
              <a:ext uri="{FF2B5EF4-FFF2-40B4-BE49-F238E27FC236}">
                <a16:creationId xmlns:a16="http://schemas.microsoft.com/office/drawing/2014/main" id="{2D758414-861B-E849-EF3A-2411445C1D73}"/>
              </a:ext>
            </a:extLst>
          </p:cNvPr>
          <p:cNvPicPr>
            <a:picLocks noChangeAspect="1"/>
          </p:cNvPicPr>
          <p:nvPr/>
        </p:nvPicPr>
        <p:blipFill>
          <a:blip r:embed="rId3"/>
          <a:stretch>
            <a:fillRect/>
          </a:stretch>
        </p:blipFill>
        <p:spPr>
          <a:xfrm>
            <a:off x="10800721" y="107880"/>
            <a:ext cx="1387467" cy="1122552"/>
          </a:xfrm>
          <a:prstGeom prst="rect">
            <a:avLst/>
          </a:prstGeom>
        </p:spPr>
      </p:pic>
    </p:spTree>
    <p:extLst>
      <p:ext uri="{BB962C8B-B14F-4D97-AF65-F5344CB8AC3E}">
        <p14:creationId xmlns:p14="http://schemas.microsoft.com/office/powerpoint/2010/main" val="227675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pic>
        <p:nvPicPr>
          <p:cNvPr id="8" name="Picture 7" descr="A screenshot of a web page&#10;&#10;Description automatically generated">
            <a:extLst>
              <a:ext uri="{FF2B5EF4-FFF2-40B4-BE49-F238E27FC236}">
                <a16:creationId xmlns:a16="http://schemas.microsoft.com/office/drawing/2014/main" id="{4024F315-D021-5EC4-7E6B-42A96CA1F4DB}"/>
              </a:ext>
            </a:extLst>
          </p:cNvPr>
          <p:cNvPicPr>
            <a:picLocks noChangeAspect="1"/>
          </p:cNvPicPr>
          <p:nvPr/>
        </p:nvPicPr>
        <p:blipFill>
          <a:blip r:embed="rId3"/>
          <a:stretch>
            <a:fillRect/>
          </a:stretch>
        </p:blipFill>
        <p:spPr>
          <a:xfrm>
            <a:off x="1524000" y="137862"/>
            <a:ext cx="9322051" cy="6458909"/>
          </a:xfrm>
          <a:prstGeom prst="rect">
            <a:avLst/>
          </a:prstGeom>
        </p:spPr>
      </p:pic>
    </p:spTree>
    <p:extLst>
      <p:ext uri="{BB962C8B-B14F-4D97-AF65-F5344CB8AC3E}">
        <p14:creationId xmlns:p14="http://schemas.microsoft.com/office/powerpoint/2010/main" val="3160087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F92CEAD-79E0-50D2-546F-962F0102BADE}"/>
              </a:ext>
            </a:extLst>
          </p:cNvPr>
          <p:cNvPicPr>
            <a:picLocks noChangeAspect="1"/>
          </p:cNvPicPr>
          <p:nvPr/>
        </p:nvPicPr>
        <p:blipFill>
          <a:blip r:embed="rId3"/>
          <a:stretch>
            <a:fillRect/>
          </a:stretch>
        </p:blipFill>
        <p:spPr>
          <a:xfrm>
            <a:off x="3159660" y="201351"/>
            <a:ext cx="8512179" cy="5841838"/>
          </a:xfrm>
          <a:prstGeom prst="rect">
            <a:avLst/>
          </a:prstGeom>
        </p:spPr>
      </p:pic>
      <p:pic>
        <p:nvPicPr>
          <p:cNvPr id="9" name="Picture 8">
            <a:extLst>
              <a:ext uri="{FF2B5EF4-FFF2-40B4-BE49-F238E27FC236}">
                <a16:creationId xmlns:a16="http://schemas.microsoft.com/office/drawing/2014/main" id="{68FFB3E8-2A49-053F-FC78-4C199114E793}"/>
              </a:ext>
            </a:extLst>
          </p:cNvPr>
          <p:cNvPicPr>
            <a:picLocks noChangeAspect="1"/>
          </p:cNvPicPr>
          <p:nvPr/>
        </p:nvPicPr>
        <p:blipFill>
          <a:blip r:embed="rId4"/>
          <a:stretch>
            <a:fillRect/>
          </a:stretch>
        </p:blipFill>
        <p:spPr>
          <a:xfrm>
            <a:off x="778739" y="306388"/>
            <a:ext cx="1762125" cy="4019550"/>
          </a:xfrm>
          <a:prstGeom prst="rect">
            <a:avLst/>
          </a:prstGeom>
        </p:spPr>
      </p:pic>
    </p:spTree>
    <p:extLst>
      <p:ext uri="{BB962C8B-B14F-4D97-AF65-F5344CB8AC3E}">
        <p14:creationId xmlns:p14="http://schemas.microsoft.com/office/powerpoint/2010/main" val="1882409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BE78F29-F5AD-594C-629A-27E8AC8A2E5C}"/>
              </a:ext>
            </a:extLst>
          </p:cNvPr>
          <p:cNvSpPr txBox="1"/>
          <p:nvPr/>
        </p:nvSpPr>
        <p:spPr>
          <a:xfrm>
            <a:off x="2427768" y="275977"/>
            <a:ext cx="7655442" cy="1077218"/>
          </a:xfrm>
          <a:prstGeom prst="rect">
            <a:avLst/>
          </a:prstGeom>
          <a:noFill/>
        </p:spPr>
        <p:txBody>
          <a:bodyPr wrap="square" rtlCol="0">
            <a:spAutoFit/>
          </a:bodyPr>
          <a:lstStyle/>
          <a:p>
            <a:pPr algn="ctr"/>
            <a:r>
              <a:rPr lang="en-US" sz="4000" b="1" dirty="0">
                <a:solidFill>
                  <a:srgbClr val="015287"/>
                </a:solidFill>
                <a:latin typeface="Myriad Pro Black" panose="020B0503030403020204" pitchFamily="34" charset="0"/>
              </a:rPr>
              <a:t>Create an Absence</a:t>
            </a:r>
          </a:p>
          <a:p>
            <a:pPr algn="ctr"/>
            <a:r>
              <a:rPr lang="en-US" sz="2400" dirty="0">
                <a:solidFill>
                  <a:srgbClr val="015287"/>
                </a:solidFill>
                <a:latin typeface="Myriad Pro" panose="020B0503030403020204" pitchFamily="34" charset="0"/>
              </a:rPr>
              <a:t>Roll out July 1, 2025</a:t>
            </a:r>
          </a:p>
        </p:txBody>
      </p:sp>
      <p:sp>
        <p:nvSpPr>
          <p:cNvPr id="6" name="TextBox 5">
            <a:extLst>
              <a:ext uri="{FF2B5EF4-FFF2-40B4-BE49-F238E27FC236}">
                <a16:creationId xmlns:a16="http://schemas.microsoft.com/office/drawing/2014/main" id="{0AE76821-5E36-B880-7A71-642E5109FE90}"/>
              </a:ext>
            </a:extLst>
          </p:cNvPr>
          <p:cNvSpPr txBox="1"/>
          <p:nvPr/>
        </p:nvSpPr>
        <p:spPr>
          <a:xfrm>
            <a:off x="5214796" y="2055137"/>
            <a:ext cx="4868414" cy="2031325"/>
          </a:xfrm>
          <a:prstGeom prst="rect">
            <a:avLst/>
          </a:prstGeom>
          <a:noFill/>
        </p:spPr>
        <p:txBody>
          <a:bodyPr wrap="square" rtlCol="0">
            <a:spAutoFit/>
          </a:bodyPr>
          <a:lstStyle/>
          <a:p>
            <a:r>
              <a:rPr lang="en-US" dirty="0"/>
              <a:t>Replaces Frontline (AESOP)</a:t>
            </a:r>
          </a:p>
          <a:p>
            <a:r>
              <a:rPr lang="en-US" dirty="0"/>
              <a:t>Better functionality</a:t>
            </a:r>
          </a:p>
          <a:p>
            <a:r>
              <a:rPr lang="en-US" dirty="0"/>
              <a:t>Single Sign-On </a:t>
            </a:r>
          </a:p>
          <a:p>
            <a:r>
              <a:rPr lang="en-US" dirty="0"/>
              <a:t>	No passwords</a:t>
            </a:r>
          </a:p>
          <a:p>
            <a:r>
              <a:rPr lang="en-US" dirty="0"/>
              <a:t>Allows for better absence fulfillment</a:t>
            </a:r>
          </a:p>
          <a:p>
            <a:r>
              <a:rPr lang="en-US" dirty="0"/>
              <a:t>Integrates better with Oracle</a:t>
            </a:r>
          </a:p>
          <a:p>
            <a:endParaRPr lang="en-US" dirty="0"/>
          </a:p>
        </p:txBody>
      </p:sp>
      <p:pic>
        <p:nvPicPr>
          <p:cNvPr id="8" name="Picture 7" descr="A screenshot of a computer&#10;&#10;Description automatically generated">
            <a:extLst>
              <a:ext uri="{FF2B5EF4-FFF2-40B4-BE49-F238E27FC236}">
                <a16:creationId xmlns:a16="http://schemas.microsoft.com/office/drawing/2014/main" id="{15B63103-E96B-51C0-1DF8-1DB2A3856E40}"/>
              </a:ext>
            </a:extLst>
          </p:cNvPr>
          <p:cNvPicPr>
            <a:picLocks noChangeAspect="1"/>
          </p:cNvPicPr>
          <p:nvPr/>
        </p:nvPicPr>
        <p:blipFill>
          <a:blip r:embed="rId3"/>
          <a:stretch>
            <a:fillRect/>
          </a:stretch>
        </p:blipFill>
        <p:spPr>
          <a:xfrm>
            <a:off x="2232025" y="923925"/>
            <a:ext cx="7727950" cy="5010150"/>
          </a:xfrm>
          <a:prstGeom prst="rect">
            <a:avLst/>
          </a:prstGeom>
        </p:spPr>
      </p:pic>
    </p:spTree>
    <p:extLst>
      <p:ext uri="{BB962C8B-B14F-4D97-AF65-F5344CB8AC3E}">
        <p14:creationId xmlns:p14="http://schemas.microsoft.com/office/powerpoint/2010/main" val="2452737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BE78F29-F5AD-594C-629A-27E8AC8A2E5C}"/>
              </a:ext>
            </a:extLst>
          </p:cNvPr>
          <p:cNvSpPr txBox="1"/>
          <p:nvPr/>
        </p:nvSpPr>
        <p:spPr>
          <a:xfrm>
            <a:off x="2427768" y="275977"/>
            <a:ext cx="7655442" cy="1692771"/>
          </a:xfrm>
          <a:prstGeom prst="rect">
            <a:avLst/>
          </a:prstGeom>
          <a:noFill/>
        </p:spPr>
        <p:txBody>
          <a:bodyPr wrap="square" rtlCol="0">
            <a:spAutoFit/>
          </a:bodyPr>
          <a:lstStyle/>
          <a:p>
            <a:pPr algn="ctr"/>
            <a:r>
              <a:rPr lang="en-US" sz="4000" b="1" dirty="0">
                <a:solidFill>
                  <a:srgbClr val="015287"/>
                </a:solidFill>
                <a:latin typeface="Myriad Pro Black" panose="020B0503030403020204" pitchFamily="34" charset="0"/>
              </a:rPr>
              <a:t>Account Codes</a:t>
            </a:r>
          </a:p>
          <a:p>
            <a:pPr algn="ctr"/>
            <a:endParaRPr lang="en-US" sz="4000" b="1" dirty="0">
              <a:solidFill>
                <a:srgbClr val="015287"/>
              </a:solidFill>
              <a:latin typeface="Myriad Pro Black" panose="020B0503030403020204" pitchFamily="34" charset="0"/>
            </a:endParaRPr>
          </a:p>
          <a:p>
            <a:pPr algn="ctr"/>
            <a:r>
              <a:rPr lang="en-US" sz="2400" dirty="0">
                <a:solidFill>
                  <a:srgbClr val="015287"/>
                </a:solidFill>
                <a:latin typeface="Myriad Pro" panose="020B0503030403020204" pitchFamily="34" charset="0"/>
              </a:rPr>
              <a:t>Invites begin sending July 1, 2025</a:t>
            </a:r>
          </a:p>
        </p:txBody>
      </p:sp>
      <p:pic>
        <p:nvPicPr>
          <p:cNvPr id="10" name="Picture 9" descr="A screenshot of a computer&#10;&#10;Description automatically generated">
            <a:extLst>
              <a:ext uri="{FF2B5EF4-FFF2-40B4-BE49-F238E27FC236}">
                <a16:creationId xmlns:a16="http://schemas.microsoft.com/office/drawing/2014/main" id="{21E705D3-DE41-61D0-143E-201C9E06971A}"/>
              </a:ext>
            </a:extLst>
          </p:cNvPr>
          <p:cNvPicPr>
            <a:picLocks noChangeAspect="1"/>
          </p:cNvPicPr>
          <p:nvPr/>
        </p:nvPicPr>
        <p:blipFill>
          <a:blip r:embed="rId3"/>
          <a:stretch>
            <a:fillRect/>
          </a:stretch>
        </p:blipFill>
        <p:spPr>
          <a:xfrm>
            <a:off x="1803400" y="1053471"/>
            <a:ext cx="8585200" cy="5384800"/>
          </a:xfrm>
          <a:prstGeom prst="rect">
            <a:avLst/>
          </a:prstGeom>
        </p:spPr>
      </p:pic>
    </p:spTree>
    <p:extLst>
      <p:ext uri="{BB962C8B-B14F-4D97-AF65-F5344CB8AC3E}">
        <p14:creationId xmlns:p14="http://schemas.microsoft.com/office/powerpoint/2010/main" val="3047202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BE78F29-F5AD-594C-629A-27E8AC8A2E5C}"/>
              </a:ext>
            </a:extLst>
          </p:cNvPr>
          <p:cNvSpPr txBox="1"/>
          <p:nvPr/>
        </p:nvSpPr>
        <p:spPr>
          <a:xfrm>
            <a:off x="2427768" y="275977"/>
            <a:ext cx="7655442" cy="707886"/>
          </a:xfrm>
          <a:prstGeom prst="rect">
            <a:avLst/>
          </a:prstGeom>
          <a:noFill/>
        </p:spPr>
        <p:txBody>
          <a:bodyPr wrap="square" rtlCol="0">
            <a:spAutoFit/>
          </a:bodyPr>
          <a:lstStyle/>
          <a:p>
            <a:pPr algn="ctr"/>
            <a:r>
              <a:rPr lang="en-US" sz="4000" b="1" dirty="0">
                <a:solidFill>
                  <a:srgbClr val="015287"/>
                </a:solidFill>
                <a:latin typeface="Myriad Pro Black" panose="020B0503030403020204" pitchFamily="34" charset="0"/>
              </a:rPr>
              <a:t>Searching</a:t>
            </a:r>
          </a:p>
        </p:txBody>
      </p:sp>
      <p:pic>
        <p:nvPicPr>
          <p:cNvPr id="7" name="Picture 6" descr="A screenshot of a computer&#10;&#10;Description automatically generated">
            <a:extLst>
              <a:ext uri="{FF2B5EF4-FFF2-40B4-BE49-F238E27FC236}">
                <a16:creationId xmlns:a16="http://schemas.microsoft.com/office/drawing/2014/main" id="{9A4A13B6-9069-4211-AAE4-97171674715E}"/>
              </a:ext>
            </a:extLst>
          </p:cNvPr>
          <p:cNvPicPr>
            <a:picLocks noChangeAspect="1"/>
          </p:cNvPicPr>
          <p:nvPr/>
        </p:nvPicPr>
        <p:blipFill>
          <a:blip r:embed="rId3"/>
          <a:stretch>
            <a:fillRect/>
          </a:stretch>
        </p:blipFill>
        <p:spPr>
          <a:xfrm>
            <a:off x="1415551" y="983863"/>
            <a:ext cx="9360897" cy="5354717"/>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C08D798C-5EDD-14BA-2B5B-A89C4953131E}"/>
                  </a:ext>
                </a:extLst>
              </p14:cNvPr>
              <p14:cNvContentPartPr/>
              <p14:nvPr/>
            </p14:nvContentPartPr>
            <p14:xfrm>
              <a:off x="3295169" y="1249065"/>
              <a:ext cx="724320" cy="28080"/>
            </p14:xfrm>
          </p:contentPart>
        </mc:Choice>
        <mc:Fallback xmlns="">
          <p:pic>
            <p:nvPicPr>
              <p:cNvPr id="8" name="Ink 7">
                <a:extLst>
                  <a:ext uri="{FF2B5EF4-FFF2-40B4-BE49-F238E27FC236}">
                    <a16:creationId xmlns:a16="http://schemas.microsoft.com/office/drawing/2014/main" id="{C08D798C-5EDD-14BA-2B5B-A89C4953131E}"/>
                  </a:ext>
                </a:extLst>
              </p:cNvPr>
              <p:cNvPicPr/>
              <p:nvPr/>
            </p:nvPicPr>
            <p:blipFill>
              <a:blip r:embed="rId5"/>
              <a:stretch>
                <a:fillRect/>
              </a:stretch>
            </p:blipFill>
            <p:spPr>
              <a:xfrm>
                <a:off x="3241529" y="1141425"/>
                <a:ext cx="83196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4208D15A-84A4-3AA3-38A0-2F326E59DA7F}"/>
                  </a:ext>
                </a:extLst>
              </p14:cNvPr>
              <p14:cNvContentPartPr/>
              <p14:nvPr/>
            </p14:nvContentPartPr>
            <p14:xfrm>
              <a:off x="3485249" y="2371185"/>
              <a:ext cx="977400" cy="37080"/>
            </p14:xfrm>
          </p:contentPart>
        </mc:Choice>
        <mc:Fallback xmlns="">
          <p:pic>
            <p:nvPicPr>
              <p:cNvPr id="9" name="Ink 8">
                <a:extLst>
                  <a:ext uri="{FF2B5EF4-FFF2-40B4-BE49-F238E27FC236}">
                    <a16:creationId xmlns:a16="http://schemas.microsoft.com/office/drawing/2014/main" id="{4208D15A-84A4-3AA3-38A0-2F326E59DA7F}"/>
                  </a:ext>
                </a:extLst>
              </p:cNvPr>
              <p:cNvPicPr/>
              <p:nvPr/>
            </p:nvPicPr>
            <p:blipFill>
              <a:blip r:embed="rId7"/>
              <a:stretch>
                <a:fillRect/>
              </a:stretch>
            </p:blipFill>
            <p:spPr>
              <a:xfrm>
                <a:off x="3431249" y="2263185"/>
                <a:ext cx="1085040" cy="252720"/>
              </a:xfrm>
              <a:prstGeom prst="rect">
                <a:avLst/>
              </a:prstGeom>
            </p:spPr>
          </p:pic>
        </mc:Fallback>
      </mc:AlternateContent>
    </p:spTree>
    <p:extLst>
      <p:ext uri="{BB962C8B-B14F-4D97-AF65-F5344CB8AC3E}">
        <p14:creationId xmlns:p14="http://schemas.microsoft.com/office/powerpoint/2010/main" val="2071008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BE78F29-F5AD-594C-629A-27E8AC8A2E5C}"/>
              </a:ext>
            </a:extLst>
          </p:cNvPr>
          <p:cNvSpPr txBox="1"/>
          <p:nvPr/>
        </p:nvSpPr>
        <p:spPr>
          <a:xfrm>
            <a:off x="2427768" y="275977"/>
            <a:ext cx="7655442" cy="707886"/>
          </a:xfrm>
          <a:prstGeom prst="rect">
            <a:avLst/>
          </a:prstGeom>
          <a:noFill/>
        </p:spPr>
        <p:txBody>
          <a:bodyPr wrap="square" rtlCol="0">
            <a:spAutoFit/>
          </a:bodyPr>
          <a:lstStyle/>
          <a:p>
            <a:pPr algn="ctr"/>
            <a:r>
              <a:rPr lang="en-US" sz="4000" b="1" dirty="0">
                <a:solidFill>
                  <a:srgbClr val="015287"/>
                </a:solidFill>
                <a:latin typeface="Myriad Pro Black" panose="020B0503030403020204" pitchFamily="34" charset="0"/>
              </a:rPr>
              <a:t>Verify Absences</a:t>
            </a:r>
          </a:p>
        </p:txBody>
      </p:sp>
      <p:pic>
        <p:nvPicPr>
          <p:cNvPr id="7" name="Picture 6" descr="A screenshot of a facebook profile&#10;&#10;Description automatically generated">
            <a:extLst>
              <a:ext uri="{FF2B5EF4-FFF2-40B4-BE49-F238E27FC236}">
                <a16:creationId xmlns:a16="http://schemas.microsoft.com/office/drawing/2014/main" id="{9F6C7B7B-10FF-5DAB-A7C5-1B86C6E49BD4}"/>
              </a:ext>
            </a:extLst>
          </p:cNvPr>
          <p:cNvPicPr>
            <a:picLocks noChangeAspect="1"/>
          </p:cNvPicPr>
          <p:nvPr/>
        </p:nvPicPr>
        <p:blipFill>
          <a:blip r:embed="rId3"/>
          <a:stretch>
            <a:fillRect/>
          </a:stretch>
        </p:blipFill>
        <p:spPr>
          <a:xfrm>
            <a:off x="1009807" y="751772"/>
            <a:ext cx="2665900" cy="5354456"/>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ABC0812B-E619-EAAA-77FC-ADCBE17406DD}"/>
              </a:ext>
            </a:extLst>
          </p:cNvPr>
          <p:cNvPicPr>
            <a:picLocks noChangeAspect="1"/>
          </p:cNvPicPr>
          <p:nvPr/>
        </p:nvPicPr>
        <p:blipFill>
          <a:blip r:embed="rId4"/>
          <a:stretch>
            <a:fillRect/>
          </a:stretch>
        </p:blipFill>
        <p:spPr>
          <a:xfrm>
            <a:off x="4189900" y="1375163"/>
            <a:ext cx="7575550" cy="4546600"/>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FC47271D-D0A6-021E-CB78-6E21389C69D0}"/>
                  </a:ext>
                </a:extLst>
              </p14:cNvPr>
              <p14:cNvContentPartPr/>
              <p14:nvPr/>
            </p14:nvContentPartPr>
            <p14:xfrm>
              <a:off x="10954169" y="4263705"/>
              <a:ext cx="309240" cy="7560"/>
            </p14:xfrm>
          </p:contentPart>
        </mc:Choice>
        <mc:Fallback xmlns="">
          <p:pic>
            <p:nvPicPr>
              <p:cNvPr id="11" name="Ink 10">
                <a:extLst>
                  <a:ext uri="{FF2B5EF4-FFF2-40B4-BE49-F238E27FC236}">
                    <a16:creationId xmlns:a16="http://schemas.microsoft.com/office/drawing/2014/main" id="{FC47271D-D0A6-021E-CB78-6E21389C69D0}"/>
                  </a:ext>
                </a:extLst>
              </p:cNvPr>
              <p:cNvPicPr/>
              <p:nvPr/>
            </p:nvPicPr>
            <p:blipFill>
              <a:blip r:embed="rId6"/>
              <a:stretch>
                <a:fillRect/>
              </a:stretch>
            </p:blipFill>
            <p:spPr>
              <a:xfrm>
                <a:off x="10900529" y="4156065"/>
                <a:ext cx="416880" cy="223200"/>
              </a:xfrm>
              <a:prstGeom prst="rect">
                <a:avLst/>
              </a:prstGeom>
            </p:spPr>
          </p:pic>
        </mc:Fallback>
      </mc:AlternateContent>
    </p:spTree>
    <p:extLst>
      <p:ext uri="{BB962C8B-B14F-4D97-AF65-F5344CB8AC3E}">
        <p14:creationId xmlns:p14="http://schemas.microsoft.com/office/powerpoint/2010/main" val="3773898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9ED3395-7A60-C8A7-8F81-500EE2C87635}"/>
              </a:ext>
            </a:extLst>
          </p:cNvPr>
          <p:cNvPicPr>
            <a:picLocks noChangeAspect="1"/>
          </p:cNvPicPr>
          <p:nvPr/>
        </p:nvPicPr>
        <p:blipFill>
          <a:blip r:embed="rId3"/>
          <a:stretch>
            <a:fillRect/>
          </a:stretch>
        </p:blipFill>
        <p:spPr>
          <a:xfrm>
            <a:off x="2129595" y="1051719"/>
            <a:ext cx="8251788" cy="4754562"/>
          </a:xfrm>
          <a:prstGeom prst="rect">
            <a:avLst/>
          </a:prstGeom>
        </p:spPr>
      </p:pic>
    </p:spTree>
    <p:extLst>
      <p:ext uri="{BB962C8B-B14F-4D97-AF65-F5344CB8AC3E}">
        <p14:creationId xmlns:p14="http://schemas.microsoft.com/office/powerpoint/2010/main" val="719541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pic>
        <p:nvPicPr>
          <p:cNvPr id="14" name="Picture 13" descr="A screenshot of a calendar&#10;&#10;Description automatically generated">
            <a:extLst>
              <a:ext uri="{FF2B5EF4-FFF2-40B4-BE49-F238E27FC236}">
                <a16:creationId xmlns:a16="http://schemas.microsoft.com/office/drawing/2014/main" id="{7D552499-4A6C-DFF8-425D-57AA4C7860EF}"/>
              </a:ext>
            </a:extLst>
          </p:cNvPr>
          <p:cNvPicPr>
            <a:picLocks noChangeAspect="1"/>
          </p:cNvPicPr>
          <p:nvPr/>
        </p:nvPicPr>
        <p:blipFill>
          <a:blip r:embed="rId3"/>
          <a:stretch>
            <a:fillRect/>
          </a:stretch>
        </p:blipFill>
        <p:spPr>
          <a:xfrm>
            <a:off x="2346325" y="1122363"/>
            <a:ext cx="7499350" cy="4502150"/>
          </a:xfrm>
          <a:prstGeom prst="rect">
            <a:avLst/>
          </a:prstGeom>
        </p:spPr>
      </p:pic>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D402495D-1974-ABBB-95FE-1DF235C244EE}"/>
                  </a:ext>
                </a:extLst>
              </p14:cNvPr>
              <p14:cNvContentPartPr/>
              <p14:nvPr/>
            </p14:nvContentPartPr>
            <p14:xfrm>
              <a:off x="8346689" y="4330305"/>
              <a:ext cx="144720" cy="33120"/>
            </p14:xfrm>
          </p:contentPart>
        </mc:Choice>
        <mc:Fallback xmlns="">
          <p:pic>
            <p:nvPicPr>
              <p:cNvPr id="15" name="Ink 14">
                <a:extLst>
                  <a:ext uri="{FF2B5EF4-FFF2-40B4-BE49-F238E27FC236}">
                    <a16:creationId xmlns:a16="http://schemas.microsoft.com/office/drawing/2014/main" id="{D402495D-1974-ABBB-95FE-1DF235C244EE}"/>
                  </a:ext>
                </a:extLst>
              </p:cNvPr>
              <p:cNvPicPr/>
              <p:nvPr/>
            </p:nvPicPr>
            <p:blipFill>
              <a:blip r:embed="rId5"/>
              <a:stretch>
                <a:fillRect/>
              </a:stretch>
            </p:blipFill>
            <p:spPr>
              <a:xfrm>
                <a:off x="8293049" y="4222665"/>
                <a:ext cx="252360" cy="248760"/>
              </a:xfrm>
              <a:prstGeom prst="rect">
                <a:avLst/>
              </a:prstGeom>
            </p:spPr>
          </p:pic>
        </mc:Fallback>
      </mc:AlternateContent>
    </p:spTree>
    <p:extLst>
      <p:ext uri="{BB962C8B-B14F-4D97-AF65-F5344CB8AC3E}">
        <p14:creationId xmlns:p14="http://schemas.microsoft.com/office/powerpoint/2010/main" val="2816866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56119FD2-81A2-B098-FB0E-9F583246143B}"/>
              </a:ext>
            </a:extLst>
          </p:cNvPr>
          <p:cNvPicPr>
            <a:picLocks noChangeAspect="1"/>
          </p:cNvPicPr>
          <p:nvPr/>
        </p:nvPicPr>
        <p:blipFill>
          <a:blip r:embed="rId3"/>
          <a:stretch>
            <a:fillRect/>
          </a:stretch>
        </p:blipFill>
        <p:spPr>
          <a:xfrm>
            <a:off x="2320925" y="1008062"/>
            <a:ext cx="7550150" cy="4495800"/>
          </a:xfrm>
          <a:prstGeom prst="rect">
            <a:avLst/>
          </a:prstGeom>
        </p:spPr>
      </p:pic>
    </p:spTree>
    <p:extLst>
      <p:ext uri="{BB962C8B-B14F-4D97-AF65-F5344CB8AC3E}">
        <p14:creationId xmlns:p14="http://schemas.microsoft.com/office/powerpoint/2010/main" val="1095376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AA3C8367-28F7-98A8-87D0-8D523F899A17}"/>
              </a:ext>
            </a:extLst>
          </p:cNvPr>
          <p:cNvPicPr>
            <a:picLocks noChangeAspect="1"/>
          </p:cNvPicPr>
          <p:nvPr/>
        </p:nvPicPr>
        <p:blipFill>
          <a:blip r:embed="rId3"/>
          <a:stretch>
            <a:fillRect/>
          </a:stretch>
        </p:blipFill>
        <p:spPr>
          <a:xfrm>
            <a:off x="2298700" y="1193800"/>
            <a:ext cx="7594600" cy="4470400"/>
          </a:xfrm>
          <a:prstGeom prst="rect">
            <a:avLst/>
          </a:prstGeom>
        </p:spPr>
      </p:pic>
    </p:spTree>
    <p:extLst>
      <p:ext uri="{BB962C8B-B14F-4D97-AF65-F5344CB8AC3E}">
        <p14:creationId xmlns:p14="http://schemas.microsoft.com/office/powerpoint/2010/main" val="1842996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13855"/>
            <a:ext cx="12192000" cy="6858000"/>
          </a:xfrm>
          <a:prstGeom prst="rect">
            <a:avLst/>
          </a:prstGeom>
        </p:spPr>
      </p:pic>
      <p:sp>
        <p:nvSpPr>
          <p:cNvPr id="7" name="TextBox 6">
            <a:extLst>
              <a:ext uri="{FF2B5EF4-FFF2-40B4-BE49-F238E27FC236}">
                <a16:creationId xmlns:a16="http://schemas.microsoft.com/office/drawing/2014/main" id="{627CCC40-A959-E69A-4CE8-CF61E0DB96C2}"/>
              </a:ext>
            </a:extLst>
          </p:cNvPr>
          <p:cNvSpPr txBox="1"/>
          <p:nvPr/>
        </p:nvSpPr>
        <p:spPr>
          <a:xfrm>
            <a:off x="781810" y="319782"/>
            <a:ext cx="10626445" cy="8382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600" b="1" u="sng" dirty="0">
                <a:solidFill>
                  <a:srgbClr val="015287"/>
                </a:solidFill>
                <a:latin typeface="Myriad Pro"/>
              </a:rPr>
              <a:t>Objectives</a:t>
            </a:r>
            <a:endParaRPr lang="en-US" sz="2800" dirty="0">
              <a:solidFill>
                <a:srgbClr val="015287"/>
              </a:solidFill>
            </a:endParaRPr>
          </a:p>
        </p:txBody>
      </p:sp>
      <p:pic>
        <p:nvPicPr>
          <p:cNvPr id="8" name="Picture 7" descr="A blue and white logo&#10;&#10;AI-generated content may be incorrect.">
            <a:extLst>
              <a:ext uri="{FF2B5EF4-FFF2-40B4-BE49-F238E27FC236}">
                <a16:creationId xmlns:a16="http://schemas.microsoft.com/office/drawing/2014/main" id="{C8B0A3E8-38C8-9778-53F9-28C5A5690D2B}"/>
              </a:ext>
            </a:extLst>
          </p:cNvPr>
          <p:cNvPicPr>
            <a:picLocks noChangeAspect="1"/>
          </p:cNvPicPr>
          <p:nvPr/>
        </p:nvPicPr>
        <p:blipFill>
          <a:blip r:embed="rId3"/>
          <a:stretch>
            <a:fillRect/>
          </a:stretch>
        </p:blipFill>
        <p:spPr>
          <a:xfrm>
            <a:off x="10714457" y="7238"/>
            <a:ext cx="1387467" cy="1122552"/>
          </a:xfrm>
          <a:prstGeom prst="rect">
            <a:avLst/>
          </a:prstGeom>
        </p:spPr>
      </p:pic>
      <p:sp>
        <p:nvSpPr>
          <p:cNvPr id="6" name="TextBox 5">
            <a:extLst>
              <a:ext uri="{FF2B5EF4-FFF2-40B4-BE49-F238E27FC236}">
                <a16:creationId xmlns:a16="http://schemas.microsoft.com/office/drawing/2014/main" id="{CC346E70-EA79-29B2-166A-A08E52A3F2E4}"/>
              </a:ext>
            </a:extLst>
          </p:cNvPr>
          <p:cNvSpPr txBox="1"/>
          <p:nvPr/>
        </p:nvSpPr>
        <p:spPr>
          <a:xfrm>
            <a:off x="872835" y="1911928"/>
            <a:ext cx="1044632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Font typeface="Arial,Sans-Serif"/>
              <a:buChar char="•"/>
            </a:pPr>
            <a:r>
              <a:rPr lang="en-US" sz="2800" b="1" dirty="0">
                <a:solidFill>
                  <a:srgbClr val="015287"/>
                </a:solidFill>
              </a:rPr>
              <a:t>Understand</a:t>
            </a:r>
            <a:r>
              <a:rPr lang="en-US" sz="2800" dirty="0">
                <a:solidFill>
                  <a:srgbClr val="015287"/>
                </a:solidFill>
              </a:rPr>
              <a:t> the importance of customer service</a:t>
            </a:r>
            <a:endParaRPr lang="en-US" sz="2800" dirty="0"/>
          </a:p>
          <a:p>
            <a:pPr marL="457200" indent="-457200">
              <a:lnSpc>
                <a:spcPct val="150000"/>
              </a:lnSpc>
              <a:buFont typeface="Arial,Sans-Serif"/>
              <a:buChar char="•"/>
            </a:pPr>
            <a:r>
              <a:rPr lang="en-US" sz="2800" b="1" dirty="0">
                <a:solidFill>
                  <a:srgbClr val="015287"/>
                </a:solidFill>
              </a:rPr>
              <a:t>Learn</a:t>
            </a:r>
            <a:r>
              <a:rPr lang="en-US" sz="2800" dirty="0">
                <a:solidFill>
                  <a:srgbClr val="015287"/>
                </a:solidFill>
              </a:rPr>
              <a:t> and practice key principles of excellent customer service.</a:t>
            </a:r>
            <a:endParaRPr lang="en-US" sz="2800" dirty="0"/>
          </a:p>
          <a:p>
            <a:pPr marL="457200" indent="-457200">
              <a:lnSpc>
                <a:spcPct val="150000"/>
              </a:lnSpc>
              <a:buFont typeface="Arial,Sans-Serif"/>
              <a:buChar char="•"/>
            </a:pPr>
            <a:r>
              <a:rPr lang="en-US" sz="2800" b="1" dirty="0">
                <a:solidFill>
                  <a:srgbClr val="015287"/>
                </a:solidFill>
              </a:rPr>
              <a:t>Gain</a:t>
            </a:r>
            <a:r>
              <a:rPr lang="en-US" sz="2800" dirty="0">
                <a:solidFill>
                  <a:srgbClr val="015287"/>
                </a:solidFill>
              </a:rPr>
              <a:t> tools to apply these principles in daily interactions.</a:t>
            </a:r>
            <a:endParaRPr lang="en-US" sz="2800" dirty="0"/>
          </a:p>
          <a:p>
            <a:pPr algn="l"/>
            <a:endParaRPr lang="en-US" dirty="0"/>
          </a:p>
        </p:txBody>
      </p:sp>
      <p:sp>
        <p:nvSpPr>
          <p:cNvPr id="4" name="TextBox 3">
            <a:extLst>
              <a:ext uri="{FF2B5EF4-FFF2-40B4-BE49-F238E27FC236}">
                <a16:creationId xmlns:a16="http://schemas.microsoft.com/office/drawing/2014/main" id="{D8A6B814-5C34-9113-47B9-C6E52C24A081}"/>
              </a:ext>
            </a:extLst>
          </p:cNvPr>
          <p:cNvSpPr txBox="1"/>
          <p:nvPr/>
        </p:nvSpPr>
        <p:spPr>
          <a:xfrm>
            <a:off x="126569" y="5027086"/>
            <a:ext cx="47243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hlinkClick r:id="rId4"/>
              </a:rPr>
              <a:t>Introduction video:  </a:t>
            </a:r>
            <a:endParaRPr lang="en-US" b="1"/>
          </a:p>
          <a:p>
            <a:pPr algn="ctr"/>
            <a:r>
              <a:rPr lang="en-US" b="1" dirty="0">
                <a:hlinkClick r:id="rId4"/>
              </a:rPr>
              <a:t>Poor Customer Service</a:t>
            </a:r>
            <a:endParaRPr lang="en-US" b="1"/>
          </a:p>
        </p:txBody>
      </p:sp>
      <p:pic>
        <p:nvPicPr>
          <p:cNvPr id="9" name="Graphic 8" descr="Presentation with media with solid fill">
            <a:extLst>
              <a:ext uri="{FF2B5EF4-FFF2-40B4-BE49-F238E27FC236}">
                <a16:creationId xmlns:a16="http://schemas.microsoft.com/office/drawing/2014/main" id="{0CB135D6-7366-901B-57F0-DE2D995567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2618" y="5022273"/>
            <a:ext cx="720437" cy="720437"/>
          </a:xfrm>
          <a:prstGeom prst="rect">
            <a:avLst/>
          </a:prstGeom>
        </p:spPr>
      </p:pic>
    </p:spTree>
    <p:extLst>
      <p:ext uri="{BB962C8B-B14F-4D97-AF65-F5344CB8AC3E}">
        <p14:creationId xmlns:p14="http://schemas.microsoft.com/office/powerpoint/2010/main" val="27472231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30BB040-E648-A611-DCCD-3FAD53F9FB35}"/>
              </a:ext>
            </a:extLst>
          </p:cNvPr>
          <p:cNvSpPr txBox="1"/>
          <p:nvPr/>
        </p:nvSpPr>
        <p:spPr>
          <a:xfrm>
            <a:off x="946298" y="2764810"/>
            <a:ext cx="10366744" cy="2862322"/>
          </a:xfrm>
          <a:prstGeom prst="rect">
            <a:avLst/>
          </a:prstGeom>
          <a:noFill/>
        </p:spPr>
        <p:txBody>
          <a:bodyPr wrap="square" rtlCol="0">
            <a:spAutoFit/>
          </a:bodyPr>
          <a:lstStyle/>
          <a:p>
            <a:pPr algn="ctr"/>
            <a:r>
              <a:rPr lang="en-US" sz="3600" b="1" dirty="0">
                <a:solidFill>
                  <a:schemeClr val="bg1"/>
                </a:solidFill>
                <a:latin typeface="Myriad Pro" panose="020B0503030403020204" pitchFamily="34" charset="0"/>
              </a:rPr>
              <a:t>Camille Druitt 775-348-0231</a:t>
            </a:r>
          </a:p>
          <a:p>
            <a:pPr algn="ctr"/>
            <a:r>
              <a:rPr lang="en-US" sz="3600" b="1" dirty="0">
                <a:solidFill>
                  <a:schemeClr val="bg1"/>
                </a:solidFill>
                <a:latin typeface="Myriad Pro" panose="020B0503030403020204" pitchFamily="34" charset="0"/>
              </a:rPr>
              <a:t>Jody Hilton 775-348-0233</a:t>
            </a:r>
          </a:p>
          <a:p>
            <a:pPr algn="ctr"/>
            <a:endParaRPr lang="en-US" sz="3600" b="1" dirty="0">
              <a:solidFill>
                <a:schemeClr val="bg1"/>
              </a:solidFill>
              <a:latin typeface="Myriad Pro" panose="020B0503030403020204" pitchFamily="34" charset="0"/>
            </a:endParaRPr>
          </a:p>
          <a:p>
            <a:pPr algn="ctr"/>
            <a:r>
              <a:rPr lang="en-US" sz="3600" b="1" dirty="0">
                <a:solidFill>
                  <a:schemeClr val="bg1"/>
                </a:solidFill>
                <a:latin typeface="Myriad Pro" panose="020B0503030403020204" pitchFamily="34" charset="0"/>
                <a:hlinkClick r:id="rId3">
                  <a:extLst>
                    <a:ext uri="{A12FA001-AC4F-418D-AE19-62706E023703}">
                      <ahyp:hlinkClr xmlns:ahyp="http://schemas.microsoft.com/office/drawing/2018/hyperlinkcolor" val="tx"/>
                    </a:ext>
                  </a:extLst>
                </a:hlinkClick>
              </a:rPr>
              <a:t>SubOffice@washoeschools.net</a:t>
            </a:r>
            <a:endParaRPr lang="en-US" sz="3600" b="1" dirty="0">
              <a:solidFill>
                <a:schemeClr val="bg1"/>
              </a:solidFill>
              <a:latin typeface="Myriad Pro" panose="020B0503030403020204" pitchFamily="34" charset="0"/>
            </a:endParaRPr>
          </a:p>
          <a:p>
            <a:pPr algn="ctr"/>
            <a:r>
              <a:rPr lang="en-US" sz="3600" b="1" dirty="0">
                <a:solidFill>
                  <a:schemeClr val="bg1"/>
                </a:solidFill>
                <a:latin typeface="Myriad Pro" panose="020B0503030403020204" pitchFamily="34" charset="0"/>
                <a:hlinkClick r:id="rId4">
                  <a:extLst>
                    <a:ext uri="{A12FA001-AC4F-418D-AE19-62706E023703}">
                      <ahyp:hlinkClr xmlns:ahyp="http://schemas.microsoft.com/office/drawing/2018/hyperlinkcolor" val="tx"/>
                    </a:ext>
                  </a:extLst>
                </a:hlinkClick>
              </a:rPr>
              <a:t>HRSS@washoeschools.net</a:t>
            </a:r>
            <a:r>
              <a:rPr lang="en-US" sz="3600" b="1" dirty="0">
                <a:solidFill>
                  <a:schemeClr val="bg1"/>
                </a:solidFill>
                <a:latin typeface="Myriad Pro" panose="020B0503030403020204" pitchFamily="34" charset="0"/>
              </a:rPr>
              <a:t> </a:t>
            </a:r>
          </a:p>
        </p:txBody>
      </p:sp>
    </p:spTree>
    <p:extLst>
      <p:ext uri="{BB962C8B-B14F-4D97-AF65-F5344CB8AC3E}">
        <p14:creationId xmlns:p14="http://schemas.microsoft.com/office/powerpoint/2010/main" val="2392296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9E932FE-38F7-2789-7D88-DD8EF03F5792}"/>
              </a:ext>
            </a:extLst>
          </p:cNvPr>
          <p:cNvSpPr txBox="1"/>
          <p:nvPr/>
        </p:nvSpPr>
        <p:spPr>
          <a:xfrm>
            <a:off x="999460" y="1913273"/>
            <a:ext cx="10366744" cy="3139321"/>
          </a:xfrm>
          <a:prstGeom prst="rect">
            <a:avLst/>
          </a:prstGeom>
          <a:noFill/>
        </p:spPr>
        <p:txBody>
          <a:bodyPr wrap="square" rtlCol="0">
            <a:spAutoFit/>
          </a:bodyPr>
          <a:lstStyle/>
          <a:p>
            <a:pPr algn="ctr"/>
            <a:r>
              <a:rPr lang="en-US" sz="5400" b="1" dirty="0">
                <a:solidFill>
                  <a:schemeClr val="bg1"/>
                </a:solidFill>
                <a:latin typeface="Myriad Pro Black" panose="020B0503030403020204" pitchFamily="34" charset="0"/>
              </a:rPr>
              <a:t>Benefits</a:t>
            </a:r>
          </a:p>
          <a:p>
            <a:pPr algn="ctr"/>
            <a:endParaRPr lang="en-US" sz="3600" b="1" dirty="0">
              <a:solidFill>
                <a:schemeClr val="bg1"/>
              </a:solidFill>
              <a:latin typeface="Myriad Pro Black" panose="020B0503030403020204" pitchFamily="34" charset="0"/>
            </a:endParaRPr>
          </a:p>
          <a:p>
            <a:pPr algn="ctr"/>
            <a:r>
              <a:rPr lang="en-US" sz="3600" b="1" dirty="0">
                <a:solidFill>
                  <a:schemeClr val="bg1"/>
                </a:solidFill>
                <a:latin typeface="Myriad Pro" panose="020B0503030403020204" pitchFamily="34" charset="0"/>
              </a:rPr>
              <a:t>Xiomara Interiano – Benefits Supervisor</a:t>
            </a:r>
          </a:p>
          <a:p>
            <a:pPr algn="ctr"/>
            <a:r>
              <a:rPr lang="en-US" sz="3600" b="1" dirty="0">
                <a:solidFill>
                  <a:schemeClr val="bg1"/>
                </a:solidFill>
                <a:latin typeface="Myriad Pro" panose="020B0503030403020204" pitchFamily="34" charset="0"/>
              </a:rPr>
              <a:t>Jacky Juarez- Benefits Specialist</a:t>
            </a:r>
          </a:p>
          <a:p>
            <a:pPr algn="ctr"/>
            <a:r>
              <a:rPr lang="en-US" sz="3600" b="1">
                <a:solidFill>
                  <a:schemeClr val="bg1"/>
                </a:solidFill>
                <a:latin typeface="Myriad Pro" panose="020B0503030403020204" pitchFamily="34" charset="0"/>
              </a:rPr>
              <a:t>6/23/2025</a:t>
            </a:r>
            <a:endParaRPr lang="en-US" sz="3600" b="1"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36985217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98FD-9E7C-76B8-8289-C52128DE6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3F2D4C-85AE-AA6E-6623-E34E2F0A1F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BE78F29-F5AD-594C-629A-27E8AC8A2E5C}"/>
              </a:ext>
            </a:extLst>
          </p:cNvPr>
          <p:cNvSpPr txBox="1"/>
          <p:nvPr/>
        </p:nvSpPr>
        <p:spPr>
          <a:xfrm>
            <a:off x="2427768" y="275977"/>
            <a:ext cx="7655442" cy="707886"/>
          </a:xfrm>
          <a:prstGeom prst="rect">
            <a:avLst/>
          </a:prstGeom>
          <a:noFill/>
        </p:spPr>
        <p:txBody>
          <a:bodyPr wrap="square" rtlCol="0">
            <a:spAutoFit/>
          </a:bodyPr>
          <a:lstStyle/>
          <a:p>
            <a:pPr algn="ctr"/>
            <a:r>
              <a:rPr lang="en-US" sz="4000" b="1" dirty="0">
                <a:solidFill>
                  <a:srgbClr val="015287"/>
                </a:solidFill>
                <a:latin typeface="Myriad Pro Black" panose="020B0503030403020204" pitchFamily="34" charset="0"/>
              </a:rPr>
              <a:t>Who we are and What we do</a:t>
            </a:r>
          </a:p>
        </p:txBody>
      </p:sp>
      <p:sp>
        <p:nvSpPr>
          <p:cNvPr id="6" name="TextBox 5">
            <a:extLst>
              <a:ext uri="{FF2B5EF4-FFF2-40B4-BE49-F238E27FC236}">
                <a16:creationId xmlns:a16="http://schemas.microsoft.com/office/drawing/2014/main" id="{C346BAC2-C894-A3D6-D8FD-3DFD6AEC5B2E}"/>
              </a:ext>
            </a:extLst>
          </p:cNvPr>
          <p:cNvSpPr txBox="1"/>
          <p:nvPr/>
        </p:nvSpPr>
        <p:spPr>
          <a:xfrm>
            <a:off x="1395742" y="1600200"/>
            <a:ext cx="4436198" cy="3785652"/>
          </a:xfrm>
          <a:prstGeom prst="rect">
            <a:avLst/>
          </a:prstGeom>
          <a:noFill/>
        </p:spPr>
        <p:txBody>
          <a:bodyPr wrap="square" rtlCol="0">
            <a:spAutoFit/>
          </a:bodyPr>
          <a:lstStyle/>
          <a:p>
            <a:r>
              <a:rPr lang="en-US" sz="2000" dirty="0">
                <a:solidFill>
                  <a:schemeClr val="accent1">
                    <a:lumMod val="75000"/>
                  </a:schemeClr>
                </a:solidFill>
                <a:latin typeface="Myriad Pro Black" panose="020B0503030403020204"/>
              </a:rPr>
              <a:t>Mackenzie Howren- Benefits Manager</a:t>
            </a:r>
          </a:p>
          <a:p>
            <a:r>
              <a:rPr lang="en-US" sz="2000" dirty="0">
                <a:solidFill>
                  <a:schemeClr val="accent1">
                    <a:lumMod val="75000"/>
                  </a:schemeClr>
                </a:solidFill>
                <a:latin typeface="Myriad Pro Black" panose="020B0503030403020204"/>
              </a:rPr>
              <a:t>Xiomara Interiano- Benefits Supervisor</a:t>
            </a:r>
          </a:p>
          <a:p>
            <a:r>
              <a:rPr lang="en-US" sz="2000" dirty="0">
                <a:solidFill>
                  <a:schemeClr val="accent1">
                    <a:lumMod val="75000"/>
                  </a:schemeClr>
                </a:solidFill>
                <a:latin typeface="Myriad Pro Black" panose="020B0503030403020204"/>
              </a:rPr>
              <a:t>Stephanie Pohl-Burfield- Benefits Engagement Partner</a:t>
            </a:r>
          </a:p>
          <a:p>
            <a:r>
              <a:rPr lang="en-US" sz="2000" dirty="0">
                <a:solidFill>
                  <a:schemeClr val="accent1">
                    <a:lumMod val="75000"/>
                  </a:schemeClr>
                </a:solidFill>
                <a:latin typeface="Myriad Pro Black" panose="020B0503030403020204"/>
              </a:rPr>
              <a:t>Emily Kummer- Wellness Partner</a:t>
            </a:r>
          </a:p>
          <a:p>
            <a:r>
              <a:rPr lang="en-US" sz="2000" b="1" dirty="0">
                <a:solidFill>
                  <a:schemeClr val="accent1">
                    <a:lumMod val="75000"/>
                  </a:schemeClr>
                </a:solidFill>
                <a:latin typeface="Myriad Pro Black" panose="020B0503030403020204"/>
              </a:rPr>
              <a:t>Benefit Specialist:</a:t>
            </a:r>
          </a:p>
          <a:p>
            <a:pPr marL="285750" indent="-285750">
              <a:buFont typeface="Arial" panose="020B0604020202020204" pitchFamily="34" charset="0"/>
              <a:buChar char="•"/>
            </a:pPr>
            <a:r>
              <a:rPr lang="en-US" sz="2000" b="1" dirty="0">
                <a:solidFill>
                  <a:schemeClr val="accent1">
                    <a:lumMod val="75000"/>
                  </a:schemeClr>
                </a:solidFill>
                <a:latin typeface="Myriad Pro Black" panose="020B0503030403020204"/>
              </a:rPr>
              <a:t>Last Name A-E: Max Souza</a:t>
            </a:r>
          </a:p>
          <a:p>
            <a:pPr marL="285750" indent="-285750">
              <a:buFont typeface="Arial" panose="020B0604020202020204" pitchFamily="34" charset="0"/>
              <a:buChar char="•"/>
            </a:pPr>
            <a:r>
              <a:rPr lang="en-US" sz="2000" b="1" dirty="0">
                <a:solidFill>
                  <a:schemeClr val="accent1">
                    <a:lumMod val="75000"/>
                  </a:schemeClr>
                </a:solidFill>
                <a:latin typeface="Myriad Pro Black" panose="020B0503030403020204"/>
              </a:rPr>
              <a:t>Last Name F-L: Veronica Cordova</a:t>
            </a:r>
          </a:p>
          <a:p>
            <a:pPr marL="285750" indent="-285750">
              <a:buFont typeface="Arial" panose="020B0604020202020204" pitchFamily="34" charset="0"/>
              <a:buChar char="•"/>
            </a:pPr>
            <a:r>
              <a:rPr lang="en-US" sz="2000" b="1" dirty="0">
                <a:solidFill>
                  <a:schemeClr val="accent1">
                    <a:lumMod val="75000"/>
                  </a:schemeClr>
                </a:solidFill>
                <a:latin typeface="Myriad Pro Black" panose="020B0503030403020204"/>
              </a:rPr>
              <a:t>Last name M-R: Jacky Juarez</a:t>
            </a:r>
          </a:p>
          <a:p>
            <a:pPr marL="285750" indent="-285750">
              <a:buFont typeface="Arial" panose="020B0604020202020204" pitchFamily="34" charset="0"/>
              <a:buChar char="•"/>
            </a:pPr>
            <a:r>
              <a:rPr lang="en-US" sz="2000" b="1" dirty="0">
                <a:solidFill>
                  <a:schemeClr val="accent1">
                    <a:lumMod val="75000"/>
                  </a:schemeClr>
                </a:solidFill>
                <a:latin typeface="Myriad Pro Black" panose="020B0503030403020204"/>
              </a:rPr>
              <a:t>Last Name S-Z: Kito Martinez</a:t>
            </a:r>
          </a:p>
        </p:txBody>
      </p:sp>
      <p:sp>
        <p:nvSpPr>
          <p:cNvPr id="7" name="TextBox 6">
            <a:extLst>
              <a:ext uri="{FF2B5EF4-FFF2-40B4-BE49-F238E27FC236}">
                <a16:creationId xmlns:a16="http://schemas.microsoft.com/office/drawing/2014/main" id="{49D2FD66-3C28-7858-A3EB-BB4308166722}"/>
              </a:ext>
            </a:extLst>
          </p:cNvPr>
          <p:cNvSpPr txBox="1"/>
          <p:nvPr/>
        </p:nvSpPr>
        <p:spPr>
          <a:xfrm>
            <a:off x="6095999" y="1642035"/>
            <a:ext cx="5564864" cy="2862322"/>
          </a:xfrm>
          <a:prstGeom prst="rect">
            <a:avLst/>
          </a:prstGeom>
          <a:noFill/>
        </p:spPr>
        <p:txBody>
          <a:bodyPr wrap="square" rtlCol="0">
            <a:spAutoFit/>
          </a:bodyPr>
          <a:lstStyle/>
          <a:p>
            <a:r>
              <a:rPr lang="en-US" sz="2000" dirty="0">
                <a:solidFill>
                  <a:schemeClr val="accent1">
                    <a:lumMod val="75000"/>
                  </a:schemeClr>
                </a:solidFill>
                <a:latin typeface="Myriad Pro Black" panose="020B0503030403020204"/>
              </a:rPr>
              <a:t>Our department oversees:</a:t>
            </a:r>
          </a:p>
          <a:p>
            <a:pPr marL="285750" indent="-285750">
              <a:buFont typeface="Arial" panose="020B0604020202020204" pitchFamily="34" charset="0"/>
              <a:buChar char="•"/>
            </a:pPr>
            <a:r>
              <a:rPr lang="en-US" sz="2000" dirty="0">
                <a:solidFill>
                  <a:schemeClr val="accent1">
                    <a:lumMod val="75000"/>
                  </a:schemeClr>
                </a:solidFill>
                <a:latin typeface="Myriad Pro Black" panose="020B0503030403020204"/>
              </a:rPr>
              <a:t>Medical, Dental, Vision and Life Insurance district benefits- For Active and Retired Employees/Dependents</a:t>
            </a:r>
          </a:p>
          <a:p>
            <a:pPr marL="285750" indent="-285750">
              <a:buFont typeface="Arial" panose="020B0604020202020204" pitchFamily="34" charset="0"/>
              <a:buChar char="•"/>
            </a:pPr>
            <a:r>
              <a:rPr lang="en-US" sz="2000" dirty="0">
                <a:solidFill>
                  <a:schemeClr val="accent1">
                    <a:lumMod val="75000"/>
                  </a:schemeClr>
                </a:solidFill>
                <a:latin typeface="Myriad Pro Black" panose="020B0503030403020204"/>
              </a:rPr>
              <a:t>Cobra</a:t>
            </a:r>
          </a:p>
          <a:p>
            <a:pPr marL="285750" indent="-285750">
              <a:buFont typeface="Arial" panose="020B0604020202020204" pitchFamily="34" charset="0"/>
              <a:buChar char="•"/>
            </a:pPr>
            <a:r>
              <a:rPr lang="en-US" sz="2000" dirty="0">
                <a:solidFill>
                  <a:schemeClr val="accent1">
                    <a:lumMod val="75000"/>
                  </a:schemeClr>
                </a:solidFill>
                <a:latin typeface="Myriad Pro Black" panose="020B0503030403020204"/>
              </a:rPr>
              <a:t>Leave of Absences</a:t>
            </a:r>
          </a:p>
          <a:p>
            <a:pPr marL="285750" indent="-285750">
              <a:buFont typeface="Arial" panose="020B0604020202020204" pitchFamily="34" charset="0"/>
              <a:buChar char="•"/>
            </a:pPr>
            <a:r>
              <a:rPr lang="en-US" sz="2000" dirty="0">
                <a:solidFill>
                  <a:schemeClr val="accent1">
                    <a:lumMod val="75000"/>
                  </a:schemeClr>
                </a:solidFill>
                <a:latin typeface="Myriad Pro Black" panose="020B0503030403020204"/>
              </a:rPr>
              <a:t>Wellness Programs</a:t>
            </a:r>
          </a:p>
          <a:p>
            <a:pPr marL="285750" indent="-285750">
              <a:buFont typeface="Arial" panose="020B0604020202020204" pitchFamily="34" charset="0"/>
              <a:buChar char="•"/>
            </a:pPr>
            <a:r>
              <a:rPr lang="en-US" sz="2000" dirty="0">
                <a:solidFill>
                  <a:schemeClr val="accent1">
                    <a:lumMod val="75000"/>
                  </a:schemeClr>
                </a:solidFill>
                <a:latin typeface="Myriad Pro Black" panose="020B0503030403020204"/>
              </a:rPr>
              <a:t>ADA Accommodations</a:t>
            </a:r>
          </a:p>
          <a:p>
            <a:pPr marL="285750" indent="-285750">
              <a:buFont typeface="Arial" panose="020B0604020202020204" pitchFamily="34" charset="0"/>
              <a:buChar char="•"/>
            </a:pPr>
            <a:r>
              <a:rPr lang="en-US" sz="2000" dirty="0">
                <a:solidFill>
                  <a:schemeClr val="accent1">
                    <a:lumMod val="75000"/>
                  </a:schemeClr>
                </a:solidFill>
                <a:latin typeface="Myriad Pro Black" panose="020B0503030403020204"/>
              </a:rPr>
              <a:t>Tuition Reimbursement programs</a:t>
            </a:r>
          </a:p>
        </p:txBody>
      </p:sp>
    </p:spTree>
    <p:extLst>
      <p:ext uri="{BB962C8B-B14F-4D97-AF65-F5344CB8AC3E}">
        <p14:creationId xmlns:p14="http://schemas.microsoft.com/office/powerpoint/2010/main" val="1885187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0B43C-80C6-2E08-75DB-9F08B301D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FA050E-F18C-0975-C9D2-BAE394B1A77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1AE1CB8-8D79-C20A-19A1-0593FD651E7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29FAD5-A8DE-931A-F5BB-10CB364C913D}"/>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36AEB92-C1CD-D435-A4AC-F3516824C152}"/>
              </a:ext>
            </a:extLst>
          </p:cNvPr>
          <p:cNvSpPr txBox="1"/>
          <p:nvPr/>
        </p:nvSpPr>
        <p:spPr>
          <a:xfrm>
            <a:off x="2427768" y="275977"/>
            <a:ext cx="7655442" cy="830997"/>
          </a:xfrm>
          <a:prstGeom prst="rect">
            <a:avLst/>
          </a:prstGeom>
          <a:noFill/>
        </p:spPr>
        <p:txBody>
          <a:bodyPr wrap="square" rtlCol="0">
            <a:spAutoFit/>
          </a:bodyPr>
          <a:lstStyle/>
          <a:p>
            <a:pPr algn="ctr"/>
            <a:r>
              <a:rPr lang="en-US" sz="3600" b="1" dirty="0">
                <a:solidFill>
                  <a:srgbClr val="015287"/>
                </a:solidFill>
                <a:latin typeface="Myriad Pro Black" panose="020B0503030403020204" pitchFamily="34" charset="0"/>
              </a:rPr>
              <a:t>Leave of Absences</a:t>
            </a:r>
          </a:p>
          <a:p>
            <a:pPr algn="ctr"/>
            <a:r>
              <a:rPr lang="en-US" sz="1200" b="1" dirty="0">
                <a:solidFill>
                  <a:srgbClr val="015287"/>
                </a:solidFill>
                <a:latin typeface="Myriad Pro Black" panose="020B0503030403020204" pitchFamily="34" charset="0"/>
              </a:rPr>
              <a:t>Understanding the process</a:t>
            </a:r>
          </a:p>
        </p:txBody>
      </p:sp>
      <p:sp>
        <p:nvSpPr>
          <p:cNvPr id="6" name="TextBox 5">
            <a:extLst>
              <a:ext uri="{FF2B5EF4-FFF2-40B4-BE49-F238E27FC236}">
                <a16:creationId xmlns:a16="http://schemas.microsoft.com/office/drawing/2014/main" id="{1776362E-7D68-6C4D-2223-0023D69FCC9C}"/>
              </a:ext>
            </a:extLst>
          </p:cNvPr>
          <p:cNvSpPr txBox="1"/>
          <p:nvPr/>
        </p:nvSpPr>
        <p:spPr>
          <a:xfrm>
            <a:off x="866114" y="1155038"/>
            <a:ext cx="10459771" cy="1415772"/>
          </a:xfrm>
          <a:prstGeom prst="rect">
            <a:avLst/>
          </a:prstGeom>
          <a:noFill/>
        </p:spPr>
        <p:txBody>
          <a:bodyPr wrap="square" rtlCol="0">
            <a:spAutoFit/>
          </a:bodyPr>
          <a:lstStyle/>
          <a:p>
            <a:r>
              <a:rPr lang="en-US" sz="1400" dirty="0">
                <a:solidFill>
                  <a:schemeClr val="accent1">
                    <a:lumMod val="75000"/>
                  </a:schemeClr>
                </a:solidFill>
                <a:latin typeface="Myriad Pro Black" panose="020B0503030403020204"/>
              </a:rPr>
              <a:t>Purpose of Today’s presentation:</a:t>
            </a:r>
          </a:p>
          <a:p>
            <a:r>
              <a:rPr lang="en-US" sz="1400" dirty="0">
                <a:solidFill>
                  <a:schemeClr val="accent1">
                    <a:lumMod val="75000"/>
                  </a:schemeClr>
                </a:solidFill>
                <a:latin typeface="Myriad Pro Black" panose="020B0503030403020204"/>
              </a:rPr>
              <a:t>Provide a clear overview of how employees request a Leave of Absence (LOA). Explain the steps involved in processing and managing leave and ensure consistency and accuracy across all schools/departments. </a:t>
            </a:r>
          </a:p>
          <a:p>
            <a:r>
              <a:rPr lang="en-US" sz="1400" dirty="0">
                <a:solidFill>
                  <a:schemeClr val="accent1">
                    <a:lumMod val="75000"/>
                  </a:schemeClr>
                </a:solidFill>
                <a:latin typeface="Myriad Pro Black" panose="020B0503030403020204"/>
              </a:rPr>
              <a:t>Important: LOA process helps protect employees and ensure coverage for your site. Communication and timeliness is an important key. Employees can always reach out to the Benefits office if they have any question prior to taking a leave. </a:t>
            </a:r>
          </a:p>
          <a:p>
            <a:endParaRPr lang="en-US" sz="1600" dirty="0">
              <a:solidFill>
                <a:schemeClr val="accent1">
                  <a:lumMod val="75000"/>
                </a:schemeClr>
              </a:solidFill>
              <a:latin typeface="Myriad Pro Black" panose="020B0503030403020204"/>
            </a:endParaRPr>
          </a:p>
        </p:txBody>
      </p:sp>
      <p:sp>
        <p:nvSpPr>
          <p:cNvPr id="7" name="TextBox 6">
            <a:extLst>
              <a:ext uri="{FF2B5EF4-FFF2-40B4-BE49-F238E27FC236}">
                <a16:creationId xmlns:a16="http://schemas.microsoft.com/office/drawing/2014/main" id="{7AC17FC9-E02E-EE7A-164F-042979F9711E}"/>
              </a:ext>
            </a:extLst>
          </p:cNvPr>
          <p:cNvSpPr txBox="1"/>
          <p:nvPr/>
        </p:nvSpPr>
        <p:spPr>
          <a:xfrm>
            <a:off x="1235510" y="2421904"/>
            <a:ext cx="3787365" cy="3231654"/>
          </a:xfrm>
          <a:prstGeom prst="rect">
            <a:avLst/>
          </a:prstGeom>
          <a:noFill/>
        </p:spPr>
        <p:txBody>
          <a:bodyPr wrap="square" rtlCol="0">
            <a:spAutoFit/>
          </a:bodyPr>
          <a:lstStyle/>
          <a:p>
            <a:r>
              <a:rPr lang="en-US" sz="1200" dirty="0">
                <a:solidFill>
                  <a:schemeClr val="accent1">
                    <a:lumMod val="75000"/>
                  </a:schemeClr>
                </a:solidFill>
                <a:latin typeface="Myriad Pro Black" panose="020B0503030403020204"/>
              </a:rPr>
              <a:t>What is a Leave of Absence?</a:t>
            </a:r>
          </a:p>
          <a:p>
            <a:r>
              <a:rPr lang="en-US" sz="1200" dirty="0">
                <a:solidFill>
                  <a:schemeClr val="accent1">
                    <a:lumMod val="75000"/>
                  </a:schemeClr>
                </a:solidFill>
                <a:latin typeface="Myriad Pro Black" panose="020B0503030403020204"/>
              </a:rPr>
              <a:t>A formal request to HR-Benefits to be away from work. Any missed Absence that goes </a:t>
            </a:r>
            <a:r>
              <a:rPr lang="en-US" sz="1200" b="1" dirty="0">
                <a:solidFill>
                  <a:schemeClr val="accent1">
                    <a:lumMod val="75000"/>
                  </a:schemeClr>
                </a:solidFill>
                <a:latin typeface="Myriad Pro Black" panose="020B0503030403020204"/>
              </a:rPr>
              <a:t>beyond 5 days </a:t>
            </a:r>
            <a:r>
              <a:rPr lang="en-US" sz="1200" dirty="0">
                <a:solidFill>
                  <a:schemeClr val="accent1">
                    <a:lumMod val="75000"/>
                  </a:schemeClr>
                </a:solidFill>
                <a:latin typeface="Myriad Pro Black" panose="020B0503030403020204"/>
              </a:rPr>
              <a:t>will need to have a Leave of Absence request form submitted. This can be related to:</a:t>
            </a:r>
          </a:p>
          <a:p>
            <a:endParaRPr lang="en-US" sz="1200" dirty="0">
              <a:solidFill>
                <a:schemeClr val="accent1">
                  <a:lumMod val="75000"/>
                </a:schemeClr>
              </a:solidFill>
              <a:latin typeface="Myriad Pro Black" panose="020B0503030403020204"/>
            </a:endParaRP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Personal illness/injury (FMLA, medical leave)</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Family illness </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Military leave</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Personal leave</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Workers’ compensation</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Bereavement</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Educational</a:t>
            </a:r>
          </a:p>
          <a:p>
            <a:endParaRPr lang="en-US" sz="1200" dirty="0">
              <a:solidFill>
                <a:schemeClr val="accent1">
                  <a:lumMod val="75000"/>
                </a:schemeClr>
              </a:solidFill>
              <a:latin typeface="Myriad Pro Black" panose="020B0503030403020204"/>
            </a:endParaRPr>
          </a:p>
          <a:p>
            <a:r>
              <a:rPr lang="en-US" sz="1200" dirty="0">
                <a:solidFill>
                  <a:schemeClr val="accent1">
                    <a:lumMod val="75000"/>
                  </a:schemeClr>
                </a:solidFill>
                <a:latin typeface="Myriad Pro Black" panose="020B0503030403020204"/>
              </a:rPr>
              <a:t>Please review your negotiated agreement to see which leaves are available for you based on your employment classification</a:t>
            </a:r>
          </a:p>
        </p:txBody>
      </p:sp>
      <p:sp>
        <p:nvSpPr>
          <p:cNvPr id="8" name="TextBox 7">
            <a:extLst>
              <a:ext uri="{FF2B5EF4-FFF2-40B4-BE49-F238E27FC236}">
                <a16:creationId xmlns:a16="http://schemas.microsoft.com/office/drawing/2014/main" id="{3602FBAC-A643-CD1B-FCC1-0B42FD4B5E91}"/>
              </a:ext>
            </a:extLst>
          </p:cNvPr>
          <p:cNvSpPr txBox="1"/>
          <p:nvPr/>
        </p:nvSpPr>
        <p:spPr>
          <a:xfrm>
            <a:off x="5997321" y="2409750"/>
            <a:ext cx="5264590" cy="3416320"/>
          </a:xfrm>
          <a:prstGeom prst="rect">
            <a:avLst/>
          </a:prstGeom>
          <a:noFill/>
        </p:spPr>
        <p:txBody>
          <a:bodyPr wrap="square" rtlCol="0">
            <a:spAutoFit/>
          </a:bodyPr>
          <a:lstStyle/>
          <a:p>
            <a:r>
              <a:rPr lang="en-US" sz="1200" dirty="0">
                <a:solidFill>
                  <a:schemeClr val="accent1">
                    <a:lumMod val="75000"/>
                  </a:schemeClr>
                </a:solidFill>
                <a:latin typeface="Myriad Pro Black" panose="020B0503030403020204"/>
              </a:rPr>
              <a:t>How to request a Leave:</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Employee submits leave request form via email or school mail. The form is in our Benefits Webpage. Please guide your employees that the quicker they can notify us of a potential leave the better</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We will review the request and reach out to the employee if additional information is required</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Employee submits required documentation by deadline</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We will review it and determine eligibility</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Approval/Denial is sent in writing, including dates and rights to employee. </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Administrator and Timekeeper will receive in writing the Approval/Denial with dates only. </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We will send Timekeeper time off coding for Certified and Administrators only</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We will monitor and keep contact with employee while there on leave</a:t>
            </a:r>
          </a:p>
          <a:p>
            <a:pPr marL="171450" indent="-171450">
              <a:buFont typeface="Arial" panose="020B0604020202020204" pitchFamily="34" charset="0"/>
              <a:buChar char="•"/>
            </a:pPr>
            <a:r>
              <a:rPr lang="en-US" sz="1200" dirty="0">
                <a:solidFill>
                  <a:schemeClr val="accent1">
                    <a:lumMod val="75000"/>
                  </a:schemeClr>
                </a:solidFill>
                <a:latin typeface="Myriad Pro Black" panose="020B0503030403020204"/>
              </a:rPr>
              <a:t>Once Leave end date is near you will hear from us to confirm if employee has returned. If employee did not return we will reach out to employee and inquire their status</a:t>
            </a:r>
          </a:p>
        </p:txBody>
      </p:sp>
    </p:spTree>
    <p:extLst>
      <p:ext uri="{BB962C8B-B14F-4D97-AF65-F5344CB8AC3E}">
        <p14:creationId xmlns:p14="http://schemas.microsoft.com/office/powerpoint/2010/main" val="29002124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D6714-095F-44FC-6BDA-2A659BCD4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D5732-4B10-BE78-372A-2F484B7D59B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9E7D78E-5662-0768-076F-870D19E17F0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8F01A2E-6E04-432B-9314-792B55D24A3C}"/>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7B63D60-650B-7A83-BCAF-E3342CF4FF46}"/>
              </a:ext>
            </a:extLst>
          </p:cNvPr>
          <p:cNvSpPr txBox="1"/>
          <p:nvPr/>
        </p:nvSpPr>
        <p:spPr>
          <a:xfrm>
            <a:off x="2427768" y="275977"/>
            <a:ext cx="7655442" cy="646331"/>
          </a:xfrm>
          <a:prstGeom prst="rect">
            <a:avLst/>
          </a:prstGeom>
          <a:noFill/>
        </p:spPr>
        <p:txBody>
          <a:bodyPr wrap="square" rtlCol="0">
            <a:spAutoFit/>
          </a:bodyPr>
          <a:lstStyle/>
          <a:p>
            <a:pPr algn="ctr"/>
            <a:r>
              <a:rPr lang="en-US" sz="3600" b="1" dirty="0">
                <a:solidFill>
                  <a:srgbClr val="015287"/>
                </a:solidFill>
                <a:latin typeface="Myriad Pro Black" panose="020B0503030403020204" pitchFamily="34" charset="0"/>
              </a:rPr>
              <a:t>Annual Open Enrollment 2026</a:t>
            </a:r>
          </a:p>
        </p:txBody>
      </p:sp>
      <p:sp>
        <p:nvSpPr>
          <p:cNvPr id="7" name="TextBox 6">
            <a:extLst>
              <a:ext uri="{FF2B5EF4-FFF2-40B4-BE49-F238E27FC236}">
                <a16:creationId xmlns:a16="http://schemas.microsoft.com/office/drawing/2014/main" id="{A4142CE1-D079-6D0F-2DBB-3583DA47AFC7}"/>
              </a:ext>
            </a:extLst>
          </p:cNvPr>
          <p:cNvSpPr txBox="1"/>
          <p:nvPr/>
        </p:nvSpPr>
        <p:spPr>
          <a:xfrm>
            <a:off x="1110557" y="1271961"/>
            <a:ext cx="9970883" cy="954107"/>
          </a:xfrm>
          <a:prstGeom prst="rect">
            <a:avLst/>
          </a:prstGeom>
          <a:noFill/>
        </p:spPr>
        <p:txBody>
          <a:bodyPr wrap="square" rtlCol="0">
            <a:spAutoFit/>
          </a:bodyPr>
          <a:lstStyle/>
          <a:p>
            <a:r>
              <a:rPr lang="en-US" sz="1400" dirty="0">
                <a:solidFill>
                  <a:schemeClr val="accent1">
                    <a:lumMod val="75000"/>
                  </a:schemeClr>
                </a:solidFill>
                <a:latin typeface="Myriad Pro Black" panose="020B0503030403020204"/>
              </a:rPr>
              <a:t>Open Enrollment for WCSD policies will be available from Monday, September 22, 2025 – Friday, October 31, 2025. We will continue utilizing an online portal/webpage again this year to streamline and have the process be more efficient. More information on how to add and/or drop any policies you have with third party vendors will be coming soon. If you have any questions, please reach out to our Benefits Department, we are happy to support you through our Open Enrollment process. </a:t>
            </a:r>
          </a:p>
        </p:txBody>
      </p:sp>
      <p:sp>
        <p:nvSpPr>
          <p:cNvPr id="11" name="TextBox 10">
            <a:extLst>
              <a:ext uri="{FF2B5EF4-FFF2-40B4-BE49-F238E27FC236}">
                <a16:creationId xmlns:a16="http://schemas.microsoft.com/office/drawing/2014/main" id="{0EF805E3-97D4-EC83-B05A-EED00D5FDBD7}"/>
              </a:ext>
            </a:extLst>
          </p:cNvPr>
          <p:cNvSpPr txBox="1"/>
          <p:nvPr/>
        </p:nvSpPr>
        <p:spPr>
          <a:xfrm>
            <a:off x="2217765" y="2323804"/>
            <a:ext cx="7756469" cy="3539430"/>
          </a:xfrm>
          <a:prstGeom prst="rect">
            <a:avLst/>
          </a:prstGeom>
          <a:noFill/>
        </p:spPr>
        <p:txBody>
          <a:bodyPr wrap="square" rtlCol="0">
            <a:spAutoFit/>
          </a:bodyPr>
          <a:lstStyle/>
          <a:p>
            <a:pPr algn="ctr"/>
            <a:r>
              <a:rPr lang="en-US" sz="1600" b="1" dirty="0">
                <a:solidFill>
                  <a:schemeClr val="accent1">
                    <a:lumMod val="75000"/>
                  </a:schemeClr>
                </a:solidFill>
                <a:latin typeface="Myriad Pro Black" panose="020B0503030403020204"/>
              </a:rPr>
              <a:t>Open Enrollment Access &amp; Support</a:t>
            </a:r>
          </a:p>
          <a:p>
            <a:pPr marL="171450" indent="-171450">
              <a:buFont typeface="Arial" panose="020B0604020202020204" pitchFamily="34" charset="0"/>
              <a:buChar char="•"/>
            </a:pPr>
            <a:r>
              <a:rPr lang="en-US" sz="1600" b="1" dirty="0">
                <a:solidFill>
                  <a:schemeClr val="accent1">
                    <a:lumMod val="75000"/>
                  </a:schemeClr>
                </a:solidFill>
                <a:latin typeface="Myriad Pro Black" panose="020B0503030403020204"/>
              </a:rPr>
              <a:t>Email Notification: </a:t>
            </a:r>
            <a:r>
              <a:rPr lang="en-US" sz="1600" dirty="0">
                <a:solidFill>
                  <a:schemeClr val="accent1">
                    <a:lumMod val="75000"/>
                  </a:schemeClr>
                </a:solidFill>
                <a:latin typeface="Myriad Pro Black" panose="020B0503030403020204"/>
              </a:rPr>
              <a:t>On Monday, September 22, 2025, you will receive an email with a link to the Open Enrollment portal</a:t>
            </a:r>
          </a:p>
          <a:p>
            <a:pPr marL="171450" indent="-171450">
              <a:buFont typeface="Arial" panose="020B0604020202020204" pitchFamily="34" charset="0"/>
              <a:buChar char="•"/>
            </a:pPr>
            <a:r>
              <a:rPr lang="en-US" sz="1600" b="1" dirty="0">
                <a:solidFill>
                  <a:schemeClr val="accent1">
                    <a:lumMod val="75000"/>
                  </a:schemeClr>
                </a:solidFill>
                <a:latin typeface="Myriad Pro Black" panose="020B0503030403020204"/>
              </a:rPr>
              <a:t>What You’ll See in the Portal: </a:t>
            </a:r>
            <a:r>
              <a:rPr lang="en-US" sz="1600" dirty="0">
                <a:solidFill>
                  <a:schemeClr val="accent1">
                    <a:lumMod val="75000"/>
                  </a:schemeClr>
                </a:solidFill>
                <a:latin typeface="Myriad Pro Black" panose="020B0503030403020204"/>
              </a:rPr>
              <a:t>View your current active plan details and any covered dependents under your policy.</a:t>
            </a:r>
          </a:p>
          <a:p>
            <a:pPr marL="171450" indent="-171450">
              <a:buFont typeface="Arial" panose="020B0604020202020204" pitchFamily="34" charset="0"/>
              <a:buChar char="•"/>
            </a:pPr>
            <a:r>
              <a:rPr lang="en-US" sz="1600" b="1" dirty="0">
                <a:solidFill>
                  <a:schemeClr val="accent1">
                    <a:lumMod val="75000"/>
                  </a:schemeClr>
                </a:solidFill>
                <a:latin typeface="Myriad Pro Black" panose="020B0503030403020204"/>
              </a:rPr>
              <a:t>Confirmation: </a:t>
            </a:r>
            <a:r>
              <a:rPr lang="en-US" sz="1600" dirty="0">
                <a:solidFill>
                  <a:schemeClr val="accent1">
                    <a:lumMod val="75000"/>
                  </a:schemeClr>
                </a:solidFill>
                <a:latin typeface="Myriad Pro Black" panose="020B0503030403020204"/>
              </a:rPr>
              <a:t>After submitting your form, you will receive a confirmation email summarizing your selections</a:t>
            </a:r>
          </a:p>
          <a:p>
            <a:pPr algn="ctr"/>
            <a:r>
              <a:rPr lang="en-US" sz="1600" b="1" dirty="0">
                <a:solidFill>
                  <a:schemeClr val="accent1">
                    <a:lumMod val="75000"/>
                  </a:schemeClr>
                </a:solidFill>
                <a:latin typeface="Myriad Pro Black" panose="020B0503030403020204"/>
              </a:rPr>
              <a:t>Need Help?</a:t>
            </a:r>
          </a:p>
          <a:p>
            <a:pPr marL="171450" indent="-171450">
              <a:buFont typeface="Arial" panose="020B0604020202020204" pitchFamily="34" charset="0"/>
              <a:buChar char="•"/>
            </a:pPr>
            <a:r>
              <a:rPr lang="en-US" sz="1600" b="1" dirty="0">
                <a:solidFill>
                  <a:schemeClr val="accent1">
                    <a:lumMod val="75000"/>
                  </a:schemeClr>
                </a:solidFill>
                <a:latin typeface="Myriad Pro Black" panose="020B0503030403020204"/>
              </a:rPr>
              <a:t>Appointments Available: </a:t>
            </a:r>
            <a:r>
              <a:rPr lang="en-US" sz="1600" dirty="0">
                <a:solidFill>
                  <a:schemeClr val="accent1">
                    <a:lumMod val="75000"/>
                  </a:schemeClr>
                </a:solidFill>
                <a:latin typeface="Myriad Pro Black" panose="020B0503030403020204"/>
              </a:rPr>
              <a:t>We’re offering in-person and online (via Teams) appointments at various times to assist you with completing your enrollment</a:t>
            </a:r>
          </a:p>
          <a:p>
            <a:pPr marL="171450" indent="-171450">
              <a:buFont typeface="Arial" panose="020B0604020202020204" pitchFamily="34" charset="0"/>
              <a:buChar char="•"/>
            </a:pPr>
            <a:r>
              <a:rPr lang="en-US" sz="1600" b="1" dirty="0">
                <a:solidFill>
                  <a:schemeClr val="accent1">
                    <a:lumMod val="75000"/>
                  </a:schemeClr>
                </a:solidFill>
                <a:latin typeface="Myriad Pro Black" panose="020B0503030403020204"/>
              </a:rPr>
              <a:t>Online Resources</a:t>
            </a:r>
            <a:r>
              <a:rPr lang="en-US" sz="1600" dirty="0">
                <a:solidFill>
                  <a:schemeClr val="accent1">
                    <a:lumMod val="75000"/>
                  </a:schemeClr>
                </a:solidFill>
                <a:latin typeface="Myriad Pro Black" panose="020B0503030403020204"/>
              </a:rPr>
              <a:t>: We will have a dedicated section on the Benefits district webpage that will include helpful guides and information</a:t>
            </a:r>
          </a:p>
          <a:p>
            <a:pPr marL="171450" indent="-171450">
              <a:buFont typeface="Arial" panose="020B0604020202020204" pitchFamily="34" charset="0"/>
              <a:buChar char="•"/>
            </a:pPr>
            <a:r>
              <a:rPr lang="en-US" sz="1600" b="1" dirty="0">
                <a:solidFill>
                  <a:schemeClr val="accent1">
                    <a:lumMod val="75000"/>
                  </a:schemeClr>
                </a:solidFill>
                <a:latin typeface="Myriad Pro Black" panose="020B0503030403020204"/>
              </a:rPr>
              <a:t>On-Site Support: </a:t>
            </a:r>
            <a:r>
              <a:rPr lang="en-US" sz="1600" dirty="0">
                <a:solidFill>
                  <a:schemeClr val="accent1">
                    <a:lumMod val="75000"/>
                  </a:schemeClr>
                </a:solidFill>
                <a:latin typeface="Myriad Pro Black" panose="020B0503030403020204"/>
              </a:rPr>
              <a:t>Our team will be present at specific locations throughout the district to provide in-person assistance</a:t>
            </a:r>
          </a:p>
        </p:txBody>
      </p:sp>
    </p:spTree>
    <p:extLst>
      <p:ext uri="{BB962C8B-B14F-4D97-AF65-F5344CB8AC3E}">
        <p14:creationId xmlns:p14="http://schemas.microsoft.com/office/powerpoint/2010/main" val="8431455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904AE-6BC3-D995-003D-CBB0E7B3E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EB9A5A-DE3D-0536-CC97-1198223C1EE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ABCC16-C42F-815F-6C4D-8EDA61DDA38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DA244A3-4C48-ADCB-7BE9-1983BB929A6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8A9D941-EC64-D738-16FC-94E81B3BD5F7}"/>
              </a:ext>
            </a:extLst>
          </p:cNvPr>
          <p:cNvSpPr txBox="1"/>
          <p:nvPr/>
        </p:nvSpPr>
        <p:spPr>
          <a:xfrm>
            <a:off x="2427768" y="275977"/>
            <a:ext cx="7655442" cy="707886"/>
          </a:xfrm>
          <a:prstGeom prst="rect">
            <a:avLst/>
          </a:prstGeom>
          <a:noFill/>
        </p:spPr>
        <p:txBody>
          <a:bodyPr wrap="square" rtlCol="0">
            <a:spAutoFit/>
          </a:bodyPr>
          <a:lstStyle/>
          <a:p>
            <a:pPr algn="ctr"/>
            <a:r>
              <a:rPr lang="en-US" sz="4000" b="1" dirty="0">
                <a:solidFill>
                  <a:srgbClr val="015287"/>
                </a:solidFill>
                <a:latin typeface="Myriad Pro Black" panose="020B0503030403020204" pitchFamily="34" charset="0"/>
              </a:rPr>
              <a:t>Important Change for 2025-26</a:t>
            </a:r>
          </a:p>
        </p:txBody>
      </p:sp>
      <p:sp>
        <p:nvSpPr>
          <p:cNvPr id="7" name="TextBox 6">
            <a:extLst>
              <a:ext uri="{FF2B5EF4-FFF2-40B4-BE49-F238E27FC236}">
                <a16:creationId xmlns:a16="http://schemas.microsoft.com/office/drawing/2014/main" id="{0E30A5A3-B697-A19F-4D50-308C9EB5C203}"/>
              </a:ext>
            </a:extLst>
          </p:cNvPr>
          <p:cNvSpPr txBox="1"/>
          <p:nvPr/>
        </p:nvSpPr>
        <p:spPr>
          <a:xfrm>
            <a:off x="6096000" y="983863"/>
            <a:ext cx="4436198" cy="5062924"/>
          </a:xfrm>
          <a:prstGeom prst="rect">
            <a:avLst/>
          </a:prstGeom>
          <a:noFill/>
        </p:spPr>
        <p:txBody>
          <a:bodyPr wrap="square" rtlCol="0">
            <a:spAutoFit/>
          </a:bodyPr>
          <a:lstStyle/>
          <a:p>
            <a:r>
              <a:rPr lang="en-US" sz="1700" dirty="0">
                <a:solidFill>
                  <a:schemeClr val="accent1">
                    <a:lumMod val="75000"/>
                  </a:schemeClr>
                </a:solidFill>
                <a:latin typeface="Myriad Pro Black" panose="020B0503030403020204"/>
              </a:rPr>
              <a:t>To receive the monthly discount in 2026, you must complete the online health assessment between Sept 1-December 1 </a:t>
            </a:r>
            <a:r>
              <a:rPr lang="en-US" sz="1700" b="1" dirty="0">
                <a:solidFill>
                  <a:schemeClr val="accent1">
                    <a:lumMod val="75000"/>
                  </a:schemeClr>
                </a:solidFill>
                <a:latin typeface="Myriad Pro Black" panose="020B0503030403020204"/>
              </a:rPr>
              <a:t>AND</a:t>
            </a:r>
            <a:r>
              <a:rPr lang="en-US" sz="1700" dirty="0">
                <a:solidFill>
                  <a:schemeClr val="accent1">
                    <a:lumMod val="75000"/>
                  </a:schemeClr>
                </a:solidFill>
                <a:latin typeface="Myriad Pro Black" panose="020B0503030403020204"/>
              </a:rPr>
              <a:t> have your annual preventative wellness exam with your doctor/primary care provider (PCP) between Jan 1, 2025- Dec 31, 2025. </a:t>
            </a:r>
          </a:p>
          <a:p>
            <a:endParaRPr lang="en-US" sz="1700" dirty="0">
              <a:solidFill>
                <a:schemeClr val="accent1">
                  <a:lumMod val="75000"/>
                </a:schemeClr>
              </a:solidFill>
              <a:latin typeface="Myriad Pro Black" panose="020B0503030403020204"/>
            </a:endParaRPr>
          </a:p>
          <a:p>
            <a:r>
              <a:rPr lang="en-US" sz="1700" dirty="0">
                <a:solidFill>
                  <a:schemeClr val="accent1">
                    <a:lumMod val="75000"/>
                  </a:schemeClr>
                </a:solidFill>
                <a:latin typeface="Myriad Pro Black" panose="020B0503030403020204"/>
              </a:rPr>
              <a:t>You can use the Sydney Health App to schedule an online or in person appointment!</a:t>
            </a:r>
          </a:p>
          <a:p>
            <a:endParaRPr lang="en-US" sz="1700" dirty="0">
              <a:solidFill>
                <a:schemeClr val="accent1">
                  <a:lumMod val="75000"/>
                </a:schemeClr>
              </a:solidFill>
              <a:latin typeface="Myriad Pro Black" panose="020B0503030403020204"/>
            </a:endParaRPr>
          </a:p>
          <a:p>
            <a:r>
              <a:rPr lang="en-US" sz="1700" dirty="0">
                <a:solidFill>
                  <a:schemeClr val="accent1">
                    <a:lumMod val="75000"/>
                  </a:schemeClr>
                </a:solidFill>
                <a:latin typeface="Myriad Pro Black" panose="020B0503030403020204"/>
              </a:rPr>
              <a:t>We will be having the Wellness Screening at a variety of different WCSD sites in the fall. You can complete a screening in place of a wellness visit. However, we still recommend getting established with a primary </a:t>
            </a:r>
          </a:p>
          <a:p>
            <a:r>
              <a:rPr lang="en-US" sz="1700" dirty="0">
                <a:solidFill>
                  <a:schemeClr val="accent1">
                    <a:lumMod val="75000"/>
                  </a:schemeClr>
                </a:solidFill>
                <a:latin typeface="Myriad Pro Black" panose="020B0503030403020204"/>
              </a:rPr>
              <a:t>care provider (PCP) that way moving forward you will have the ability to complete your annual wellness visit easier.</a:t>
            </a:r>
          </a:p>
        </p:txBody>
      </p:sp>
      <p:pic>
        <p:nvPicPr>
          <p:cNvPr id="9" name="Picture 8">
            <a:extLst>
              <a:ext uri="{FF2B5EF4-FFF2-40B4-BE49-F238E27FC236}">
                <a16:creationId xmlns:a16="http://schemas.microsoft.com/office/drawing/2014/main" id="{2B960696-AC23-C087-382D-BE8CDEC3EB15}"/>
              </a:ext>
            </a:extLst>
          </p:cNvPr>
          <p:cNvPicPr>
            <a:picLocks noChangeAspect="1"/>
          </p:cNvPicPr>
          <p:nvPr/>
        </p:nvPicPr>
        <p:blipFill>
          <a:blip r:embed="rId3"/>
          <a:stretch>
            <a:fillRect/>
          </a:stretch>
        </p:blipFill>
        <p:spPr>
          <a:xfrm>
            <a:off x="1298820" y="983863"/>
            <a:ext cx="4101979" cy="5735637"/>
          </a:xfrm>
          <a:prstGeom prst="rect">
            <a:avLst/>
          </a:prstGeom>
        </p:spPr>
      </p:pic>
    </p:spTree>
    <p:extLst>
      <p:ext uri="{BB962C8B-B14F-4D97-AF65-F5344CB8AC3E}">
        <p14:creationId xmlns:p14="http://schemas.microsoft.com/office/powerpoint/2010/main" val="14997145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51F60-9F89-DF6C-3ED8-53002D033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47C32-9233-F1B7-86FF-7AA1282912E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3AA6E7C-1E8A-C5BC-CE78-BA9ABFFF50D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39FAB739-4346-54DF-7009-07EB8F2E08C1}"/>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6F984EF-32FF-0F77-16ED-B08ECFC609F3}"/>
              </a:ext>
            </a:extLst>
          </p:cNvPr>
          <p:cNvSpPr txBox="1"/>
          <p:nvPr/>
        </p:nvSpPr>
        <p:spPr>
          <a:xfrm>
            <a:off x="2427768" y="275977"/>
            <a:ext cx="7655442" cy="707886"/>
          </a:xfrm>
          <a:prstGeom prst="rect">
            <a:avLst/>
          </a:prstGeom>
          <a:noFill/>
        </p:spPr>
        <p:txBody>
          <a:bodyPr wrap="square" rtlCol="0">
            <a:spAutoFit/>
          </a:bodyPr>
          <a:lstStyle/>
          <a:p>
            <a:pPr algn="ctr"/>
            <a:r>
              <a:rPr lang="en-US" sz="4000" b="1" dirty="0">
                <a:solidFill>
                  <a:srgbClr val="015287"/>
                </a:solidFill>
                <a:latin typeface="Myriad Pro Black" panose="020B0503030403020204" pitchFamily="34" charset="0"/>
              </a:rPr>
              <a:t>Be Well Fest</a:t>
            </a:r>
          </a:p>
        </p:txBody>
      </p:sp>
      <p:sp>
        <p:nvSpPr>
          <p:cNvPr id="6" name="TextBox 5">
            <a:extLst>
              <a:ext uri="{FF2B5EF4-FFF2-40B4-BE49-F238E27FC236}">
                <a16:creationId xmlns:a16="http://schemas.microsoft.com/office/drawing/2014/main" id="{D17C3AEA-FE4B-B840-9412-67927A3334B3}"/>
              </a:ext>
            </a:extLst>
          </p:cNvPr>
          <p:cNvSpPr txBox="1"/>
          <p:nvPr/>
        </p:nvSpPr>
        <p:spPr>
          <a:xfrm>
            <a:off x="6151541" y="1184701"/>
            <a:ext cx="5652532" cy="4524315"/>
          </a:xfrm>
          <a:prstGeom prst="rect">
            <a:avLst/>
          </a:prstGeom>
          <a:noFill/>
        </p:spPr>
        <p:txBody>
          <a:bodyPr wrap="square" rtlCol="0">
            <a:spAutoFit/>
          </a:bodyPr>
          <a:lstStyle/>
          <a:p>
            <a:r>
              <a:rPr lang="en-US" sz="1600" dirty="0">
                <a:solidFill>
                  <a:schemeClr val="accent1">
                    <a:lumMod val="75000"/>
                  </a:schemeClr>
                </a:solidFill>
                <a:latin typeface="Myriad Pro Black" panose="020B0503030403020204"/>
              </a:rPr>
              <a:t>This is an event designed to support the health, well-being, and overall quality of life for our employees. It brings together a variety of health and wellness vendors, community organizations, and internal resources to provide educational materials, and offer services that promote physical, mental, emotional, and financial wellness. </a:t>
            </a:r>
          </a:p>
          <a:p>
            <a:endParaRPr lang="en-US" sz="1600" dirty="0">
              <a:solidFill>
                <a:schemeClr val="accent1">
                  <a:lumMod val="75000"/>
                </a:schemeClr>
              </a:solidFill>
              <a:latin typeface="Myriad Pro Black" panose="020B0503030403020204"/>
            </a:endParaRPr>
          </a:p>
          <a:p>
            <a:r>
              <a:rPr lang="en-US" sz="1600" dirty="0">
                <a:solidFill>
                  <a:schemeClr val="accent1">
                    <a:lumMod val="75000"/>
                  </a:schemeClr>
                </a:solidFill>
                <a:latin typeface="Myriad Pro Black" panose="020B0503030403020204"/>
              </a:rPr>
              <a:t>At this event, employees will have the opportunity to:</a:t>
            </a:r>
          </a:p>
          <a:p>
            <a:pPr marL="171450" indent="-171450">
              <a:buFont typeface="Arial" panose="020B0604020202020204" pitchFamily="34" charset="0"/>
              <a:buChar char="•"/>
            </a:pPr>
            <a:r>
              <a:rPr lang="en-US" sz="1600" dirty="0">
                <a:solidFill>
                  <a:schemeClr val="accent1">
                    <a:lumMod val="75000"/>
                  </a:schemeClr>
                </a:solidFill>
                <a:latin typeface="Myriad Pro Black" panose="020B0503030403020204"/>
              </a:rPr>
              <a:t>Connect with local and national wellness vendors</a:t>
            </a:r>
          </a:p>
          <a:p>
            <a:pPr marL="171450" indent="-171450">
              <a:buFont typeface="Arial" panose="020B0604020202020204" pitchFamily="34" charset="0"/>
              <a:buChar char="•"/>
            </a:pPr>
            <a:r>
              <a:rPr lang="en-US" sz="1600" dirty="0">
                <a:solidFill>
                  <a:schemeClr val="accent1">
                    <a:lumMod val="75000"/>
                  </a:schemeClr>
                </a:solidFill>
                <a:latin typeface="Myriad Pro Black" panose="020B0503030403020204"/>
              </a:rPr>
              <a:t>Learn about available health benefits and resources</a:t>
            </a:r>
          </a:p>
          <a:p>
            <a:pPr marL="171450" indent="-171450">
              <a:buFont typeface="Arial" panose="020B0604020202020204" pitchFamily="34" charset="0"/>
              <a:buChar char="•"/>
            </a:pPr>
            <a:r>
              <a:rPr lang="en-US" sz="1600" dirty="0">
                <a:solidFill>
                  <a:schemeClr val="accent1">
                    <a:lumMod val="75000"/>
                  </a:schemeClr>
                </a:solidFill>
                <a:latin typeface="Myriad Pro Black" panose="020B0503030403020204"/>
              </a:rPr>
              <a:t>Complete their annual Open Enrollment for their District Benefits </a:t>
            </a:r>
          </a:p>
          <a:p>
            <a:pPr marL="171450" indent="-171450">
              <a:buFont typeface="Arial" panose="020B0604020202020204" pitchFamily="34" charset="0"/>
              <a:buChar char="•"/>
            </a:pPr>
            <a:r>
              <a:rPr lang="en-US" sz="1600" dirty="0">
                <a:solidFill>
                  <a:schemeClr val="accent1">
                    <a:lumMod val="75000"/>
                  </a:schemeClr>
                </a:solidFill>
                <a:latin typeface="Myriad Pro Black" panose="020B0503030403020204"/>
              </a:rPr>
              <a:t>Ask questions and receive materials on topics like nutrition, fitness, mental health, preventive care, retirement planning, and more</a:t>
            </a:r>
          </a:p>
          <a:p>
            <a:endParaRPr lang="en-US" sz="1600" dirty="0">
              <a:solidFill>
                <a:schemeClr val="accent1">
                  <a:lumMod val="75000"/>
                </a:schemeClr>
              </a:solidFill>
              <a:latin typeface="Myriad Pro Black" panose="020B0503030403020204"/>
            </a:endParaRPr>
          </a:p>
          <a:p>
            <a:r>
              <a:rPr lang="en-US" sz="1600" b="1" dirty="0">
                <a:solidFill>
                  <a:schemeClr val="accent1">
                    <a:lumMod val="75000"/>
                  </a:schemeClr>
                </a:solidFill>
                <a:latin typeface="Myriad Pro Black" panose="020B0503030403020204"/>
              </a:rPr>
              <a:t>When: Saturday September 20th 9am-3pm </a:t>
            </a:r>
          </a:p>
          <a:p>
            <a:r>
              <a:rPr lang="en-US" sz="1600" b="1" dirty="0">
                <a:solidFill>
                  <a:schemeClr val="accent1">
                    <a:lumMod val="75000"/>
                  </a:schemeClr>
                </a:solidFill>
                <a:latin typeface="Myriad Pro Black" panose="020B0503030403020204"/>
              </a:rPr>
              <a:t>Where: Procter R Hug High School</a:t>
            </a:r>
          </a:p>
        </p:txBody>
      </p:sp>
      <p:pic>
        <p:nvPicPr>
          <p:cNvPr id="8" name="Picture 7" descr="Health And Wellbeing Vector Art, Icons, and Graphics for Free Download">
            <a:extLst>
              <a:ext uri="{FF2B5EF4-FFF2-40B4-BE49-F238E27FC236}">
                <a16:creationId xmlns:a16="http://schemas.microsoft.com/office/drawing/2014/main" id="{266F4CD7-EA2C-FDCA-810C-FC82C5BAACD0}"/>
              </a:ext>
            </a:extLst>
          </p:cNvPr>
          <p:cNvPicPr>
            <a:picLocks noChangeAspect="1"/>
          </p:cNvPicPr>
          <p:nvPr/>
        </p:nvPicPr>
        <p:blipFill>
          <a:blip r:embed="rId3"/>
          <a:stretch>
            <a:fillRect/>
          </a:stretch>
        </p:blipFill>
        <p:spPr>
          <a:xfrm>
            <a:off x="940218" y="1240562"/>
            <a:ext cx="4902285" cy="3186241"/>
          </a:xfrm>
          <a:prstGeom prst="rect">
            <a:avLst/>
          </a:prstGeom>
        </p:spPr>
      </p:pic>
    </p:spTree>
    <p:extLst>
      <p:ext uri="{BB962C8B-B14F-4D97-AF65-F5344CB8AC3E}">
        <p14:creationId xmlns:p14="http://schemas.microsoft.com/office/powerpoint/2010/main" val="3732340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EC0AF-8BE8-6914-F31A-EF44A81F7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FA3AB-8AE1-43C1-40D0-ED471196B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E01BCD4-D13F-DD9A-A52F-3763AA76406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99554F4-6D65-C7AD-4B25-12859F961923}"/>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C6E4E34-A7B2-E37B-E692-915C187F9EF0}"/>
              </a:ext>
            </a:extLst>
          </p:cNvPr>
          <p:cNvSpPr txBox="1"/>
          <p:nvPr/>
        </p:nvSpPr>
        <p:spPr>
          <a:xfrm>
            <a:off x="2427768" y="275977"/>
            <a:ext cx="7655442" cy="707886"/>
          </a:xfrm>
          <a:prstGeom prst="rect">
            <a:avLst/>
          </a:prstGeom>
          <a:noFill/>
        </p:spPr>
        <p:txBody>
          <a:bodyPr wrap="square" rtlCol="0">
            <a:spAutoFit/>
          </a:bodyPr>
          <a:lstStyle/>
          <a:p>
            <a:pPr algn="ctr"/>
            <a:r>
              <a:rPr lang="en-US" sz="4000" b="1" dirty="0">
                <a:solidFill>
                  <a:srgbClr val="015287"/>
                </a:solidFill>
                <a:latin typeface="Myriad Pro Black" panose="020B0503030403020204" pitchFamily="34" charset="0"/>
              </a:rPr>
              <a:t>How to contact Us</a:t>
            </a:r>
          </a:p>
        </p:txBody>
      </p:sp>
      <p:sp>
        <p:nvSpPr>
          <p:cNvPr id="6" name="TextBox 5">
            <a:extLst>
              <a:ext uri="{FF2B5EF4-FFF2-40B4-BE49-F238E27FC236}">
                <a16:creationId xmlns:a16="http://schemas.microsoft.com/office/drawing/2014/main" id="{3109D23E-BA23-4D15-71D4-077DB9287621}"/>
              </a:ext>
            </a:extLst>
          </p:cNvPr>
          <p:cNvSpPr txBox="1"/>
          <p:nvPr/>
        </p:nvSpPr>
        <p:spPr>
          <a:xfrm>
            <a:off x="3588187" y="2106226"/>
            <a:ext cx="5519598" cy="1938992"/>
          </a:xfrm>
          <a:prstGeom prst="rect">
            <a:avLst/>
          </a:prstGeom>
          <a:noFill/>
        </p:spPr>
        <p:txBody>
          <a:bodyPr wrap="square" rtlCol="0">
            <a:spAutoFit/>
          </a:bodyPr>
          <a:lstStyle/>
          <a:p>
            <a:r>
              <a:rPr lang="en-US" sz="2400" b="1" dirty="0">
                <a:solidFill>
                  <a:schemeClr val="accent1">
                    <a:lumMod val="75000"/>
                  </a:schemeClr>
                </a:solidFill>
                <a:latin typeface="Myriad Pro Black" panose="020B0503030403020204"/>
              </a:rPr>
              <a:t>Office Located: </a:t>
            </a:r>
          </a:p>
          <a:p>
            <a:endParaRPr lang="en-US" sz="2400" b="1" dirty="0">
              <a:solidFill>
                <a:schemeClr val="accent1">
                  <a:lumMod val="75000"/>
                </a:schemeClr>
              </a:solidFill>
              <a:latin typeface="Myriad Pro Black" panose="020B0503030403020204"/>
            </a:endParaRPr>
          </a:p>
          <a:p>
            <a:r>
              <a:rPr lang="en-US" sz="2400" b="1" dirty="0">
                <a:solidFill>
                  <a:schemeClr val="accent1">
                    <a:lumMod val="75000"/>
                  </a:schemeClr>
                </a:solidFill>
                <a:latin typeface="Myriad Pro Black" panose="020B0503030403020204"/>
              </a:rPr>
              <a:t>Email: </a:t>
            </a:r>
            <a:r>
              <a:rPr lang="en-US" sz="2400" b="1" dirty="0">
                <a:solidFill>
                  <a:schemeClr val="accent1">
                    <a:lumMod val="75000"/>
                  </a:schemeClr>
                </a:solidFill>
                <a:latin typeface="Myriad Pro Black" panose="020B0503030403020204"/>
                <a:hlinkClick r:id="rId3"/>
              </a:rPr>
              <a:t>Benefits@washoeschools.net</a:t>
            </a:r>
            <a:endParaRPr lang="en-US" sz="2400" b="1" dirty="0">
              <a:solidFill>
                <a:schemeClr val="accent1">
                  <a:lumMod val="75000"/>
                </a:schemeClr>
              </a:solidFill>
              <a:latin typeface="Myriad Pro Black" panose="020B0503030403020204"/>
            </a:endParaRPr>
          </a:p>
          <a:p>
            <a:endParaRPr lang="en-US" sz="2400" b="1" dirty="0">
              <a:solidFill>
                <a:schemeClr val="accent1">
                  <a:lumMod val="75000"/>
                </a:schemeClr>
              </a:solidFill>
              <a:latin typeface="Myriad Pro Black" panose="020B0503030403020204"/>
            </a:endParaRPr>
          </a:p>
          <a:p>
            <a:r>
              <a:rPr lang="en-US" sz="2400" b="1" dirty="0">
                <a:solidFill>
                  <a:schemeClr val="accent1">
                    <a:lumMod val="75000"/>
                  </a:schemeClr>
                </a:solidFill>
                <a:latin typeface="Myriad Pro Black" panose="020B0503030403020204"/>
              </a:rPr>
              <a:t>Phone #: 775-348-0321</a:t>
            </a:r>
          </a:p>
        </p:txBody>
      </p:sp>
      <p:sp>
        <p:nvSpPr>
          <p:cNvPr id="8" name="TextBox 7">
            <a:extLst>
              <a:ext uri="{FF2B5EF4-FFF2-40B4-BE49-F238E27FC236}">
                <a16:creationId xmlns:a16="http://schemas.microsoft.com/office/drawing/2014/main" id="{086A6B77-D5FE-69A1-96D9-C94BB24D66AB}"/>
              </a:ext>
            </a:extLst>
          </p:cNvPr>
          <p:cNvSpPr txBox="1"/>
          <p:nvPr/>
        </p:nvSpPr>
        <p:spPr>
          <a:xfrm>
            <a:off x="4992986" y="1383853"/>
            <a:ext cx="2430856" cy="400110"/>
          </a:xfrm>
          <a:prstGeom prst="rect">
            <a:avLst/>
          </a:prstGeom>
          <a:noFill/>
        </p:spPr>
        <p:txBody>
          <a:bodyPr wrap="square" rtlCol="0">
            <a:spAutoFit/>
          </a:bodyPr>
          <a:lstStyle/>
          <a:p>
            <a:r>
              <a:rPr lang="en-US" sz="2000" dirty="0">
                <a:solidFill>
                  <a:schemeClr val="accent1">
                    <a:lumMod val="75000"/>
                  </a:schemeClr>
                </a:solidFill>
                <a:latin typeface="Myriad Pro Black" panose="020B0503030403020204"/>
              </a:rPr>
              <a:t>Have Questions?</a:t>
            </a:r>
          </a:p>
        </p:txBody>
      </p:sp>
    </p:spTree>
    <p:extLst>
      <p:ext uri="{BB962C8B-B14F-4D97-AF65-F5344CB8AC3E}">
        <p14:creationId xmlns:p14="http://schemas.microsoft.com/office/powerpoint/2010/main" val="31417761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0D5CC-17B3-CD79-5466-A5A010153D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A8C42D-5763-1E8F-3645-03421759DA0F}"/>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A658CDD-81DD-FA46-48D7-A6AC650B8F93}"/>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68E06DA4-4C3C-F352-37C8-7E62D121B521}"/>
              </a:ext>
            </a:extLst>
          </p:cNvPr>
          <p:cNvPicPr>
            <a:picLocks noChangeAspect="1"/>
          </p:cNvPicPr>
          <p:nvPr/>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CCD508C-82EC-A3C9-76B6-E74EDA71B6CF}"/>
              </a:ext>
            </a:extLst>
          </p:cNvPr>
          <p:cNvPicPr>
            <a:picLocks noChangeAspect="1"/>
          </p:cNvPicPr>
          <p:nvPr/>
        </p:nvPicPr>
        <p:blipFill>
          <a:blip r:embed="rId3"/>
          <a:stretch>
            <a:fillRect/>
          </a:stretch>
        </p:blipFill>
        <p:spPr>
          <a:xfrm>
            <a:off x="1958340" y="125667"/>
            <a:ext cx="7330440" cy="996696"/>
          </a:xfrm>
          <a:prstGeom prst="rect">
            <a:avLst/>
          </a:prstGeom>
        </p:spPr>
      </p:pic>
      <p:sp>
        <p:nvSpPr>
          <p:cNvPr id="13" name="Rectangle 2">
            <a:extLst>
              <a:ext uri="{FF2B5EF4-FFF2-40B4-BE49-F238E27FC236}">
                <a16:creationId xmlns:a16="http://schemas.microsoft.com/office/drawing/2014/main" id="{40799784-9DA0-0E75-7634-942683353E86}"/>
              </a:ext>
            </a:extLst>
          </p:cNvPr>
          <p:cNvSpPr>
            <a:spLocks noChangeArrowheads="1"/>
          </p:cNvSpPr>
          <p:nvPr/>
        </p:nvSpPr>
        <p:spPr bwMode="auto">
          <a:xfrm>
            <a:off x="678872" y="13858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a:extLst>
              <a:ext uri="{FF2B5EF4-FFF2-40B4-BE49-F238E27FC236}">
                <a16:creationId xmlns:a16="http://schemas.microsoft.com/office/drawing/2014/main" id="{98607F5A-FC9D-7E93-41A0-255A3306B27E}"/>
              </a:ext>
            </a:extLst>
          </p:cNvPr>
          <p:cNvPicPr>
            <a:picLocks noChangeAspect="1"/>
          </p:cNvPicPr>
          <p:nvPr/>
        </p:nvPicPr>
        <p:blipFill>
          <a:blip r:embed="rId4"/>
          <a:stretch>
            <a:fillRect/>
          </a:stretch>
        </p:blipFill>
        <p:spPr>
          <a:xfrm>
            <a:off x="5007360" y="1464029"/>
            <a:ext cx="1566808" cy="1871634"/>
          </a:xfrm>
          <a:prstGeom prst="rect">
            <a:avLst/>
          </a:prstGeom>
        </p:spPr>
      </p:pic>
      <p:pic>
        <p:nvPicPr>
          <p:cNvPr id="8" name="Picture 7">
            <a:extLst>
              <a:ext uri="{FF2B5EF4-FFF2-40B4-BE49-F238E27FC236}">
                <a16:creationId xmlns:a16="http://schemas.microsoft.com/office/drawing/2014/main" id="{7FBF1467-8074-C466-F276-A63EB182850C}"/>
              </a:ext>
            </a:extLst>
          </p:cNvPr>
          <p:cNvPicPr>
            <a:picLocks noChangeAspect="1"/>
          </p:cNvPicPr>
          <p:nvPr/>
        </p:nvPicPr>
        <p:blipFill>
          <a:blip r:embed="rId5"/>
          <a:stretch>
            <a:fillRect/>
          </a:stretch>
        </p:blipFill>
        <p:spPr>
          <a:xfrm>
            <a:off x="1011677" y="1570718"/>
            <a:ext cx="2562149" cy="1541074"/>
          </a:xfrm>
          <a:prstGeom prst="rect">
            <a:avLst/>
          </a:prstGeom>
        </p:spPr>
      </p:pic>
      <p:pic>
        <p:nvPicPr>
          <p:cNvPr id="9" name="Picture 8">
            <a:extLst>
              <a:ext uri="{FF2B5EF4-FFF2-40B4-BE49-F238E27FC236}">
                <a16:creationId xmlns:a16="http://schemas.microsoft.com/office/drawing/2014/main" id="{F92EA7AA-FC85-639C-4185-9D01CF71B371}"/>
              </a:ext>
            </a:extLst>
          </p:cNvPr>
          <p:cNvPicPr>
            <a:picLocks noChangeAspect="1"/>
          </p:cNvPicPr>
          <p:nvPr/>
        </p:nvPicPr>
        <p:blipFill>
          <a:blip r:embed="rId6"/>
          <a:stretch>
            <a:fillRect/>
          </a:stretch>
        </p:blipFill>
        <p:spPr>
          <a:xfrm>
            <a:off x="8403404" y="1570718"/>
            <a:ext cx="2206943" cy="1658256"/>
          </a:xfrm>
          <a:prstGeom prst="rect">
            <a:avLst/>
          </a:prstGeom>
        </p:spPr>
      </p:pic>
      <p:pic>
        <p:nvPicPr>
          <p:cNvPr id="10" name="Picture 9">
            <a:extLst>
              <a:ext uri="{FF2B5EF4-FFF2-40B4-BE49-F238E27FC236}">
                <a16:creationId xmlns:a16="http://schemas.microsoft.com/office/drawing/2014/main" id="{A2273750-EBF6-78D9-F2F8-5CD269BCD9C2}"/>
              </a:ext>
            </a:extLst>
          </p:cNvPr>
          <p:cNvPicPr>
            <a:picLocks noChangeAspect="1"/>
          </p:cNvPicPr>
          <p:nvPr/>
        </p:nvPicPr>
        <p:blipFill>
          <a:blip r:embed="rId7"/>
          <a:stretch>
            <a:fillRect/>
          </a:stretch>
        </p:blipFill>
        <p:spPr>
          <a:xfrm>
            <a:off x="1314995" y="3570842"/>
            <a:ext cx="1402202" cy="1871634"/>
          </a:xfrm>
          <a:prstGeom prst="rect">
            <a:avLst/>
          </a:prstGeom>
        </p:spPr>
      </p:pic>
      <p:pic>
        <p:nvPicPr>
          <p:cNvPr id="12" name="Picture 11">
            <a:extLst>
              <a:ext uri="{FF2B5EF4-FFF2-40B4-BE49-F238E27FC236}">
                <a16:creationId xmlns:a16="http://schemas.microsoft.com/office/drawing/2014/main" id="{D1D70C0D-AC5F-7B5D-4FB9-DF4B1AA22D58}"/>
              </a:ext>
            </a:extLst>
          </p:cNvPr>
          <p:cNvPicPr>
            <a:picLocks noChangeAspect="1"/>
          </p:cNvPicPr>
          <p:nvPr/>
        </p:nvPicPr>
        <p:blipFill>
          <a:blip r:embed="rId8"/>
          <a:stretch>
            <a:fillRect/>
          </a:stretch>
        </p:blipFill>
        <p:spPr>
          <a:xfrm>
            <a:off x="7533226" y="3694794"/>
            <a:ext cx="1377815" cy="1975275"/>
          </a:xfrm>
          <a:prstGeom prst="rect">
            <a:avLst/>
          </a:prstGeom>
        </p:spPr>
      </p:pic>
      <p:pic>
        <p:nvPicPr>
          <p:cNvPr id="14" name="Picture 13">
            <a:extLst>
              <a:ext uri="{FF2B5EF4-FFF2-40B4-BE49-F238E27FC236}">
                <a16:creationId xmlns:a16="http://schemas.microsoft.com/office/drawing/2014/main" id="{334398F5-B211-FC4C-9379-FF161740039C}"/>
              </a:ext>
            </a:extLst>
          </p:cNvPr>
          <p:cNvPicPr>
            <a:picLocks noChangeAspect="1"/>
          </p:cNvPicPr>
          <p:nvPr/>
        </p:nvPicPr>
        <p:blipFill>
          <a:blip r:embed="rId9"/>
          <a:stretch>
            <a:fillRect/>
          </a:stretch>
        </p:blipFill>
        <p:spPr>
          <a:xfrm>
            <a:off x="3556283" y="3820153"/>
            <a:ext cx="1109568" cy="1969179"/>
          </a:xfrm>
          <a:prstGeom prst="rect">
            <a:avLst/>
          </a:prstGeom>
        </p:spPr>
      </p:pic>
      <p:pic>
        <p:nvPicPr>
          <p:cNvPr id="15" name="Picture 14">
            <a:extLst>
              <a:ext uri="{FF2B5EF4-FFF2-40B4-BE49-F238E27FC236}">
                <a16:creationId xmlns:a16="http://schemas.microsoft.com/office/drawing/2014/main" id="{052EA568-94C9-6BE5-AF55-91626D2222A0}"/>
              </a:ext>
            </a:extLst>
          </p:cNvPr>
          <p:cNvPicPr>
            <a:picLocks noChangeAspect="1"/>
          </p:cNvPicPr>
          <p:nvPr/>
        </p:nvPicPr>
        <p:blipFill>
          <a:blip r:embed="rId10"/>
          <a:stretch>
            <a:fillRect/>
          </a:stretch>
        </p:blipFill>
        <p:spPr>
          <a:xfrm>
            <a:off x="10124518" y="3509963"/>
            <a:ext cx="1340802" cy="2225674"/>
          </a:xfrm>
          <a:prstGeom prst="rect">
            <a:avLst/>
          </a:prstGeom>
        </p:spPr>
      </p:pic>
      <p:pic>
        <p:nvPicPr>
          <p:cNvPr id="16" name="Picture 15">
            <a:extLst>
              <a:ext uri="{FF2B5EF4-FFF2-40B4-BE49-F238E27FC236}">
                <a16:creationId xmlns:a16="http://schemas.microsoft.com/office/drawing/2014/main" id="{273F9362-53C0-4D5A-C770-5DA0F20EFA76}"/>
              </a:ext>
            </a:extLst>
          </p:cNvPr>
          <p:cNvPicPr>
            <a:picLocks noChangeAspect="1"/>
          </p:cNvPicPr>
          <p:nvPr/>
        </p:nvPicPr>
        <p:blipFill>
          <a:blip r:embed="rId11"/>
          <a:stretch>
            <a:fillRect/>
          </a:stretch>
        </p:blipFill>
        <p:spPr>
          <a:xfrm>
            <a:off x="5465744" y="4150569"/>
            <a:ext cx="1340802" cy="1871634"/>
          </a:xfrm>
          <a:prstGeom prst="rect">
            <a:avLst/>
          </a:prstGeom>
        </p:spPr>
      </p:pic>
    </p:spTree>
    <p:extLst>
      <p:ext uri="{BB962C8B-B14F-4D97-AF65-F5344CB8AC3E}">
        <p14:creationId xmlns:p14="http://schemas.microsoft.com/office/powerpoint/2010/main" val="19402685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81E05-7AC7-DBAB-5182-88308FBF3D3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2C5FBB0-8463-C3C7-4DC4-CE6FA7FE7CAE}"/>
              </a:ext>
            </a:extLst>
          </p:cNvPr>
          <p:cNvSpPr>
            <a:spLocks noGrp="1"/>
          </p:cNvSpPr>
          <p:nvPr>
            <p:ph type="title"/>
          </p:nvPr>
        </p:nvSpPr>
        <p:spPr/>
        <p:txBody>
          <a:bodyPr/>
          <a:lstStyle/>
          <a:p>
            <a:endParaRPr lang="en-US"/>
          </a:p>
        </p:txBody>
      </p:sp>
      <p:pic>
        <p:nvPicPr>
          <p:cNvPr id="18" name="Content Placeholder 17" descr="A stack of books with different colors&#10;&#10;AI-generated content may be incorrect.">
            <a:extLst>
              <a:ext uri="{FF2B5EF4-FFF2-40B4-BE49-F238E27FC236}">
                <a16:creationId xmlns:a16="http://schemas.microsoft.com/office/drawing/2014/main" id="{58053658-9E89-4549-B4A5-ED3DBD2FEBF2}"/>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5781709" y="987425"/>
            <a:ext cx="4975158" cy="4873625"/>
          </a:xfrm>
        </p:spPr>
      </p:pic>
      <p:sp>
        <p:nvSpPr>
          <p:cNvPr id="10" name="Text Placeholder 9">
            <a:extLst>
              <a:ext uri="{FF2B5EF4-FFF2-40B4-BE49-F238E27FC236}">
                <a16:creationId xmlns:a16="http://schemas.microsoft.com/office/drawing/2014/main" id="{1937BCD4-3506-68C9-32FD-A75F961F1C62}"/>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9B2DC474-1A24-7AC2-92C1-24044AD42A72}"/>
              </a:ext>
            </a:extLst>
          </p:cNvPr>
          <p:cNvPicPr>
            <a:picLocks noChangeAspect="1"/>
          </p:cNvPicPr>
          <p:nvPr/>
        </p:nvPicPr>
        <p:blipFill>
          <a:blip r:embed="rId5"/>
          <a:srcRect/>
          <a:stretch/>
        </p:blipFill>
        <p:spPr>
          <a:xfrm>
            <a:off x="0" y="0"/>
            <a:ext cx="12192000" cy="6858000"/>
          </a:xfrm>
          <a:prstGeom prst="rect">
            <a:avLst/>
          </a:prstGeom>
        </p:spPr>
      </p:pic>
      <p:sp>
        <p:nvSpPr>
          <p:cNvPr id="13" name="Rectangle 2">
            <a:extLst>
              <a:ext uri="{FF2B5EF4-FFF2-40B4-BE49-F238E27FC236}">
                <a16:creationId xmlns:a16="http://schemas.microsoft.com/office/drawing/2014/main" id="{92170E20-9CC8-0E79-8B42-35AF9C5F7E65}"/>
              </a:ext>
            </a:extLst>
          </p:cNvPr>
          <p:cNvSpPr>
            <a:spLocks noChangeArrowheads="1"/>
          </p:cNvSpPr>
          <p:nvPr/>
        </p:nvSpPr>
        <p:spPr bwMode="auto">
          <a:xfrm>
            <a:off x="678872" y="13858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a:extLst>
              <a:ext uri="{FF2B5EF4-FFF2-40B4-BE49-F238E27FC236}">
                <a16:creationId xmlns:a16="http://schemas.microsoft.com/office/drawing/2014/main" id="{57248C79-345F-B283-C0FF-6D3F511522A3}"/>
              </a:ext>
            </a:extLst>
          </p:cNvPr>
          <p:cNvSpPr txBox="1"/>
          <p:nvPr/>
        </p:nvSpPr>
        <p:spPr>
          <a:xfrm>
            <a:off x="8421132" y="233575"/>
            <a:ext cx="2475690" cy="3785652"/>
          </a:xfrm>
          <a:prstGeom prst="rect">
            <a:avLst/>
          </a:prstGeom>
          <a:noFill/>
          <a:ln w="28575">
            <a:solidFill>
              <a:schemeClr val="tx1"/>
            </a:solidFill>
          </a:ln>
        </p:spPr>
        <p:txBody>
          <a:bodyPr wrap="square">
            <a:spAutoFit/>
          </a:bodyPr>
          <a:lstStyle/>
          <a:p>
            <a:pPr algn="ctr"/>
            <a:r>
              <a:rPr lang="en-US" sz="1600" dirty="0">
                <a:solidFill>
                  <a:srgbClr val="015287"/>
                </a:solidFill>
                <a:latin typeface="Myriad Pro" panose="020B0503030403020204" pitchFamily="34" charset="0"/>
              </a:rPr>
              <a:t>25-26 ESP</a:t>
            </a:r>
          </a:p>
          <a:p>
            <a:pPr algn="ctr"/>
            <a:r>
              <a:rPr lang="en-US" sz="1600" dirty="0">
                <a:solidFill>
                  <a:srgbClr val="015287"/>
                </a:solidFill>
                <a:latin typeface="Myriad Pro" panose="020B0503030403020204" pitchFamily="34" charset="0"/>
              </a:rPr>
              <a:t> Professional Learning &amp; Mentor Team </a:t>
            </a:r>
          </a:p>
          <a:p>
            <a:pPr algn="ctr"/>
            <a:endParaRPr lang="en-US" sz="1600" dirty="0">
              <a:solidFill>
                <a:srgbClr val="015287"/>
              </a:solidFill>
              <a:latin typeface="Myriad Pro" panose="020B0503030403020204" pitchFamily="34" charset="0"/>
            </a:endParaRPr>
          </a:p>
          <a:p>
            <a:pPr algn="ctr"/>
            <a:r>
              <a:rPr lang="en-US" sz="1600" dirty="0">
                <a:solidFill>
                  <a:srgbClr val="015287"/>
                </a:solidFill>
                <a:latin typeface="Myriad Pro" panose="020B0503030403020204" pitchFamily="34" charset="0"/>
              </a:rPr>
              <a:t>Elizabeth Stefan - ES</a:t>
            </a:r>
          </a:p>
          <a:p>
            <a:pPr algn="ctr"/>
            <a:r>
              <a:rPr lang="en-US" sz="1600" dirty="0">
                <a:solidFill>
                  <a:srgbClr val="015287"/>
                </a:solidFill>
                <a:latin typeface="Myriad Pro" panose="020B0503030403020204" pitchFamily="34" charset="0"/>
              </a:rPr>
              <a:t>Kathy Young - ES</a:t>
            </a:r>
          </a:p>
          <a:p>
            <a:pPr algn="ctr"/>
            <a:r>
              <a:rPr lang="en-US" sz="1600" dirty="0">
                <a:solidFill>
                  <a:srgbClr val="015287"/>
                </a:solidFill>
                <a:latin typeface="Myriad Pro" panose="020B0503030403020204" pitchFamily="34" charset="0"/>
              </a:rPr>
              <a:t>Rachel Kelly - ES</a:t>
            </a:r>
          </a:p>
          <a:p>
            <a:pPr algn="ctr"/>
            <a:r>
              <a:rPr lang="en-US" sz="1600" dirty="0">
                <a:solidFill>
                  <a:srgbClr val="015287"/>
                </a:solidFill>
                <a:latin typeface="Myriad Pro" panose="020B0503030403020204" pitchFamily="34" charset="0"/>
              </a:rPr>
              <a:t>Jennie Newbury - MS</a:t>
            </a:r>
          </a:p>
          <a:p>
            <a:pPr algn="ctr"/>
            <a:r>
              <a:rPr lang="en-US" sz="1600" dirty="0">
                <a:solidFill>
                  <a:srgbClr val="015287"/>
                </a:solidFill>
                <a:latin typeface="Myriad Pro" panose="020B0503030403020204" pitchFamily="34" charset="0"/>
              </a:rPr>
              <a:t>Jennifer Cruz - MS</a:t>
            </a:r>
          </a:p>
          <a:p>
            <a:pPr algn="ctr"/>
            <a:r>
              <a:rPr lang="en-US" sz="1600" dirty="0">
                <a:solidFill>
                  <a:srgbClr val="015287"/>
                </a:solidFill>
                <a:latin typeface="Myriad Pro" panose="020B0503030403020204" pitchFamily="34" charset="0"/>
              </a:rPr>
              <a:t>Stacey Hyatt - HS</a:t>
            </a:r>
          </a:p>
          <a:p>
            <a:pPr algn="ctr"/>
            <a:r>
              <a:rPr lang="en-US" sz="1600" dirty="0">
                <a:solidFill>
                  <a:srgbClr val="015287"/>
                </a:solidFill>
                <a:latin typeface="Myriad Pro" panose="020B0503030403020204" pitchFamily="34" charset="0"/>
              </a:rPr>
              <a:t>Janell Fike  - HS</a:t>
            </a:r>
          </a:p>
          <a:p>
            <a:pPr algn="ctr"/>
            <a:r>
              <a:rPr lang="en-US" sz="1600" dirty="0">
                <a:solidFill>
                  <a:srgbClr val="015287"/>
                </a:solidFill>
                <a:latin typeface="Myriad Pro" panose="020B0503030403020204" pitchFamily="34" charset="0"/>
              </a:rPr>
              <a:t>Paula Edmonds - Dept</a:t>
            </a:r>
          </a:p>
          <a:p>
            <a:pPr algn="ctr"/>
            <a:r>
              <a:rPr lang="en-US" sz="1600" dirty="0">
                <a:solidFill>
                  <a:srgbClr val="015287"/>
                </a:solidFill>
                <a:latin typeface="Myriad Pro" panose="020B0503030403020204" pitchFamily="34" charset="0"/>
              </a:rPr>
              <a:t>Jocelyn Johnson - Dept</a:t>
            </a:r>
          </a:p>
          <a:p>
            <a:pPr algn="ctr"/>
            <a:r>
              <a:rPr lang="en-US" sz="1600" dirty="0">
                <a:solidFill>
                  <a:srgbClr val="015287"/>
                </a:solidFill>
                <a:latin typeface="Myriad Pro" panose="020B0503030403020204" pitchFamily="34" charset="0"/>
              </a:rPr>
              <a:t>Kelly Wyatt - Dept</a:t>
            </a:r>
          </a:p>
          <a:p>
            <a:pPr algn="ctr"/>
            <a:r>
              <a:rPr lang="en-US" sz="1600" dirty="0">
                <a:solidFill>
                  <a:srgbClr val="015287"/>
                </a:solidFill>
                <a:latin typeface="Myriad Pro" panose="020B0503030403020204" pitchFamily="34" charset="0"/>
              </a:rPr>
              <a:t>Andrea Cordova - Dept</a:t>
            </a:r>
          </a:p>
        </p:txBody>
      </p:sp>
      <p:sp>
        <p:nvSpPr>
          <p:cNvPr id="4" name="Flowchart: Alternate Process 3">
            <a:extLst>
              <a:ext uri="{FF2B5EF4-FFF2-40B4-BE49-F238E27FC236}">
                <a16:creationId xmlns:a16="http://schemas.microsoft.com/office/drawing/2014/main" id="{9951A58C-9F7D-A880-3B98-CD88AA927FD3}"/>
              </a:ext>
            </a:extLst>
          </p:cNvPr>
          <p:cNvSpPr/>
          <p:nvPr/>
        </p:nvSpPr>
        <p:spPr>
          <a:xfrm flipH="1">
            <a:off x="282102" y="155644"/>
            <a:ext cx="6663447" cy="3575447"/>
          </a:xfrm>
          <a:prstGeom prst="flowChartAlternateProcess">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Farewell, but not Goodbye…</a:t>
            </a:r>
          </a:p>
          <a:p>
            <a:pPr algn="ctr"/>
            <a:endParaRPr lang="en-US" sz="1600" b="1" cap="none" spc="0" dirty="0">
              <a:ln/>
              <a:solidFill>
                <a:schemeClr val="accent4"/>
              </a:solidFill>
              <a:effectLst/>
            </a:endParaRPr>
          </a:p>
          <a:p>
            <a:pPr algn="ctr"/>
            <a:r>
              <a:rPr lang="en-US" sz="2000" b="1" cap="none" spc="0" dirty="0">
                <a:ln/>
                <a:solidFill>
                  <a:schemeClr val="accent4"/>
                </a:solidFill>
                <a:effectLst/>
              </a:rPr>
              <a:t>Teresa Sandoval – Picollo</a:t>
            </a:r>
          </a:p>
          <a:p>
            <a:pPr algn="ctr"/>
            <a:r>
              <a:rPr lang="en-US" sz="2000" b="1" dirty="0">
                <a:ln/>
                <a:solidFill>
                  <a:schemeClr val="accent4"/>
                </a:solidFill>
              </a:rPr>
              <a:t>Sandra Allen – Loder </a:t>
            </a:r>
          </a:p>
          <a:p>
            <a:pPr algn="ctr"/>
            <a:r>
              <a:rPr lang="en-US" sz="2000" b="1" cap="none" spc="0" dirty="0">
                <a:ln/>
                <a:solidFill>
                  <a:schemeClr val="accent4"/>
                </a:solidFill>
                <a:effectLst/>
              </a:rPr>
              <a:t>Marissa Williams – O/C Sub Secretary</a:t>
            </a:r>
          </a:p>
          <a:p>
            <a:pPr algn="ctr"/>
            <a:r>
              <a:rPr lang="en-US" sz="2000" b="1" dirty="0">
                <a:ln/>
                <a:solidFill>
                  <a:schemeClr val="accent4"/>
                </a:solidFill>
              </a:rPr>
              <a:t>Sandra Askew – Executive Assistant</a:t>
            </a:r>
            <a:endParaRPr lang="en-US" sz="2000" b="1" cap="none" spc="0" dirty="0">
              <a:ln/>
              <a:solidFill>
                <a:schemeClr val="accent4"/>
              </a:solidFill>
              <a:effectLst/>
            </a:endParaRPr>
          </a:p>
        </p:txBody>
      </p:sp>
      <p:sp>
        <p:nvSpPr>
          <p:cNvPr id="11" name="TextBox 10">
            <a:extLst>
              <a:ext uri="{FF2B5EF4-FFF2-40B4-BE49-F238E27FC236}">
                <a16:creationId xmlns:a16="http://schemas.microsoft.com/office/drawing/2014/main" id="{B4C0E44E-3E59-B1DC-56AC-1561CA73CF18}"/>
              </a:ext>
            </a:extLst>
          </p:cNvPr>
          <p:cNvSpPr txBox="1"/>
          <p:nvPr/>
        </p:nvSpPr>
        <p:spPr>
          <a:xfrm>
            <a:off x="678872" y="3886735"/>
            <a:ext cx="7823102" cy="1754326"/>
          </a:xfrm>
          <a:prstGeom prst="rect">
            <a:avLst/>
          </a:prstGeom>
          <a:noFill/>
        </p:spPr>
        <p:txBody>
          <a:bodyPr wrap="square" rtlCol="0">
            <a:spAutoFit/>
          </a:bodyPr>
          <a:lstStyle/>
          <a:p>
            <a:r>
              <a:rPr lang="en-US" b="1" i="1" u="sng" dirty="0"/>
              <a:t>Looking ahead </a:t>
            </a:r>
            <a:r>
              <a:rPr lang="en-US" i="1" u="sng" dirty="0"/>
              <a:t>to 25/26 School Year </a:t>
            </a:r>
            <a:r>
              <a:rPr lang="en-US" dirty="0"/>
              <a:t>–</a:t>
            </a:r>
          </a:p>
          <a:p>
            <a:endParaRPr lang="en-US" dirty="0"/>
          </a:p>
          <a:p>
            <a:r>
              <a:rPr lang="en-US" dirty="0"/>
              <a:t>*</a:t>
            </a:r>
            <a:r>
              <a:rPr lang="en-US" i="1" u="sng" dirty="0"/>
              <a:t>Two</a:t>
            </a:r>
            <a:r>
              <a:rPr lang="en-US" i="1" dirty="0"/>
              <a:t> Secretary Academies, specific to professional development </a:t>
            </a:r>
          </a:p>
          <a:p>
            <a:endParaRPr lang="en-US" i="1" dirty="0"/>
          </a:p>
          <a:p>
            <a:r>
              <a:rPr lang="en-US" i="1" dirty="0"/>
              <a:t>*Leveled meetings will now become our secretary </a:t>
            </a:r>
            <a:r>
              <a:rPr lang="en-US" b="1" i="1" dirty="0"/>
              <a:t>business</a:t>
            </a:r>
            <a:r>
              <a:rPr lang="en-US" i="1" dirty="0"/>
              <a:t> meetings, to better align with the principal business meetings, in person if possible. </a:t>
            </a:r>
          </a:p>
        </p:txBody>
      </p:sp>
      <p:sp>
        <p:nvSpPr>
          <p:cNvPr id="16" name="Scroll: Horizontal 15">
            <a:extLst>
              <a:ext uri="{FF2B5EF4-FFF2-40B4-BE49-F238E27FC236}">
                <a16:creationId xmlns:a16="http://schemas.microsoft.com/office/drawing/2014/main" id="{C043620D-0290-121F-5F41-5206E3CEA68B}"/>
              </a:ext>
            </a:extLst>
          </p:cNvPr>
          <p:cNvSpPr/>
          <p:nvPr/>
        </p:nvSpPr>
        <p:spPr>
          <a:xfrm>
            <a:off x="97278" y="3443287"/>
            <a:ext cx="8041752" cy="2519768"/>
          </a:xfrm>
          <a:prstGeom prst="horizontalScroll">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Hanging lounge chair on tropical beach">
            <a:extLst>
              <a:ext uri="{FF2B5EF4-FFF2-40B4-BE49-F238E27FC236}">
                <a16:creationId xmlns:a16="http://schemas.microsoft.com/office/drawing/2014/main" id="{0D2A78EA-A660-A61D-9A4C-CEBEAD8865E1}"/>
              </a:ext>
            </a:extLst>
          </p:cNvPr>
          <p:cNvPicPr>
            <a:picLocks noChangeAspect="1"/>
          </p:cNvPicPr>
          <p:nvPr/>
        </p:nvPicPr>
        <p:blipFill>
          <a:blip r:embed="rId6"/>
          <a:stretch>
            <a:fillRect/>
          </a:stretch>
        </p:blipFill>
        <p:spPr>
          <a:xfrm>
            <a:off x="8620612" y="4120338"/>
            <a:ext cx="2731599" cy="1520723"/>
          </a:xfrm>
          <a:prstGeom prst="rect">
            <a:avLst/>
          </a:prstGeom>
        </p:spPr>
      </p:pic>
    </p:spTree>
    <p:extLst>
      <p:ext uri="{BB962C8B-B14F-4D97-AF65-F5344CB8AC3E}">
        <p14:creationId xmlns:p14="http://schemas.microsoft.com/office/powerpoint/2010/main" val="152607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C1F94-E736-8947-9274-5919BBD93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4CE3B-C5CC-E959-2ABC-CDE6031172A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D2FB32-2C4F-4764-F648-E4FA811393E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3722C26-4A0C-0C6F-EC48-08CEB82EE187}"/>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B1CE53B-9257-7AB1-EDF2-834D2B9696DA}"/>
              </a:ext>
            </a:extLst>
          </p:cNvPr>
          <p:cNvSpPr txBox="1"/>
          <p:nvPr/>
        </p:nvSpPr>
        <p:spPr>
          <a:xfrm>
            <a:off x="2427768" y="275977"/>
            <a:ext cx="7655442" cy="707886"/>
          </a:xfrm>
          <a:prstGeom prst="rect">
            <a:avLst/>
          </a:prstGeom>
          <a:noFill/>
        </p:spPr>
        <p:txBody>
          <a:bodyPr wrap="square" lIns="91440" tIns="45720" rIns="91440" bIns="45720" rtlCol="0" anchor="t">
            <a:spAutoFit/>
          </a:bodyPr>
          <a:lstStyle/>
          <a:p>
            <a:pPr algn="ctr"/>
            <a:r>
              <a:rPr lang="en-US" sz="4000" b="1" u="sng" dirty="0">
                <a:solidFill>
                  <a:srgbClr val="015287"/>
                </a:solidFill>
                <a:latin typeface="Myriad Pro Black"/>
              </a:rPr>
              <a:t>What is Customer Service?</a:t>
            </a:r>
            <a:endParaRPr lang="en-US" u="sng"/>
          </a:p>
        </p:txBody>
      </p:sp>
      <p:sp>
        <p:nvSpPr>
          <p:cNvPr id="6" name="TextBox 5">
            <a:extLst>
              <a:ext uri="{FF2B5EF4-FFF2-40B4-BE49-F238E27FC236}">
                <a16:creationId xmlns:a16="http://schemas.microsoft.com/office/drawing/2014/main" id="{205B760F-B80D-AD6F-687A-1F9AB0E07A01}"/>
              </a:ext>
            </a:extLst>
          </p:cNvPr>
          <p:cNvSpPr txBox="1"/>
          <p:nvPr/>
        </p:nvSpPr>
        <p:spPr>
          <a:xfrm>
            <a:off x="711868" y="1253289"/>
            <a:ext cx="1065797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solidFill>
                  <a:srgbClr val="015287"/>
                </a:solidFill>
              </a:rPr>
              <a:t>Definition:</a:t>
            </a:r>
            <a:endParaRPr lang="en-US" sz="2800" b="1" dirty="0"/>
          </a:p>
          <a:p>
            <a:r>
              <a:rPr lang="en-US" sz="2800" dirty="0">
                <a:solidFill>
                  <a:srgbClr val="015287"/>
                </a:solidFill>
              </a:rPr>
              <a:t>Customer service is the act of </a:t>
            </a:r>
            <a:r>
              <a:rPr lang="en-US" sz="2800" b="1" dirty="0">
                <a:solidFill>
                  <a:srgbClr val="015287"/>
                </a:solidFill>
              </a:rPr>
              <a:t>taking care of customers' needs</a:t>
            </a:r>
            <a:r>
              <a:rPr lang="en-US" sz="2800" dirty="0">
                <a:solidFill>
                  <a:srgbClr val="015287"/>
                </a:solidFill>
              </a:rPr>
              <a:t> by providing and delivering </a:t>
            </a:r>
            <a:r>
              <a:rPr lang="en-US" sz="2800" b="1" dirty="0">
                <a:solidFill>
                  <a:srgbClr val="015287"/>
                </a:solidFill>
              </a:rPr>
              <a:t>professional, helpful, high-quality services</a:t>
            </a:r>
            <a:r>
              <a:rPr lang="en-US" sz="2800" dirty="0">
                <a:solidFill>
                  <a:srgbClr val="015287"/>
                </a:solidFill>
              </a:rPr>
              <a:t> and assistance. Before, during and after their experiences.</a:t>
            </a:r>
            <a:endParaRPr lang="en-US" sz="2800" dirty="0"/>
          </a:p>
          <a:p>
            <a:endParaRPr lang="en-US" sz="2800" dirty="0">
              <a:solidFill>
                <a:srgbClr val="015287"/>
              </a:solidFill>
            </a:endParaRPr>
          </a:p>
          <a:p>
            <a:r>
              <a:rPr lang="en-US" sz="2800" dirty="0">
                <a:solidFill>
                  <a:srgbClr val="015287"/>
                </a:solidFill>
              </a:rPr>
              <a:t>In schools, customers include students, parents/guardians, staff and visitors.</a:t>
            </a:r>
          </a:p>
        </p:txBody>
      </p:sp>
      <p:pic>
        <p:nvPicPr>
          <p:cNvPr id="9" name="Picture 8" descr="A blue and white logo&#10;&#10;AI-generated content may be incorrect.">
            <a:extLst>
              <a:ext uri="{FF2B5EF4-FFF2-40B4-BE49-F238E27FC236}">
                <a16:creationId xmlns:a16="http://schemas.microsoft.com/office/drawing/2014/main" id="{7DED9F06-7D1A-CE86-152A-B7A34DF96CE4}"/>
              </a:ext>
            </a:extLst>
          </p:cNvPr>
          <p:cNvPicPr>
            <a:picLocks noChangeAspect="1"/>
          </p:cNvPicPr>
          <p:nvPr/>
        </p:nvPicPr>
        <p:blipFill>
          <a:blip r:embed="rId3"/>
          <a:stretch>
            <a:fillRect/>
          </a:stretch>
        </p:blipFill>
        <p:spPr>
          <a:xfrm>
            <a:off x="10671325" y="64748"/>
            <a:ext cx="1387467" cy="1122552"/>
          </a:xfrm>
          <a:prstGeom prst="rect">
            <a:avLst/>
          </a:prstGeom>
        </p:spPr>
      </p:pic>
      <p:sp>
        <p:nvSpPr>
          <p:cNvPr id="8" name="TextBox 7">
            <a:extLst>
              <a:ext uri="{FF2B5EF4-FFF2-40B4-BE49-F238E27FC236}">
                <a16:creationId xmlns:a16="http://schemas.microsoft.com/office/drawing/2014/main" id="{A40317E5-758E-9844-1C24-EFBE307E69F5}"/>
              </a:ext>
            </a:extLst>
          </p:cNvPr>
          <p:cNvSpPr txBox="1"/>
          <p:nvPr/>
        </p:nvSpPr>
        <p:spPr>
          <a:xfrm>
            <a:off x="2030239" y="4892841"/>
            <a:ext cx="847314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1"/>
                </a:solidFill>
              </a:rPr>
              <a:t>What comes to mind when you hear </a:t>
            </a:r>
            <a:endParaRPr lang="en-US" b="1">
              <a:solidFill>
                <a:schemeClr val="accent1"/>
              </a:solidFill>
            </a:endParaRPr>
          </a:p>
          <a:p>
            <a:pPr algn="ctr"/>
            <a:r>
              <a:rPr lang="en-US" sz="2800" b="1" dirty="0">
                <a:solidFill>
                  <a:schemeClr val="accent1"/>
                </a:solidFill>
              </a:rPr>
              <a:t>'Customer Service' ?</a:t>
            </a:r>
            <a:endParaRPr lang="en-US" b="1">
              <a:solidFill>
                <a:schemeClr val="accent1"/>
              </a:solidFill>
            </a:endParaRPr>
          </a:p>
        </p:txBody>
      </p:sp>
    </p:spTree>
    <p:extLst>
      <p:ext uri="{BB962C8B-B14F-4D97-AF65-F5344CB8AC3E}">
        <p14:creationId xmlns:p14="http://schemas.microsoft.com/office/powerpoint/2010/main" val="4812938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F195A3-BB86-2F58-76B8-1EF6EB571AAE}"/>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0746581-966B-4F8C-BF52-1A9737A28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CE9BD98A-CC15-5B35-7DC5-0B4B2FBCE7AD}"/>
              </a:ext>
            </a:extLst>
          </p:cNvPr>
          <p:cNvSpPr>
            <a:spLocks noGrp="1"/>
          </p:cNvSpPr>
          <p:nvPr>
            <p:ph type="title"/>
          </p:nvPr>
        </p:nvSpPr>
        <p:spPr>
          <a:xfrm>
            <a:off x="1123385" y="1576127"/>
            <a:ext cx="5189128" cy="2269129"/>
          </a:xfrm>
        </p:spPr>
        <p:txBody>
          <a:bodyPr vert="horz" lIns="91440" tIns="45720" rIns="91440" bIns="45720" rtlCol="0" anchor="b">
            <a:normAutofit/>
          </a:bodyPr>
          <a:lstStyle/>
          <a:p>
            <a:pPr algn="ctr"/>
            <a:r>
              <a:rPr lang="en-US" sz="8000" b="1" cap="none" spc="0" dirty="0">
                <a:ln w="9525">
                  <a:solidFill>
                    <a:schemeClr val="bg1"/>
                  </a:solidFill>
                  <a:prstDash val="solid"/>
                </a:ln>
                <a:effectLst>
                  <a:outerShdw blurRad="12700" dist="38100" dir="2700000" algn="tl" rotWithShape="0">
                    <a:schemeClr val="bg1">
                      <a:lumMod val="50000"/>
                    </a:schemeClr>
                  </a:outerShdw>
                </a:effectLst>
              </a:rPr>
              <a:t>Thank You!</a:t>
            </a:r>
          </a:p>
        </p:txBody>
      </p:sp>
      <p:sp useBgFill="1">
        <p:nvSpPr>
          <p:cNvPr id="30" name="Freeform: Shape 29">
            <a:extLst>
              <a:ext uri="{FF2B5EF4-FFF2-40B4-BE49-F238E27FC236}">
                <a16:creationId xmlns:a16="http://schemas.microsoft.com/office/drawing/2014/main" id="{0AC852D5-18AA-415B-A8B9-F2517F63E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0216" y="0"/>
            <a:ext cx="5111785" cy="6858000"/>
          </a:xfrm>
          <a:custGeom>
            <a:avLst/>
            <a:gdLst>
              <a:gd name="connsiteX0" fmla="*/ 492904 w 5111785"/>
              <a:gd name="connsiteY0" fmla="*/ 0 h 6858000"/>
              <a:gd name="connsiteX1" fmla="*/ 5111785 w 5111785"/>
              <a:gd name="connsiteY1" fmla="*/ 0 h 6858000"/>
              <a:gd name="connsiteX2" fmla="*/ 5111785 w 5111785"/>
              <a:gd name="connsiteY2" fmla="*/ 6858000 h 6858000"/>
              <a:gd name="connsiteX3" fmla="*/ 602942 w 5111785"/>
              <a:gd name="connsiteY3" fmla="*/ 6858000 h 6858000"/>
              <a:gd name="connsiteX4" fmla="*/ 602434 w 5111785"/>
              <a:gd name="connsiteY4" fmla="*/ 6850665 h 6858000"/>
              <a:gd name="connsiteX5" fmla="*/ 598025 w 5111785"/>
              <a:gd name="connsiteY5" fmla="*/ 6766948 h 6858000"/>
              <a:gd name="connsiteX6" fmla="*/ 599183 w 5111785"/>
              <a:gd name="connsiteY6" fmla="*/ 6744800 h 6858000"/>
              <a:gd name="connsiteX7" fmla="*/ 602950 w 5111785"/>
              <a:gd name="connsiteY7" fmla="*/ 6734372 h 6858000"/>
              <a:gd name="connsiteX8" fmla="*/ 593926 w 5111785"/>
              <a:gd name="connsiteY8" fmla="*/ 6702019 h 6858000"/>
              <a:gd name="connsiteX9" fmla="*/ 586645 w 5111785"/>
              <a:gd name="connsiteY9" fmla="*/ 6649852 h 6858000"/>
              <a:gd name="connsiteX10" fmla="*/ 581876 w 5111785"/>
              <a:gd name="connsiteY10" fmla="*/ 6625498 h 6858000"/>
              <a:gd name="connsiteX11" fmla="*/ 575331 w 5111785"/>
              <a:gd name="connsiteY11" fmla="*/ 6517055 h 6858000"/>
              <a:gd name="connsiteX12" fmla="*/ 582438 w 5111785"/>
              <a:gd name="connsiteY12" fmla="*/ 6457688 h 6858000"/>
              <a:gd name="connsiteX13" fmla="*/ 589335 w 5111785"/>
              <a:gd name="connsiteY13" fmla="*/ 6442355 h 6858000"/>
              <a:gd name="connsiteX14" fmla="*/ 586340 w 5111785"/>
              <a:gd name="connsiteY14" fmla="*/ 6433186 h 6858000"/>
              <a:gd name="connsiteX15" fmla="*/ 583475 w 5111785"/>
              <a:gd name="connsiteY15" fmla="*/ 6362033 h 6858000"/>
              <a:gd name="connsiteX16" fmla="*/ 570716 w 5111785"/>
              <a:gd name="connsiteY16" fmla="*/ 6316451 h 6858000"/>
              <a:gd name="connsiteX17" fmla="*/ 565601 w 5111785"/>
              <a:gd name="connsiteY17" fmla="*/ 6276289 h 6858000"/>
              <a:gd name="connsiteX18" fmla="*/ 570483 w 5111785"/>
              <a:gd name="connsiteY18" fmla="*/ 6229984 h 6858000"/>
              <a:gd name="connsiteX19" fmla="*/ 529093 w 5111785"/>
              <a:gd name="connsiteY19" fmla="*/ 6163073 h 6858000"/>
              <a:gd name="connsiteX20" fmla="*/ 524676 w 5111785"/>
              <a:gd name="connsiteY20" fmla="*/ 6111549 h 6858000"/>
              <a:gd name="connsiteX21" fmla="*/ 481814 w 5111785"/>
              <a:gd name="connsiteY21" fmla="*/ 6027914 h 6858000"/>
              <a:gd name="connsiteX22" fmla="*/ 474481 w 5111785"/>
              <a:gd name="connsiteY22" fmla="*/ 5933843 h 6858000"/>
              <a:gd name="connsiteX23" fmla="*/ 331689 w 5111785"/>
              <a:gd name="connsiteY23" fmla="*/ 5623394 h 6858000"/>
              <a:gd name="connsiteX24" fmla="*/ 322938 w 5111785"/>
              <a:gd name="connsiteY24" fmla="*/ 5541498 h 6858000"/>
              <a:gd name="connsiteX25" fmla="*/ 304970 w 5111785"/>
              <a:gd name="connsiteY25" fmla="*/ 5431135 h 6858000"/>
              <a:gd name="connsiteX26" fmla="*/ 287928 w 5111785"/>
              <a:gd name="connsiteY26" fmla="*/ 5384245 h 6858000"/>
              <a:gd name="connsiteX27" fmla="*/ 249638 w 5111785"/>
              <a:gd name="connsiteY27" fmla="*/ 5259981 h 6858000"/>
              <a:gd name="connsiteX28" fmla="*/ 223984 w 5111785"/>
              <a:gd name="connsiteY28" fmla="*/ 5139348 h 6858000"/>
              <a:gd name="connsiteX29" fmla="*/ 186482 w 5111785"/>
              <a:gd name="connsiteY29" fmla="*/ 5008984 h 6858000"/>
              <a:gd name="connsiteX30" fmla="*/ 87625 w 5111785"/>
              <a:gd name="connsiteY30" fmla="*/ 4704817 h 6858000"/>
              <a:gd name="connsiteX31" fmla="*/ 12921 w 5111785"/>
              <a:gd name="connsiteY31" fmla="*/ 4418617 h 6858000"/>
              <a:gd name="connsiteX32" fmla="*/ 17627 w 5111785"/>
              <a:gd name="connsiteY32" fmla="*/ 4193079 h 6858000"/>
              <a:gd name="connsiteX33" fmla="*/ 19221 w 5111785"/>
              <a:gd name="connsiteY33" fmla="*/ 3990988 h 6858000"/>
              <a:gd name="connsiteX34" fmla="*/ 15120 w 5111785"/>
              <a:gd name="connsiteY34" fmla="*/ 3920963 h 6858000"/>
              <a:gd name="connsiteX35" fmla="*/ 15795 w 5111785"/>
              <a:gd name="connsiteY35" fmla="*/ 3821298 h 6858000"/>
              <a:gd name="connsiteX36" fmla="*/ 46165 w 5111785"/>
              <a:gd name="connsiteY36" fmla="*/ 3712774 h 6858000"/>
              <a:gd name="connsiteX37" fmla="*/ 52280 w 5111785"/>
              <a:gd name="connsiteY37" fmla="*/ 3586121 h 6858000"/>
              <a:gd name="connsiteX38" fmla="*/ 52752 w 5111785"/>
              <a:gd name="connsiteY38" fmla="*/ 3491909 h 6858000"/>
              <a:gd name="connsiteX39" fmla="*/ 65388 w 5111785"/>
              <a:gd name="connsiteY39" fmla="*/ 3353600 h 6858000"/>
              <a:gd name="connsiteX40" fmla="*/ 65920 w 5111785"/>
              <a:gd name="connsiteY40" fmla="*/ 3234350 h 6858000"/>
              <a:gd name="connsiteX41" fmla="*/ 78585 w 5111785"/>
              <a:gd name="connsiteY41" fmla="*/ 3144084 h 6858000"/>
              <a:gd name="connsiteX42" fmla="*/ 71402 w 5111785"/>
              <a:gd name="connsiteY42" fmla="*/ 3191209 h 6858000"/>
              <a:gd name="connsiteX43" fmla="*/ 89624 w 5111785"/>
              <a:gd name="connsiteY43" fmla="*/ 3065099 h 6858000"/>
              <a:gd name="connsiteX44" fmla="*/ 106228 w 5111785"/>
              <a:gd name="connsiteY44" fmla="*/ 3005672 h 6858000"/>
              <a:gd name="connsiteX45" fmla="*/ 86886 w 5111785"/>
              <a:gd name="connsiteY45" fmla="*/ 2940629 h 6858000"/>
              <a:gd name="connsiteX46" fmla="*/ 132221 w 5111785"/>
              <a:gd name="connsiteY46" fmla="*/ 2835957 h 6858000"/>
              <a:gd name="connsiteX47" fmla="*/ 161866 w 5111785"/>
              <a:gd name="connsiteY47" fmla="*/ 2670852 h 6858000"/>
              <a:gd name="connsiteX48" fmla="*/ 198170 w 5111785"/>
              <a:gd name="connsiteY48" fmla="*/ 2614821 h 6858000"/>
              <a:gd name="connsiteX49" fmla="*/ 231859 w 5111785"/>
              <a:gd name="connsiteY49" fmla="*/ 2480512 h 6858000"/>
              <a:gd name="connsiteX50" fmla="*/ 257566 w 5111785"/>
              <a:gd name="connsiteY50" fmla="*/ 2374713 h 6858000"/>
              <a:gd name="connsiteX51" fmla="*/ 268065 w 5111785"/>
              <a:gd name="connsiteY51" fmla="*/ 2348315 h 6858000"/>
              <a:gd name="connsiteX52" fmla="*/ 294044 w 5111785"/>
              <a:gd name="connsiteY52" fmla="*/ 2291959 h 6858000"/>
              <a:gd name="connsiteX53" fmla="*/ 289235 w 5111785"/>
              <a:gd name="connsiteY53" fmla="*/ 2277215 h 6858000"/>
              <a:gd name="connsiteX54" fmla="*/ 289233 w 5111785"/>
              <a:gd name="connsiteY54" fmla="*/ 2277110 h 6858000"/>
              <a:gd name="connsiteX55" fmla="*/ 291323 w 5111785"/>
              <a:gd name="connsiteY55" fmla="*/ 2264083 h 6858000"/>
              <a:gd name="connsiteX56" fmla="*/ 292578 w 5111785"/>
              <a:gd name="connsiteY56" fmla="*/ 2266299 h 6858000"/>
              <a:gd name="connsiteX57" fmla="*/ 310400 w 5111785"/>
              <a:gd name="connsiteY57" fmla="*/ 2208286 h 6858000"/>
              <a:gd name="connsiteX58" fmla="*/ 299184 w 5111785"/>
              <a:gd name="connsiteY58" fmla="*/ 2165527 h 6858000"/>
              <a:gd name="connsiteX59" fmla="*/ 321942 w 5111785"/>
              <a:gd name="connsiteY59" fmla="*/ 2053434 h 6858000"/>
              <a:gd name="connsiteX60" fmla="*/ 347698 w 5111785"/>
              <a:gd name="connsiteY60" fmla="*/ 1982793 h 6858000"/>
              <a:gd name="connsiteX61" fmla="*/ 350823 w 5111785"/>
              <a:gd name="connsiteY61" fmla="*/ 1980301 h 6858000"/>
              <a:gd name="connsiteX62" fmla="*/ 355834 w 5111785"/>
              <a:gd name="connsiteY62" fmla="*/ 1965053 h 6858000"/>
              <a:gd name="connsiteX63" fmla="*/ 368193 w 5111785"/>
              <a:gd name="connsiteY63" fmla="*/ 1889702 h 6858000"/>
              <a:gd name="connsiteX64" fmla="*/ 370733 w 5111785"/>
              <a:gd name="connsiteY64" fmla="*/ 1877981 h 6858000"/>
              <a:gd name="connsiteX65" fmla="*/ 381229 w 5111785"/>
              <a:gd name="connsiteY65" fmla="*/ 1798263 h 6858000"/>
              <a:gd name="connsiteX66" fmla="*/ 383137 w 5111785"/>
              <a:gd name="connsiteY66" fmla="*/ 1785078 h 6858000"/>
              <a:gd name="connsiteX67" fmla="*/ 386715 w 5111785"/>
              <a:gd name="connsiteY67" fmla="*/ 1783200 h 6858000"/>
              <a:gd name="connsiteX68" fmla="*/ 387238 w 5111785"/>
              <a:gd name="connsiteY68" fmla="*/ 1778268 h 6858000"/>
              <a:gd name="connsiteX69" fmla="*/ 377749 w 5111785"/>
              <a:gd name="connsiteY69" fmla="*/ 1752599 h 6858000"/>
              <a:gd name="connsiteX70" fmla="*/ 381254 w 5111785"/>
              <a:gd name="connsiteY70" fmla="*/ 1639387 h 6858000"/>
              <a:gd name="connsiteX71" fmla="*/ 370506 w 5111785"/>
              <a:gd name="connsiteY71" fmla="*/ 1530597 h 6858000"/>
              <a:gd name="connsiteX72" fmla="*/ 372313 w 5111785"/>
              <a:gd name="connsiteY72" fmla="*/ 1366367 h 6858000"/>
              <a:gd name="connsiteX73" fmla="*/ 415718 w 5111785"/>
              <a:gd name="connsiteY73" fmla="*/ 1191472 h 6858000"/>
              <a:gd name="connsiteX74" fmla="*/ 440026 w 5111785"/>
              <a:gd name="connsiteY74" fmla="*/ 1165685 h 6858000"/>
              <a:gd name="connsiteX75" fmla="*/ 450558 w 5111785"/>
              <a:gd name="connsiteY75" fmla="*/ 1102553 h 6858000"/>
              <a:gd name="connsiteX76" fmla="*/ 454175 w 5111785"/>
              <a:gd name="connsiteY76" fmla="*/ 1066029 h 6858000"/>
              <a:gd name="connsiteX77" fmla="*/ 466721 w 5111785"/>
              <a:gd name="connsiteY77" fmla="*/ 966388 h 6858000"/>
              <a:gd name="connsiteX78" fmla="*/ 464202 w 5111785"/>
              <a:gd name="connsiteY78" fmla="*/ 878491 h 6858000"/>
              <a:gd name="connsiteX79" fmla="*/ 490153 w 5111785"/>
              <a:gd name="connsiteY79" fmla="*/ 820143 h 6858000"/>
              <a:gd name="connsiteX80" fmla="*/ 500188 w 5111785"/>
              <a:gd name="connsiteY80" fmla="*/ 797955 h 6858000"/>
              <a:gd name="connsiteX81" fmla="*/ 499499 w 5111785"/>
              <a:gd name="connsiteY81" fmla="*/ 792438 h 6858000"/>
              <a:gd name="connsiteX82" fmla="*/ 499513 w 5111785"/>
              <a:gd name="connsiteY82" fmla="*/ 784142 h 6858000"/>
              <a:gd name="connsiteX83" fmla="*/ 499665 w 5111785"/>
              <a:gd name="connsiteY83" fmla="*/ 783905 h 6858000"/>
              <a:gd name="connsiteX84" fmla="*/ 499377 w 5111785"/>
              <a:gd name="connsiteY84" fmla="*/ 776200 h 6858000"/>
              <a:gd name="connsiteX85" fmla="*/ 496036 w 5111785"/>
              <a:gd name="connsiteY85" fmla="*/ 738920 h 6858000"/>
              <a:gd name="connsiteX86" fmla="*/ 513145 w 5111785"/>
              <a:gd name="connsiteY86" fmla="*/ 664284 h 6858000"/>
              <a:gd name="connsiteX87" fmla="*/ 515311 w 5111785"/>
              <a:gd name="connsiteY87" fmla="*/ 652731 h 6858000"/>
              <a:gd name="connsiteX88" fmla="*/ 515974 w 5111785"/>
              <a:gd name="connsiteY88" fmla="*/ 651898 h 6858000"/>
              <a:gd name="connsiteX89" fmla="*/ 508700 w 5111785"/>
              <a:gd name="connsiteY89" fmla="*/ 576187 h 6858000"/>
              <a:gd name="connsiteX90" fmla="*/ 506663 w 5111785"/>
              <a:gd name="connsiteY90" fmla="*/ 573161 h 6858000"/>
              <a:gd name="connsiteX91" fmla="*/ 505952 w 5111785"/>
              <a:gd name="connsiteY91" fmla="*/ 555206 h 6858000"/>
              <a:gd name="connsiteX92" fmla="*/ 506523 w 5111785"/>
              <a:gd name="connsiteY92" fmla="*/ 553001 h 6858000"/>
              <a:gd name="connsiteX93" fmla="*/ 484001 w 5111785"/>
              <a:gd name="connsiteY93" fmla="*/ 485649 h 6858000"/>
              <a:gd name="connsiteX94" fmla="*/ 482965 w 5111785"/>
              <a:gd name="connsiteY94" fmla="*/ 429483 h 6858000"/>
              <a:gd name="connsiteX95" fmla="*/ 475496 w 5111785"/>
              <a:gd name="connsiteY95" fmla="*/ 318825 h 6858000"/>
              <a:gd name="connsiteX96" fmla="*/ 466941 w 5111785"/>
              <a:gd name="connsiteY96" fmla="*/ 203367 h 6858000"/>
              <a:gd name="connsiteX97" fmla="*/ 491977 w 5111785"/>
              <a:gd name="connsiteY97" fmla="*/ 520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111785" h="6858000">
                <a:moveTo>
                  <a:pt x="492904" y="0"/>
                </a:moveTo>
                <a:lnTo>
                  <a:pt x="5111785" y="0"/>
                </a:lnTo>
                <a:lnTo>
                  <a:pt x="5111785" y="6858000"/>
                </a:lnTo>
                <a:lnTo>
                  <a:pt x="602942" y="6858000"/>
                </a:lnTo>
                <a:lnTo>
                  <a:pt x="602434" y="6850665"/>
                </a:lnTo>
                <a:cubicBezTo>
                  <a:pt x="600706" y="6822971"/>
                  <a:pt x="598624" y="6782962"/>
                  <a:pt x="598025" y="6766948"/>
                </a:cubicBezTo>
                <a:cubicBezTo>
                  <a:pt x="596582" y="6758806"/>
                  <a:pt x="597408" y="6751533"/>
                  <a:pt x="599183" y="6744800"/>
                </a:cubicBezTo>
                <a:lnTo>
                  <a:pt x="602950" y="6734372"/>
                </a:lnTo>
                <a:lnTo>
                  <a:pt x="593926" y="6702019"/>
                </a:lnTo>
                <a:cubicBezTo>
                  <a:pt x="590596" y="6685706"/>
                  <a:pt x="588142" y="6668182"/>
                  <a:pt x="586645" y="6649852"/>
                </a:cubicBezTo>
                <a:cubicBezTo>
                  <a:pt x="591952" y="6643821"/>
                  <a:pt x="583663" y="6631847"/>
                  <a:pt x="581876" y="6625498"/>
                </a:cubicBezTo>
                <a:cubicBezTo>
                  <a:pt x="580723" y="6598193"/>
                  <a:pt x="575236" y="6545022"/>
                  <a:pt x="575331" y="6517055"/>
                </a:cubicBezTo>
                <a:cubicBezTo>
                  <a:pt x="573873" y="6506006"/>
                  <a:pt x="579747" y="6465826"/>
                  <a:pt x="582438" y="6457688"/>
                </a:cubicBezTo>
                <a:lnTo>
                  <a:pt x="589335" y="6442355"/>
                </a:lnTo>
                <a:lnTo>
                  <a:pt x="586340" y="6433186"/>
                </a:lnTo>
                <a:cubicBezTo>
                  <a:pt x="584746" y="6395292"/>
                  <a:pt x="591888" y="6381539"/>
                  <a:pt x="583475" y="6362033"/>
                </a:cubicBezTo>
                <a:cubicBezTo>
                  <a:pt x="580871" y="6342577"/>
                  <a:pt x="573695" y="6330741"/>
                  <a:pt x="570716" y="6316451"/>
                </a:cubicBezTo>
                <a:cubicBezTo>
                  <a:pt x="574039" y="6294300"/>
                  <a:pt x="561400" y="6299576"/>
                  <a:pt x="565601" y="6276289"/>
                </a:cubicBezTo>
                <a:cubicBezTo>
                  <a:pt x="575342" y="6278295"/>
                  <a:pt x="562192" y="6234302"/>
                  <a:pt x="570483" y="6229984"/>
                </a:cubicBezTo>
                <a:cubicBezTo>
                  <a:pt x="557882" y="6215689"/>
                  <a:pt x="533662" y="6186246"/>
                  <a:pt x="529093" y="6163073"/>
                </a:cubicBezTo>
                <a:cubicBezTo>
                  <a:pt x="524160" y="6153102"/>
                  <a:pt x="520234" y="6124502"/>
                  <a:pt x="524676" y="6111549"/>
                </a:cubicBezTo>
                <a:cubicBezTo>
                  <a:pt x="500764" y="6066021"/>
                  <a:pt x="492076" y="6074627"/>
                  <a:pt x="481814" y="6027914"/>
                </a:cubicBezTo>
                <a:cubicBezTo>
                  <a:pt x="473978" y="5998134"/>
                  <a:pt x="486678" y="5963167"/>
                  <a:pt x="474481" y="5933843"/>
                </a:cubicBezTo>
                <a:cubicBezTo>
                  <a:pt x="430478" y="5790469"/>
                  <a:pt x="353431" y="5748660"/>
                  <a:pt x="331689" y="5623394"/>
                </a:cubicBezTo>
                <a:cubicBezTo>
                  <a:pt x="306843" y="5588213"/>
                  <a:pt x="329600" y="5576701"/>
                  <a:pt x="322938" y="5541498"/>
                </a:cubicBezTo>
                <a:cubicBezTo>
                  <a:pt x="292737" y="5457964"/>
                  <a:pt x="322799" y="5507565"/>
                  <a:pt x="304970" y="5431135"/>
                </a:cubicBezTo>
                <a:cubicBezTo>
                  <a:pt x="284249" y="5419583"/>
                  <a:pt x="296351" y="5401348"/>
                  <a:pt x="287928" y="5384245"/>
                </a:cubicBezTo>
                <a:cubicBezTo>
                  <a:pt x="274401" y="5332975"/>
                  <a:pt x="265681" y="5322842"/>
                  <a:pt x="249638" y="5259981"/>
                </a:cubicBezTo>
                <a:cubicBezTo>
                  <a:pt x="253054" y="5151385"/>
                  <a:pt x="225116" y="5177579"/>
                  <a:pt x="223984" y="5139348"/>
                </a:cubicBezTo>
                <a:cubicBezTo>
                  <a:pt x="201907" y="5068566"/>
                  <a:pt x="192717" y="5034471"/>
                  <a:pt x="186482" y="5008984"/>
                </a:cubicBezTo>
                <a:cubicBezTo>
                  <a:pt x="180268" y="4977501"/>
                  <a:pt x="83891" y="4770879"/>
                  <a:pt x="87625" y="4704817"/>
                </a:cubicBezTo>
                <a:cubicBezTo>
                  <a:pt x="73167" y="4577161"/>
                  <a:pt x="23780" y="4601880"/>
                  <a:pt x="12921" y="4418617"/>
                </a:cubicBezTo>
                <a:cubicBezTo>
                  <a:pt x="18822" y="4323457"/>
                  <a:pt x="-22237" y="4346187"/>
                  <a:pt x="17627" y="4193079"/>
                </a:cubicBezTo>
                <a:cubicBezTo>
                  <a:pt x="-2679" y="4117889"/>
                  <a:pt x="42127" y="4106895"/>
                  <a:pt x="19221" y="3990988"/>
                </a:cubicBezTo>
                <a:cubicBezTo>
                  <a:pt x="17913" y="3980850"/>
                  <a:pt x="16551" y="3929159"/>
                  <a:pt x="15120" y="3920963"/>
                </a:cubicBezTo>
                <a:cubicBezTo>
                  <a:pt x="17589" y="3887200"/>
                  <a:pt x="10622" y="3855997"/>
                  <a:pt x="15795" y="3821298"/>
                </a:cubicBezTo>
                <a:cubicBezTo>
                  <a:pt x="20969" y="3786599"/>
                  <a:pt x="43124" y="3746487"/>
                  <a:pt x="46165" y="3712774"/>
                </a:cubicBezTo>
                <a:cubicBezTo>
                  <a:pt x="51125" y="3657809"/>
                  <a:pt x="47256" y="3616073"/>
                  <a:pt x="52280" y="3586121"/>
                </a:cubicBezTo>
                <a:cubicBezTo>
                  <a:pt x="50846" y="3575192"/>
                  <a:pt x="52939" y="3513949"/>
                  <a:pt x="52752" y="3491909"/>
                </a:cubicBezTo>
                <a:cubicBezTo>
                  <a:pt x="53724" y="3456358"/>
                  <a:pt x="65523" y="3425050"/>
                  <a:pt x="65388" y="3353600"/>
                </a:cubicBezTo>
                <a:cubicBezTo>
                  <a:pt x="66148" y="3333228"/>
                  <a:pt x="67275" y="3257096"/>
                  <a:pt x="65920" y="3234350"/>
                </a:cubicBezTo>
                <a:cubicBezTo>
                  <a:pt x="63783" y="3216871"/>
                  <a:pt x="80721" y="3161563"/>
                  <a:pt x="78585" y="3144084"/>
                </a:cubicBezTo>
                <a:lnTo>
                  <a:pt x="71402" y="3191209"/>
                </a:lnTo>
                <a:lnTo>
                  <a:pt x="89624" y="3065099"/>
                </a:lnTo>
                <a:cubicBezTo>
                  <a:pt x="89428" y="3061393"/>
                  <a:pt x="103377" y="3011803"/>
                  <a:pt x="106228" y="3005672"/>
                </a:cubicBezTo>
                <a:cubicBezTo>
                  <a:pt x="105488" y="2983991"/>
                  <a:pt x="87626" y="2962310"/>
                  <a:pt x="86886" y="2940629"/>
                </a:cubicBezTo>
                <a:cubicBezTo>
                  <a:pt x="100940" y="2889575"/>
                  <a:pt x="117567" y="2894967"/>
                  <a:pt x="132221" y="2835957"/>
                </a:cubicBezTo>
                <a:cubicBezTo>
                  <a:pt x="132749" y="2781933"/>
                  <a:pt x="153080" y="2725056"/>
                  <a:pt x="161866" y="2670852"/>
                </a:cubicBezTo>
                <a:cubicBezTo>
                  <a:pt x="182973" y="2654929"/>
                  <a:pt x="187600" y="2640789"/>
                  <a:pt x="198170" y="2614821"/>
                </a:cubicBezTo>
                <a:lnTo>
                  <a:pt x="231859" y="2480512"/>
                </a:lnTo>
                <a:cubicBezTo>
                  <a:pt x="244613" y="2439509"/>
                  <a:pt x="251533" y="2396745"/>
                  <a:pt x="257566" y="2374713"/>
                </a:cubicBezTo>
                <a:cubicBezTo>
                  <a:pt x="264763" y="2371627"/>
                  <a:pt x="262109" y="2341513"/>
                  <a:pt x="268065" y="2348315"/>
                </a:cubicBezTo>
                <a:cubicBezTo>
                  <a:pt x="266406" y="2327031"/>
                  <a:pt x="287261" y="2306167"/>
                  <a:pt x="294044" y="2291959"/>
                </a:cubicBezTo>
                <a:lnTo>
                  <a:pt x="289235" y="2277215"/>
                </a:lnTo>
                <a:cubicBezTo>
                  <a:pt x="289234" y="2277180"/>
                  <a:pt x="289234" y="2277146"/>
                  <a:pt x="289233" y="2277110"/>
                </a:cubicBezTo>
                <a:cubicBezTo>
                  <a:pt x="289149" y="2268671"/>
                  <a:pt x="289519" y="2263088"/>
                  <a:pt x="291323" y="2264083"/>
                </a:cubicBezTo>
                <a:lnTo>
                  <a:pt x="292578" y="2266299"/>
                </a:lnTo>
                <a:lnTo>
                  <a:pt x="310400" y="2208286"/>
                </a:lnTo>
                <a:lnTo>
                  <a:pt x="299184" y="2165527"/>
                </a:lnTo>
                <a:cubicBezTo>
                  <a:pt x="303961" y="2138734"/>
                  <a:pt x="316710" y="2084875"/>
                  <a:pt x="321942" y="2053434"/>
                </a:cubicBezTo>
                <a:cubicBezTo>
                  <a:pt x="324983" y="2035841"/>
                  <a:pt x="345737" y="1993998"/>
                  <a:pt x="347698" y="1982793"/>
                </a:cubicBezTo>
                <a:lnTo>
                  <a:pt x="350823" y="1980301"/>
                </a:lnTo>
                <a:lnTo>
                  <a:pt x="355834" y="1965053"/>
                </a:lnTo>
                <a:lnTo>
                  <a:pt x="368193" y="1889702"/>
                </a:lnTo>
                <a:lnTo>
                  <a:pt x="370733" y="1877981"/>
                </a:lnTo>
                <a:cubicBezTo>
                  <a:pt x="372906" y="1862741"/>
                  <a:pt x="379162" y="1813747"/>
                  <a:pt x="381229" y="1798263"/>
                </a:cubicBezTo>
                <a:cubicBezTo>
                  <a:pt x="381395" y="1792610"/>
                  <a:pt x="381964" y="1787986"/>
                  <a:pt x="383137" y="1785078"/>
                </a:cubicBezTo>
                <a:lnTo>
                  <a:pt x="386715" y="1783200"/>
                </a:lnTo>
                <a:cubicBezTo>
                  <a:pt x="386889" y="1781556"/>
                  <a:pt x="387064" y="1779912"/>
                  <a:pt x="387238" y="1778268"/>
                </a:cubicBezTo>
                <a:lnTo>
                  <a:pt x="377749" y="1752599"/>
                </a:lnTo>
                <a:cubicBezTo>
                  <a:pt x="368497" y="1712818"/>
                  <a:pt x="365630" y="1650576"/>
                  <a:pt x="381254" y="1639387"/>
                </a:cubicBezTo>
                <a:cubicBezTo>
                  <a:pt x="385251" y="1612424"/>
                  <a:pt x="368739" y="1556182"/>
                  <a:pt x="370506" y="1530597"/>
                </a:cubicBezTo>
                <a:cubicBezTo>
                  <a:pt x="371108" y="1475853"/>
                  <a:pt x="371711" y="1421111"/>
                  <a:pt x="372313" y="1366367"/>
                </a:cubicBezTo>
                <a:lnTo>
                  <a:pt x="415718" y="1191472"/>
                </a:lnTo>
                <a:lnTo>
                  <a:pt x="440026" y="1165685"/>
                </a:lnTo>
                <a:cubicBezTo>
                  <a:pt x="436400" y="1140885"/>
                  <a:pt x="445006" y="1136242"/>
                  <a:pt x="450558" y="1102553"/>
                </a:cubicBezTo>
                <a:cubicBezTo>
                  <a:pt x="446433" y="1088316"/>
                  <a:pt x="449191" y="1077018"/>
                  <a:pt x="454175" y="1066029"/>
                </a:cubicBezTo>
                <a:cubicBezTo>
                  <a:pt x="454314" y="1033114"/>
                  <a:pt x="462426" y="1003286"/>
                  <a:pt x="466721" y="966388"/>
                </a:cubicBezTo>
                <a:cubicBezTo>
                  <a:pt x="463053" y="926283"/>
                  <a:pt x="459665" y="917926"/>
                  <a:pt x="464202" y="878491"/>
                </a:cubicBezTo>
                <a:lnTo>
                  <a:pt x="490153" y="820143"/>
                </a:lnTo>
                <a:lnTo>
                  <a:pt x="500188" y="797955"/>
                </a:lnTo>
                <a:lnTo>
                  <a:pt x="499499" y="792438"/>
                </a:lnTo>
                <a:cubicBezTo>
                  <a:pt x="499202" y="788598"/>
                  <a:pt x="499236" y="785997"/>
                  <a:pt x="499513" y="784142"/>
                </a:cubicBezTo>
                <a:lnTo>
                  <a:pt x="499665" y="783905"/>
                </a:lnTo>
                <a:cubicBezTo>
                  <a:pt x="499570" y="781337"/>
                  <a:pt x="499473" y="778769"/>
                  <a:pt x="499377" y="776200"/>
                </a:cubicBezTo>
                <a:cubicBezTo>
                  <a:pt x="498542" y="763274"/>
                  <a:pt x="497399" y="750770"/>
                  <a:pt x="496036" y="738920"/>
                </a:cubicBezTo>
                <a:cubicBezTo>
                  <a:pt x="498330" y="720267"/>
                  <a:pt x="509932" y="678649"/>
                  <a:pt x="513145" y="664284"/>
                </a:cubicBezTo>
                <a:cubicBezTo>
                  <a:pt x="513002" y="658926"/>
                  <a:pt x="513902" y="655411"/>
                  <a:pt x="515311" y="652731"/>
                </a:cubicBezTo>
                <a:lnTo>
                  <a:pt x="515974" y="651898"/>
                </a:lnTo>
                <a:lnTo>
                  <a:pt x="508700" y="576187"/>
                </a:lnTo>
                <a:lnTo>
                  <a:pt x="506663" y="573161"/>
                </a:lnTo>
                <a:cubicBezTo>
                  <a:pt x="505424" y="569682"/>
                  <a:pt x="504891" y="564430"/>
                  <a:pt x="505952" y="555206"/>
                </a:cubicBezTo>
                <a:lnTo>
                  <a:pt x="506523" y="553001"/>
                </a:lnTo>
                <a:lnTo>
                  <a:pt x="484001" y="485649"/>
                </a:lnTo>
                <a:cubicBezTo>
                  <a:pt x="482606" y="481142"/>
                  <a:pt x="485264" y="432438"/>
                  <a:pt x="482965" y="429483"/>
                </a:cubicBezTo>
                <a:cubicBezTo>
                  <a:pt x="495245" y="376016"/>
                  <a:pt x="473379" y="374459"/>
                  <a:pt x="475496" y="318825"/>
                </a:cubicBezTo>
                <a:cubicBezTo>
                  <a:pt x="475971" y="297382"/>
                  <a:pt x="474857" y="257091"/>
                  <a:pt x="466941" y="203367"/>
                </a:cubicBezTo>
                <a:cubicBezTo>
                  <a:pt x="469688" y="158907"/>
                  <a:pt x="490478" y="105559"/>
                  <a:pt x="491977" y="5206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4223E437-AA11-46CF-8669-03A91B0EDC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646" y="672259"/>
            <a:ext cx="2859441" cy="178085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069EC2D8-EF45-453B-84B2-BF1D14C3C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644" y="2612543"/>
            <a:ext cx="3029606" cy="178085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ectangle 6">
            <a:extLst>
              <a:ext uri="{FF2B5EF4-FFF2-40B4-BE49-F238E27FC236}">
                <a16:creationId xmlns:a16="http://schemas.microsoft.com/office/drawing/2014/main" id="{BC406126-3A74-4268-9F27-E6BCE1F28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44876">
            <a:off x="10397070" y="2415908"/>
            <a:ext cx="1203216"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3A4DE088-B39D-49F8-AE7C-8294519C4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6796" y="4517935"/>
            <a:ext cx="2510202" cy="1780507"/>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1ED5459D-5867-78BE-527D-5310B77209AE}"/>
              </a:ext>
            </a:extLst>
          </p:cNvPr>
          <p:cNvPicPr>
            <a:picLocks noChangeAspect="1"/>
          </p:cNvPicPr>
          <p:nvPr/>
        </p:nvPicPr>
        <p:blipFill>
          <a:blip r:embed="rId3"/>
          <a:stretch>
            <a:fillRect/>
          </a:stretch>
        </p:blipFill>
        <p:spPr>
          <a:xfrm>
            <a:off x="8908352" y="4674279"/>
            <a:ext cx="2247089" cy="1467817"/>
          </a:xfrm>
          <a:prstGeom prst="rect">
            <a:avLst/>
          </a:prstGeom>
        </p:spPr>
      </p:pic>
      <p:sp>
        <p:nvSpPr>
          <p:cNvPr id="13" name="Rectangle 2">
            <a:extLst>
              <a:ext uri="{FF2B5EF4-FFF2-40B4-BE49-F238E27FC236}">
                <a16:creationId xmlns:a16="http://schemas.microsoft.com/office/drawing/2014/main" id="{3FC7026F-8E4A-5CED-7849-E819C12B270A}"/>
              </a:ext>
            </a:extLst>
          </p:cNvPr>
          <p:cNvSpPr>
            <a:spLocks noChangeArrowheads="1"/>
          </p:cNvSpPr>
          <p:nvPr/>
        </p:nvSpPr>
        <p:spPr bwMode="auto">
          <a:xfrm>
            <a:off x="678872" y="13858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4" name="Picture 13">
            <a:extLst>
              <a:ext uri="{FF2B5EF4-FFF2-40B4-BE49-F238E27FC236}">
                <a16:creationId xmlns:a16="http://schemas.microsoft.com/office/drawing/2014/main" id="{79D3CFE7-15AF-BE50-85FA-475E251096CE}"/>
              </a:ext>
            </a:extLst>
          </p:cNvPr>
          <p:cNvPicPr>
            <a:picLocks noChangeAspect="1"/>
          </p:cNvPicPr>
          <p:nvPr/>
        </p:nvPicPr>
        <p:blipFill>
          <a:blip r:embed="rId4"/>
          <a:stretch>
            <a:fillRect/>
          </a:stretch>
        </p:blipFill>
        <p:spPr>
          <a:xfrm>
            <a:off x="8342933" y="429490"/>
            <a:ext cx="3170195" cy="1815746"/>
          </a:xfrm>
          <a:prstGeom prst="rect">
            <a:avLst/>
          </a:prstGeom>
        </p:spPr>
      </p:pic>
      <p:pic>
        <p:nvPicPr>
          <p:cNvPr id="19" name="Picture 18" descr="A roll of red tickets&#10;&#10;AI-generated content may be incorrect.">
            <a:extLst>
              <a:ext uri="{FF2B5EF4-FFF2-40B4-BE49-F238E27FC236}">
                <a16:creationId xmlns:a16="http://schemas.microsoft.com/office/drawing/2014/main" id="{3C5B9872-A716-0D6F-924A-266E10E3AB3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761042" y="2545913"/>
            <a:ext cx="3620319" cy="1905392"/>
          </a:xfrm>
          <a:prstGeom prst="rect">
            <a:avLst/>
          </a:prstGeom>
        </p:spPr>
      </p:pic>
    </p:spTree>
    <p:extLst>
      <p:ext uri="{BB962C8B-B14F-4D97-AF65-F5344CB8AC3E}">
        <p14:creationId xmlns:p14="http://schemas.microsoft.com/office/powerpoint/2010/main" val="3322095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CSD Swoosh Template" id="{E89510AB-36DF-C24B-A404-55A3E38750AF}" vid="{901456E9-4BA5-2446-BC90-446A85C204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1019</TotalTime>
  <Words>3016</Words>
  <Application>Microsoft Office PowerPoint</Application>
  <PresentationFormat>Widescreen</PresentationFormat>
  <Paragraphs>498</Paragraphs>
  <Slides>90</Slides>
  <Notes>11</Notes>
  <HiddenSlides>0</HiddenSlides>
  <MMClips>3</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105" baseType="lpstr">
      <vt:lpstr>Amasis MT Pro Black</vt:lpstr>
      <vt:lpstr>Aptos</vt:lpstr>
      <vt:lpstr>Aptos Display</vt:lpstr>
      <vt:lpstr>Arial</vt:lpstr>
      <vt:lpstr>Arial,Sans-Serif</vt:lpstr>
      <vt:lpstr>Calibri</vt:lpstr>
      <vt:lpstr>Cochocib Script Latin Pro</vt:lpstr>
      <vt:lpstr>Comic Sans MS</vt:lpstr>
      <vt:lpstr>Grandview</vt:lpstr>
      <vt:lpstr>Myriad Pro</vt:lpstr>
      <vt:lpstr>Myriad Pro Black</vt:lpstr>
      <vt:lpstr>Segoe UI</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 Information</vt:lpstr>
      <vt:lpstr>Definitions</vt:lpstr>
      <vt:lpstr>Visitor vs. Volunteer </vt:lpstr>
      <vt:lpstr>Board Policies &amp; Admin Regulations</vt:lpstr>
      <vt:lpstr>PowerPoint Presentation</vt:lpstr>
      <vt:lpstr>PowerPoint Presentation</vt:lpstr>
      <vt:lpstr>Conjunction Junction... What's your FUNCTION?</vt:lpstr>
      <vt:lpstr>PowerPoint Presentation</vt:lpstr>
      <vt:lpstr>PowerPoint Presentation</vt:lpstr>
      <vt:lpstr>Staff Quick Reference Guide</vt:lpstr>
      <vt:lpstr>Portal for Existing Volunteers</vt:lpstr>
      <vt:lpstr>PowerPoint Presentation</vt:lpstr>
      <vt:lpstr>Important Launch Dates</vt:lpstr>
      <vt:lpstr>Questions? We're Here to Help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Gillis, Melissa</dc:creator>
  <cp:lastModifiedBy>Sellers, Eli</cp:lastModifiedBy>
  <cp:revision>46</cp:revision>
  <cp:lastPrinted>2025-06-20T20:21:00Z</cp:lastPrinted>
  <dcterms:created xsi:type="dcterms:W3CDTF">2024-07-24T21:28:17Z</dcterms:created>
  <dcterms:modified xsi:type="dcterms:W3CDTF">2025-06-24T20:30:43Z</dcterms:modified>
</cp:coreProperties>
</file>