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57" r:id="rId12"/>
    <p:sldId id="258" r:id="rId13"/>
    <p:sldId id="259" r:id="rId14"/>
    <p:sldId id="260" r:id="rId15"/>
    <p:sldId id="261" r:id="rId16"/>
    <p:sldId id="262" r:id="rId17"/>
    <p:sldId id="263" r:id="rId18"/>
    <p:sldId id="264" r:id="rId19"/>
    <p:sldId id="265" r:id="rId20"/>
    <p:sldId id="279" r:id="rId21"/>
    <p:sldId id="266" r:id="rId22"/>
    <p:sldId id="267" r:id="rId23"/>
    <p:sldId id="268"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8" autoAdjust="0"/>
    <p:restoredTop sz="94660"/>
  </p:normalViewPr>
  <p:slideViewPr>
    <p:cSldViewPr snapToGrid="0">
      <p:cViewPr varScale="1">
        <p:scale>
          <a:sx n="68" d="100"/>
          <a:sy n="68" d="100"/>
        </p:scale>
        <p:origin x="6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A0447-8072-4F1D-9807-55BE9646B9CB}"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266739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A0447-8072-4F1D-9807-55BE9646B9CB}"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53007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A0447-8072-4F1D-9807-55BE9646B9CB}"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137252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A0447-8072-4F1D-9807-55BE9646B9CB}"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140440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A0447-8072-4F1D-9807-55BE9646B9CB}"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296010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A0447-8072-4F1D-9807-55BE9646B9CB}"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121924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A0447-8072-4F1D-9807-55BE9646B9CB}"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59024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A0447-8072-4F1D-9807-55BE9646B9CB}"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403585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A0447-8072-4F1D-9807-55BE9646B9CB}"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308723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A0447-8072-4F1D-9807-55BE9646B9CB}"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360875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A0447-8072-4F1D-9807-55BE9646B9CB}"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755A8-E669-4CA6-8576-2E63831A2C1B}" type="slidenum">
              <a:rPr lang="en-US" smtClean="0"/>
              <a:t>‹#›</a:t>
            </a:fld>
            <a:endParaRPr lang="en-US"/>
          </a:p>
        </p:txBody>
      </p:sp>
    </p:spTree>
    <p:extLst>
      <p:ext uri="{BB962C8B-B14F-4D97-AF65-F5344CB8AC3E}">
        <p14:creationId xmlns:p14="http://schemas.microsoft.com/office/powerpoint/2010/main" val="297354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A0447-8072-4F1D-9807-55BE9646B9CB}" type="datetimeFigureOut">
              <a:rPr lang="en-US" smtClean="0"/>
              <a:t>3/9/2017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755A8-E669-4CA6-8576-2E63831A2C1B}" type="slidenum">
              <a:rPr lang="en-US" smtClean="0"/>
              <a:t>‹#›</a:t>
            </a:fld>
            <a:endParaRPr lang="en-US"/>
          </a:p>
        </p:txBody>
      </p:sp>
    </p:spTree>
    <p:extLst>
      <p:ext uri="{BB962C8B-B14F-4D97-AF65-F5344CB8AC3E}">
        <p14:creationId xmlns:p14="http://schemas.microsoft.com/office/powerpoint/2010/main" val="805152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khanacademy.org/humanities/ap-art-history/africa-a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khanacademy.org/humanities/ap-art-history/africa-ap/v/great-zimbabwe-unesconh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khanacademy.org/humanities/art-africa/west-africa/mali1/a/great-mosque-of-djenn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khanacademy.org/humanities/ap-art-history/africa-ap/a/benin-plaque-equestrian-oba-and-attendant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hanacademy.org/humanities/ap-art-history/africa-ap/v/sika-dwa-kofi-golden-stoo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khanacademy.org/humanities/ap-art-history/africa-ap/a/ndop-portrait-of-king-mishe-mishyaang-mambu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khanacademy.org/humanities/ap-art-history/africa-ap/a/nkisi-nkondi"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hanacademy.org/humanities/ap-art-history/africa-ap/a/mblo-baul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hanacademy.org/humanities/ap-art-history/africa-ap/v/female-pwo-mask"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khanacademy.org/humanities/ap-art-history/africa-ap/v/sande-bun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khanacademy.org/humanities/ap-art-history/africa-ap/v/ikenga"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khanacademy.org/humanities/ap-art-history/africa-ap/a/lukasa-memory-board-luba-people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khanacademy.org/humanities/ap-art-history/africa-ap/v/elephant-mask"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khanacademy.org/humanities/ap-art-history/africa-ap/v/fang-reliquary"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khanacademy.org/humanities/ap-art-history/africa-ap/v/olowe-veranda"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8963"/>
            <a:ext cx="9144000" cy="2387600"/>
          </a:xfrm>
        </p:spPr>
        <p:txBody>
          <a:bodyPr/>
          <a:lstStyle/>
          <a:p>
            <a:r>
              <a:rPr lang="en-US" dirty="0" smtClean="0"/>
              <a:t>Africa</a:t>
            </a:r>
            <a:endParaRPr lang="en-US" dirty="0"/>
          </a:p>
        </p:txBody>
      </p:sp>
      <p:sp>
        <p:nvSpPr>
          <p:cNvPr id="3" name="Subtitle 2"/>
          <p:cNvSpPr>
            <a:spLocks noGrp="1"/>
          </p:cNvSpPr>
          <p:nvPr>
            <p:ph type="subTitle" idx="1"/>
          </p:nvPr>
        </p:nvSpPr>
        <p:spPr>
          <a:xfrm>
            <a:off x="1333500" y="3259138"/>
            <a:ext cx="9525000" cy="2970212"/>
          </a:xfrm>
        </p:spPr>
        <p:txBody>
          <a:bodyPr>
            <a:normAutofit/>
          </a:bodyPr>
          <a:lstStyle/>
          <a:p>
            <a:r>
              <a:rPr lang="en-US" dirty="0" smtClean="0"/>
              <a:t>1100-1980 CE</a:t>
            </a:r>
          </a:p>
          <a:p>
            <a:endParaRPr lang="en-US" dirty="0"/>
          </a:p>
          <a:p>
            <a:r>
              <a:rPr lang="en-US" dirty="0" smtClean="0"/>
              <a:t>Introduction to Africa: </a:t>
            </a:r>
          </a:p>
          <a:p>
            <a:r>
              <a:rPr lang="en-US" dirty="0">
                <a:hlinkClick r:id="rId2"/>
              </a:rPr>
              <a:t>https://</a:t>
            </a:r>
            <a:r>
              <a:rPr lang="en-US" dirty="0" smtClean="0">
                <a:hlinkClick r:id="rId2"/>
              </a:rPr>
              <a:t>www.khanacademy.org/humanities/ap-art-history/africa-ap</a:t>
            </a:r>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68360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018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p:spPr>
        <p:txBody>
          <a:bodyPr>
            <a:normAutofit/>
          </a:bodyPr>
          <a:lstStyle/>
          <a:p>
            <a:r>
              <a:rPr lang="en-US" sz="2400" dirty="0" smtClean="0"/>
              <a:t>Conical tower and circular wall of Great Zimbabwe</a:t>
            </a:r>
            <a:endParaRPr lang="en-US" sz="2400" dirty="0"/>
          </a:p>
        </p:txBody>
      </p:sp>
      <p:pic>
        <p:nvPicPr>
          <p:cNvPr id="5" name="Content Placeholder 4"/>
          <p:cNvPicPr>
            <a:picLocks noGrp="1" noChangeAspect="1"/>
          </p:cNvPicPr>
          <p:nvPr>
            <p:ph idx="1"/>
          </p:nvPr>
        </p:nvPicPr>
        <p:blipFill>
          <a:blip r:embed="rId2"/>
          <a:stretch>
            <a:fillRect/>
          </a:stretch>
        </p:blipFill>
        <p:spPr>
          <a:xfrm>
            <a:off x="747780" y="1077790"/>
            <a:ext cx="3327818" cy="2721478"/>
          </a:xfrm>
          <a:prstGeom prst="rect">
            <a:avLst/>
          </a:prstGeom>
        </p:spPr>
      </p:pic>
      <p:pic>
        <p:nvPicPr>
          <p:cNvPr id="4" name="Picture 3"/>
          <p:cNvPicPr>
            <a:picLocks noChangeAspect="1"/>
          </p:cNvPicPr>
          <p:nvPr/>
        </p:nvPicPr>
        <p:blipFill>
          <a:blip r:embed="rId3"/>
          <a:stretch>
            <a:fillRect/>
          </a:stretch>
        </p:blipFill>
        <p:spPr>
          <a:xfrm>
            <a:off x="4263980" y="1017432"/>
            <a:ext cx="7702691" cy="5125791"/>
          </a:xfrm>
          <a:prstGeom prst="rect">
            <a:avLst/>
          </a:prstGeom>
        </p:spPr>
      </p:pic>
      <p:sp>
        <p:nvSpPr>
          <p:cNvPr id="6" name="TextBox 5"/>
          <p:cNvSpPr txBox="1"/>
          <p:nvPr/>
        </p:nvSpPr>
        <p:spPr>
          <a:xfrm>
            <a:off x="618186" y="4443211"/>
            <a:ext cx="3457412" cy="923330"/>
          </a:xfrm>
          <a:prstGeom prst="rect">
            <a:avLst/>
          </a:prstGeom>
          <a:noFill/>
        </p:spPr>
        <p:txBody>
          <a:bodyPr wrap="square" rtlCol="0">
            <a:spAutoFit/>
          </a:bodyPr>
          <a:lstStyle/>
          <a:p>
            <a:r>
              <a:rPr lang="en-US" dirty="0" smtClean="0"/>
              <a:t>Setting: Southeastern Zimbabwe. Shona peoples</a:t>
            </a:r>
          </a:p>
          <a:p>
            <a:r>
              <a:rPr lang="en-US" dirty="0" smtClean="0"/>
              <a:t>Medium: Coursed granite blocks</a:t>
            </a:r>
            <a:endParaRPr lang="en-US" dirty="0"/>
          </a:p>
        </p:txBody>
      </p:sp>
      <p:sp>
        <p:nvSpPr>
          <p:cNvPr id="3" name="Rectangle 2"/>
          <p:cNvSpPr/>
          <p:nvPr/>
        </p:nvSpPr>
        <p:spPr>
          <a:xfrm>
            <a:off x="333022" y="6280528"/>
            <a:ext cx="11525956" cy="646331"/>
          </a:xfrm>
          <a:prstGeom prst="rect">
            <a:avLst/>
          </a:prstGeom>
        </p:spPr>
        <p:txBody>
          <a:bodyPr wrap="square">
            <a:spAutoFit/>
          </a:bodyPr>
          <a:lstStyle/>
          <a:p>
            <a:r>
              <a:rPr lang="en-US" dirty="0">
                <a:hlinkClick r:id="rId4"/>
              </a:rPr>
              <a:t>https://</a:t>
            </a:r>
            <a:r>
              <a:rPr lang="en-US" dirty="0" smtClean="0">
                <a:hlinkClick r:id="rId4"/>
              </a:rPr>
              <a:t>www.khanacademy.org/humanities/ap-art-history/africa-ap/v/great-zimbabwe-unesconhk</a:t>
            </a:r>
            <a:endParaRPr lang="en-US" dirty="0" smtClean="0"/>
          </a:p>
          <a:p>
            <a:endParaRPr lang="en-US" dirty="0"/>
          </a:p>
        </p:txBody>
      </p:sp>
    </p:spTree>
    <p:extLst>
      <p:ext uri="{BB962C8B-B14F-4D97-AF65-F5344CB8AC3E}">
        <p14:creationId xmlns:p14="http://schemas.microsoft.com/office/powerpoint/2010/main" val="89702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p:spPr>
        <p:txBody>
          <a:bodyPr>
            <a:normAutofit fontScale="90000"/>
          </a:bodyPr>
          <a:lstStyle/>
          <a:p>
            <a:r>
              <a:rPr lang="en-US" dirty="0" smtClean="0"/>
              <a:t>Great Mosque of </a:t>
            </a:r>
            <a:r>
              <a:rPr lang="en-US" dirty="0" err="1" smtClean="0"/>
              <a:t>Djenne</a:t>
            </a:r>
            <a:endParaRPr lang="en-US" dirty="0"/>
          </a:p>
        </p:txBody>
      </p:sp>
      <p:pic>
        <p:nvPicPr>
          <p:cNvPr id="5" name="Content Placeholder 4"/>
          <p:cNvPicPr>
            <a:picLocks noGrp="1" noChangeAspect="1"/>
          </p:cNvPicPr>
          <p:nvPr>
            <p:ph idx="1"/>
          </p:nvPr>
        </p:nvPicPr>
        <p:blipFill>
          <a:blip r:embed="rId2"/>
          <a:stretch>
            <a:fillRect/>
          </a:stretch>
        </p:blipFill>
        <p:spPr>
          <a:xfrm>
            <a:off x="7756406" y="3581807"/>
            <a:ext cx="4230202" cy="2830390"/>
          </a:xfrm>
          <a:prstGeom prst="rect">
            <a:avLst/>
          </a:prstGeom>
        </p:spPr>
      </p:pic>
      <p:pic>
        <p:nvPicPr>
          <p:cNvPr id="4" name="Picture 3"/>
          <p:cNvPicPr>
            <a:picLocks noChangeAspect="1"/>
          </p:cNvPicPr>
          <p:nvPr/>
        </p:nvPicPr>
        <p:blipFill>
          <a:blip r:embed="rId3"/>
          <a:stretch>
            <a:fillRect/>
          </a:stretch>
        </p:blipFill>
        <p:spPr>
          <a:xfrm>
            <a:off x="838200" y="1017431"/>
            <a:ext cx="6743162" cy="3979571"/>
          </a:xfrm>
          <a:prstGeom prst="rect">
            <a:avLst/>
          </a:prstGeom>
        </p:spPr>
      </p:pic>
      <p:sp>
        <p:nvSpPr>
          <p:cNvPr id="6" name="TextBox 5"/>
          <p:cNvSpPr txBox="1"/>
          <p:nvPr/>
        </p:nvSpPr>
        <p:spPr>
          <a:xfrm>
            <a:off x="8659362" y="1653288"/>
            <a:ext cx="2424289" cy="646331"/>
          </a:xfrm>
          <a:prstGeom prst="rect">
            <a:avLst/>
          </a:prstGeom>
          <a:noFill/>
        </p:spPr>
        <p:txBody>
          <a:bodyPr wrap="square" rtlCol="0">
            <a:spAutoFit/>
          </a:bodyPr>
          <a:lstStyle/>
          <a:p>
            <a:r>
              <a:rPr lang="en-US" dirty="0" smtClean="0"/>
              <a:t>Setting: </a:t>
            </a:r>
            <a:r>
              <a:rPr lang="en-US" dirty="0" err="1" smtClean="0"/>
              <a:t>Mali</a:t>
            </a:r>
            <a:endParaRPr lang="en-US" dirty="0" smtClean="0"/>
          </a:p>
          <a:p>
            <a:r>
              <a:rPr lang="en-US" dirty="0" smtClean="0"/>
              <a:t>Medium: Adobe</a:t>
            </a:r>
            <a:endParaRPr lang="en-US" dirty="0"/>
          </a:p>
        </p:txBody>
      </p:sp>
      <p:sp>
        <p:nvSpPr>
          <p:cNvPr id="3" name="Rectangle 2"/>
          <p:cNvSpPr/>
          <p:nvPr/>
        </p:nvSpPr>
        <p:spPr>
          <a:xfrm>
            <a:off x="544689" y="5934670"/>
            <a:ext cx="6918206" cy="923330"/>
          </a:xfrm>
          <a:prstGeom prst="rect">
            <a:avLst/>
          </a:prstGeom>
        </p:spPr>
        <p:txBody>
          <a:bodyPr wrap="square">
            <a:spAutoFit/>
          </a:bodyPr>
          <a:lstStyle/>
          <a:p>
            <a:r>
              <a:rPr lang="en-US" dirty="0">
                <a:hlinkClick r:id="rId4"/>
              </a:rPr>
              <a:t>https://</a:t>
            </a:r>
            <a:r>
              <a:rPr lang="en-US" dirty="0" smtClean="0">
                <a:hlinkClick r:id="rId4"/>
              </a:rPr>
              <a:t>www.khanacademy.org/humanities/art-africa/west-africa/mali1/a/great-mosque-of-djenne</a:t>
            </a:r>
            <a:endParaRPr lang="en-US" dirty="0" smtClean="0"/>
          </a:p>
          <a:p>
            <a:endParaRPr lang="en-US" dirty="0"/>
          </a:p>
        </p:txBody>
      </p:sp>
    </p:spTree>
    <p:extLst>
      <p:ext uri="{BB962C8B-B14F-4D97-AF65-F5344CB8AC3E}">
        <p14:creationId xmlns:p14="http://schemas.microsoft.com/office/powerpoint/2010/main" val="100517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p:spPr>
        <p:txBody>
          <a:bodyPr/>
          <a:lstStyle/>
          <a:p>
            <a:r>
              <a:rPr lang="en-US" dirty="0" smtClean="0"/>
              <a:t>Wall plaque, from Oba’s Palace</a:t>
            </a:r>
            <a:endParaRPr lang="en-US" dirty="0"/>
          </a:p>
        </p:txBody>
      </p:sp>
      <p:pic>
        <p:nvPicPr>
          <p:cNvPr id="4" name="Picture 3"/>
          <p:cNvPicPr>
            <a:picLocks noChangeAspect="1"/>
          </p:cNvPicPr>
          <p:nvPr/>
        </p:nvPicPr>
        <p:blipFill rotWithShape="1">
          <a:blip r:embed="rId2"/>
          <a:srcRect l="28313" r="26408"/>
          <a:stretch/>
        </p:blipFill>
        <p:spPr>
          <a:xfrm>
            <a:off x="5802487" y="1141233"/>
            <a:ext cx="4131735" cy="5132836"/>
          </a:xfrm>
          <a:prstGeom prst="rect">
            <a:avLst/>
          </a:prstGeom>
        </p:spPr>
      </p:pic>
      <p:sp>
        <p:nvSpPr>
          <p:cNvPr id="5" name="TextBox 4"/>
          <p:cNvSpPr txBox="1"/>
          <p:nvPr/>
        </p:nvSpPr>
        <p:spPr>
          <a:xfrm>
            <a:off x="1249846" y="2495256"/>
            <a:ext cx="3728553" cy="646331"/>
          </a:xfrm>
          <a:prstGeom prst="rect">
            <a:avLst/>
          </a:prstGeom>
          <a:noFill/>
        </p:spPr>
        <p:txBody>
          <a:bodyPr wrap="square" rtlCol="0">
            <a:spAutoFit/>
          </a:bodyPr>
          <a:lstStyle/>
          <a:p>
            <a:r>
              <a:rPr lang="en-US" dirty="0" smtClean="0"/>
              <a:t>Setting: Edo peoples, Benin (Nigeria)</a:t>
            </a:r>
          </a:p>
          <a:p>
            <a:r>
              <a:rPr lang="en-US" dirty="0" smtClean="0"/>
              <a:t>Medium: Cast brass</a:t>
            </a:r>
            <a:endParaRPr lang="en-US" dirty="0"/>
          </a:p>
        </p:txBody>
      </p:sp>
      <p:sp>
        <p:nvSpPr>
          <p:cNvPr id="6" name="Rectangle 5"/>
          <p:cNvSpPr/>
          <p:nvPr/>
        </p:nvSpPr>
        <p:spPr>
          <a:xfrm>
            <a:off x="349955" y="5586357"/>
            <a:ext cx="6096000" cy="1200329"/>
          </a:xfrm>
          <a:prstGeom prst="rect">
            <a:avLst/>
          </a:prstGeom>
        </p:spPr>
        <p:txBody>
          <a:bodyPr>
            <a:spAutoFit/>
          </a:bodyPr>
          <a:lstStyle/>
          <a:p>
            <a:r>
              <a:rPr lang="en-US" dirty="0">
                <a:hlinkClick r:id="rId3"/>
              </a:rPr>
              <a:t>https://</a:t>
            </a:r>
            <a:r>
              <a:rPr lang="en-US" dirty="0" smtClean="0">
                <a:hlinkClick r:id="rId3"/>
              </a:rPr>
              <a:t>www.khanacademy.org/humanities/ap-art-history/africa-ap/a/benin-plaque-equestrian-oba-and-attendants</a:t>
            </a:r>
            <a:endParaRPr lang="en-US" dirty="0" smtClean="0"/>
          </a:p>
          <a:p>
            <a:endParaRPr lang="en-US" dirty="0"/>
          </a:p>
        </p:txBody>
      </p:sp>
    </p:spTree>
    <p:extLst>
      <p:ext uri="{BB962C8B-B14F-4D97-AF65-F5344CB8AC3E}">
        <p14:creationId xmlns:p14="http://schemas.microsoft.com/office/powerpoint/2010/main" val="264728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p:spPr>
        <p:txBody>
          <a:bodyPr>
            <a:normAutofit/>
          </a:bodyPr>
          <a:lstStyle/>
          <a:p>
            <a:r>
              <a:rPr lang="en-US" sz="2400" dirty="0" smtClean="0"/>
              <a:t>Sika </a:t>
            </a:r>
            <a:r>
              <a:rPr lang="en-US" sz="2400" dirty="0" err="1" smtClean="0"/>
              <a:t>dwa</a:t>
            </a:r>
            <a:r>
              <a:rPr lang="en-US" sz="2400" dirty="0" smtClean="0"/>
              <a:t> </a:t>
            </a:r>
            <a:r>
              <a:rPr lang="en-US" sz="2400" dirty="0" err="1" smtClean="0"/>
              <a:t>kofi</a:t>
            </a:r>
            <a:r>
              <a:rPr lang="en-US" sz="2400" dirty="0" smtClean="0"/>
              <a:t> (Golden Stool)</a:t>
            </a:r>
            <a:endParaRPr lang="en-US" sz="2400" dirty="0"/>
          </a:p>
        </p:txBody>
      </p:sp>
      <p:pic>
        <p:nvPicPr>
          <p:cNvPr id="4" name="Picture 3"/>
          <p:cNvPicPr>
            <a:picLocks noChangeAspect="1"/>
          </p:cNvPicPr>
          <p:nvPr/>
        </p:nvPicPr>
        <p:blipFill>
          <a:blip r:embed="rId2"/>
          <a:stretch>
            <a:fillRect/>
          </a:stretch>
        </p:blipFill>
        <p:spPr>
          <a:xfrm>
            <a:off x="4531775" y="515424"/>
            <a:ext cx="6822025" cy="5357611"/>
          </a:xfrm>
          <a:prstGeom prst="rect">
            <a:avLst/>
          </a:prstGeom>
        </p:spPr>
      </p:pic>
      <p:sp>
        <p:nvSpPr>
          <p:cNvPr id="5" name="TextBox 4"/>
          <p:cNvSpPr txBox="1"/>
          <p:nvPr/>
        </p:nvSpPr>
        <p:spPr>
          <a:xfrm>
            <a:off x="618186" y="2781837"/>
            <a:ext cx="2936383" cy="1200329"/>
          </a:xfrm>
          <a:prstGeom prst="rect">
            <a:avLst/>
          </a:prstGeom>
          <a:noFill/>
        </p:spPr>
        <p:txBody>
          <a:bodyPr wrap="square" rtlCol="0">
            <a:spAutoFit/>
          </a:bodyPr>
          <a:lstStyle/>
          <a:p>
            <a:r>
              <a:rPr lang="en-US" dirty="0" smtClean="0"/>
              <a:t>Setting: Ashanti peoples (south central Ghana)</a:t>
            </a:r>
          </a:p>
          <a:p>
            <a:r>
              <a:rPr lang="en-US" dirty="0" smtClean="0"/>
              <a:t>Medium: Gold over wood and cast-gold attachments </a:t>
            </a:r>
            <a:endParaRPr lang="en-US" dirty="0"/>
          </a:p>
        </p:txBody>
      </p:sp>
      <p:sp>
        <p:nvSpPr>
          <p:cNvPr id="6" name="Rectangle 5"/>
          <p:cNvSpPr/>
          <p:nvPr/>
        </p:nvSpPr>
        <p:spPr>
          <a:xfrm>
            <a:off x="342900" y="6211669"/>
            <a:ext cx="11010900" cy="646331"/>
          </a:xfrm>
          <a:prstGeom prst="rect">
            <a:avLst/>
          </a:prstGeom>
        </p:spPr>
        <p:txBody>
          <a:bodyPr wrap="square">
            <a:spAutoFit/>
          </a:bodyPr>
          <a:lstStyle/>
          <a:p>
            <a:r>
              <a:rPr lang="en-US" dirty="0">
                <a:hlinkClick r:id="rId3"/>
              </a:rPr>
              <a:t>https://</a:t>
            </a:r>
            <a:r>
              <a:rPr lang="en-US" dirty="0" smtClean="0">
                <a:hlinkClick r:id="rId3"/>
              </a:rPr>
              <a:t>www.khanacademy.org/humanities/ap-art-history/africa-ap/v/sika-dwa-kofi-golden-stool</a:t>
            </a:r>
            <a:endParaRPr lang="en-US" dirty="0" smtClean="0"/>
          </a:p>
          <a:p>
            <a:endParaRPr lang="en-US" dirty="0"/>
          </a:p>
        </p:txBody>
      </p:sp>
    </p:spTree>
    <p:extLst>
      <p:ext uri="{BB962C8B-B14F-4D97-AF65-F5344CB8AC3E}">
        <p14:creationId xmlns:p14="http://schemas.microsoft.com/office/powerpoint/2010/main" val="893184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p:spPr>
        <p:txBody>
          <a:bodyPr>
            <a:normAutofit/>
          </a:bodyPr>
          <a:lstStyle/>
          <a:p>
            <a:r>
              <a:rPr lang="en-US" sz="2400" dirty="0" smtClean="0"/>
              <a:t>Ndop (portrait figure) of King </a:t>
            </a:r>
            <a:r>
              <a:rPr lang="en-US" sz="2400" dirty="0" err="1" smtClean="0"/>
              <a:t>Mishe</a:t>
            </a:r>
            <a:r>
              <a:rPr lang="en-US" sz="2400" dirty="0" smtClean="0"/>
              <a:t> </a:t>
            </a:r>
            <a:r>
              <a:rPr lang="en-US" sz="2400" dirty="0" err="1" smtClean="0"/>
              <a:t>miShyaang</a:t>
            </a:r>
            <a:r>
              <a:rPr lang="en-US" sz="2400" dirty="0" smtClean="0"/>
              <a:t> </a:t>
            </a:r>
            <a:r>
              <a:rPr lang="en-US" sz="2400" dirty="0" err="1" smtClean="0"/>
              <a:t>maMbul</a:t>
            </a:r>
            <a:endParaRPr lang="en-US" sz="2400" dirty="0"/>
          </a:p>
        </p:txBody>
      </p:sp>
      <p:pic>
        <p:nvPicPr>
          <p:cNvPr id="5" name="Content Placeholder 4"/>
          <p:cNvPicPr>
            <a:picLocks noGrp="1" noChangeAspect="1"/>
          </p:cNvPicPr>
          <p:nvPr>
            <p:ph idx="1"/>
          </p:nvPr>
        </p:nvPicPr>
        <p:blipFill>
          <a:blip r:embed="rId2"/>
          <a:stretch>
            <a:fillRect/>
          </a:stretch>
        </p:blipFill>
        <p:spPr>
          <a:xfrm>
            <a:off x="6725520" y="1017431"/>
            <a:ext cx="3502029" cy="4497589"/>
          </a:xfrm>
          <a:prstGeom prst="rect">
            <a:avLst/>
          </a:prstGeom>
        </p:spPr>
      </p:pic>
      <p:pic>
        <p:nvPicPr>
          <p:cNvPr id="4" name="Picture 3"/>
          <p:cNvPicPr>
            <a:picLocks noChangeAspect="1"/>
          </p:cNvPicPr>
          <p:nvPr/>
        </p:nvPicPr>
        <p:blipFill>
          <a:blip r:embed="rId3"/>
          <a:stretch>
            <a:fillRect/>
          </a:stretch>
        </p:blipFill>
        <p:spPr>
          <a:xfrm>
            <a:off x="3053366" y="1017430"/>
            <a:ext cx="3373192" cy="4497589"/>
          </a:xfrm>
          <a:prstGeom prst="rect">
            <a:avLst/>
          </a:prstGeom>
        </p:spPr>
      </p:pic>
      <p:sp>
        <p:nvSpPr>
          <p:cNvPr id="6" name="TextBox 5"/>
          <p:cNvSpPr txBox="1"/>
          <p:nvPr/>
        </p:nvSpPr>
        <p:spPr>
          <a:xfrm>
            <a:off x="347730" y="3013656"/>
            <a:ext cx="2511380" cy="1200329"/>
          </a:xfrm>
          <a:prstGeom prst="rect">
            <a:avLst/>
          </a:prstGeom>
          <a:noFill/>
        </p:spPr>
        <p:txBody>
          <a:bodyPr wrap="square" rtlCol="0">
            <a:spAutoFit/>
          </a:bodyPr>
          <a:lstStyle/>
          <a:p>
            <a:r>
              <a:rPr lang="en-US" dirty="0" smtClean="0"/>
              <a:t>Setting: </a:t>
            </a:r>
            <a:r>
              <a:rPr lang="en-US" dirty="0" err="1" smtClean="0"/>
              <a:t>Kuba</a:t>
            </a:r>
            <a:r>
              <a:rPr lang="en-US" dirty="0" smtClean="0"/>
              <a:t> peoples (Democratic Republic of the Congo)</a:t>
            </a:r>
          </a:p>
          <a:p>
            <a:r>
              <a:rPr lang="en-US" dirty="0" smtClean="0"/>
              <a:t>Medium: Wood</a:t>
            </a:r>
            <a:endParaRPr lang="en-US" dirty="0"/>
          </a:p>
        </p:txBody>
      </p:sp>
      <p:sp>
        <p:nvSpPr>
          <p:cNvPr id="3" name="Rectangle 2"/>
          <p:cNvSpPr/>
          <p:nvPr/>
        </p:nvSpPr>
        <p:spPr>
          <a:xfrm>
            <a:off x="309630" y="6167323"/>
            <a:ext cx="11684626" cy="646331"/>
          </a:xfrm>
          <a:prstGeom prst="rect">
            <a:avLst/>
          </a:prstGeom>
        </p:spPr>
        <p:txBody>
          <a:bodyPr wrap="square">
            <a:spAutoFit/>
          </a:bodyPr>
          <a:lstStyle/>
          <a:p>
            <a:r>
              <a:rPr lang="en-US" dirty="0">
                <a:hlinkClick r:id="rId4"/>
              </a:rPr>
              <a:t>https://</a:t>
            </a:r>
            <a:r>
              <a:rPr lang="en-US" dirty="0" smtClean="0">
                <a:hlinkClick r:id="rId4"/>
              </a:rPr>
              <a:t>www.khanacademy.org/humanities/ap-art-history/africa-ap/a/ndop-portrait-of-king-mishe-mishyaang-mambul</a:t>
            </a:r>
            <a:endParaRPr lang="en-US" dirty="0" smtClean="0"/>
          </a:p>
          <a:p>
            <a:endParaRPr lang="en-US" dirty="0"/>
          </a:p>
        </p:txBody>
      </p:sp>
    </p:spTree>
    <p:extLst>
      <p:ext uri="{BB962C8B-B14F-4D97-AF65-F5344CB8AC3E}">
        <p14:creationId xmlns:p14="http://schemas.microsoft.com/office/powerpoint/2010/main" val="425528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a:bodyPr>
          <a:lstStyle/>
          <a:p>
            <a:r>
              <a:rPr lang="en-US" sz="2400" dirty="0" smtClean="0"/>
              <a:t>Power Figure (</a:t>
            </a:r>
            <a:r>
              <a:rPr lang="en-US" sz="2400" dirty="0" err="1" smtClean="0"/>
              <a:t>Nkisi</a:t>
            </a:r>
            <a:r>
              <a:rPr lang="en-US" sz="2400" dirty="0" smtClean="0"/>
              <a:t> </a:t>
            </a:r>
            <a:r>
              <a:rPr lang="en-US" sz="2400" dirty="0" err="1" smtClean="0"/>
              <a:t>n’kondi</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6096000" y="469610"/>
            <a:ext cx="5035154" cy="5707353"/>
          </a:xfrm>
          <a:prstGeom prst="rect">
            <a:avLst/>
          </a:prstGeom>
        </p:spPr>
      </p:pic>
      <p:sp>
        <p:nvSpPr>
          <p:cNvPr id="5" name="TextBox 4"/>
          <p:cNvSpPr txBox="1"/>
          <p:nvPr/>
        </p:nvSpPr>
        <p:spPr>
          <a:xfrm>
            <a:off x="1427006" y="2723121"/>
            <a:ext cx="3451538" cy="1200329"/>
          </a:xfrm>
          <a:prstGeom prst="rect">
            <a:avLst/>
          </a:prstGeom>
          <a:noFill/>
        </p:spPr>
        <p:txBody>
          <a:bodyPr wrap="square" rtlCol="0">
            <a:spAutoFit/>
          </a:bodyPr>
          <a:lstStyle/>
          <a:p>
            <a:r>
              <a:rPr lang="en-US" dirty="0" smtClean="0"/>
              <a:t>Setting: </a:t>
            </a:r>
            <a:r>
              <a:rPr lang="en-US" dirty="0" err="1" smtClean="0"/>
              <a:t>Kongo</a:t>
            </a:r>
            <a:r>
              <a:rPr lang="en-US" dirty="0" smtClean="0"/>
              <a:t> peoples (Democratic Republic of the Congo)</a:t>
            </a:r>
          </a:p>
          <a:p>
            <a:r>
              <a:rPr lang="en-US" dirty="0" smtClean="0"/>
              <a:t>Medium: Wood and Metal </a:t>
            </a:r>
            <a:endParaRPr lang="en-US" dirty="0"/>
          </a:p>
        </p:txBody>
      </p:sp>
      <p:sp>
        <p:nvSpPr>
          <p:cNvPr id="6" name="Rectangle 5"/>
          <p:cNvSpPr/>
          <p:nvPr/>
        </p:nvSpPr>
        <p:spPr>
          <a:xfrm>
            <a:off x="209550" y="5958282"/>
            <a:ext cx="6096000" cy="923330"/>
          </a:xfrm>
          <a:prstGeom prst="rect">
            <a:avLst/>
          </a:prstGeom>
        </p:spPr>
        <p:txBody>
          <a:bodyPr>
            <a:spAutoFit/>
          </a:bodyPr>
          <a:lstStyle/>
          <a:p>
            <a:r>
              <a:rPr lang="en-US" dirty="0">
                <a:hlinkClick r:id="rId3"/>
              </a:rPr>
              <a:t>https://</a:t>
            </a:r>
            <a:r>
              <a:rPr lang="en-US" dirty="0" smtClean="0">
                <a:hlinkClick r:id="rId3"/>
              </a:rPr>
              <a:t>www.khanacademy.org/humanities/ap-art-history/africa-ap/a/nkisi-nkondi</a:t>
            </a:r>
            <a:endParaRPr lang="en-US" dirty="0" smtClean="0"/>
          </a:p>
          <a:p>
            <a:endParaRPr lang="en-US" dirty="0"/>
          </a:p>
        </p:txBody>
      </p:sp>
    </p:spTree>
    <p:extLst>
      <p:ext uri="{BB962C8B-B14F-4D97-AF65-F5344CB8AC3E}">
        <p14:creationId xmlns:p14="http://schemas.microsoft.com/office/powerpoint/2010/main" val="199227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p:spPr>
        <p:txBody>
          <a:bodyPr>
            <a:normAutofit/>
          </a:bodyPr>
          <a:lstStyle/>
          <a:p>
            <a:r>
              <a:rPr lang="en-US" sz="2400" dirty="0" smtClean="0"/>
              <a:t>Portrait mask (</a:t>
            </a:r>
            <a:r>
              <a:rPr lang="en-US" sz="2400" dirty="0" err="1" smtClean="0"/>
              <a:t>Mblo</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5254849" y="365125"/>
            <a:ext cx="5723414" cy="6087190"/>
          </a:xfrm>
          <a:prstGeom prst="rect">
            <a:avLst/>
          </a:prstGeom>
        </p:spPr>
      </p:pic>
      <p:sp>
        <p:nvSpPr>
          <p:cNvPr id="5" name="TextBox 4"/>
          <p:cNvSpPr txBox="1"/>
          <p:nvPr/>
        </p:nvSpPr>
        <p:spPr>
          <a:xfrm>
            <a:off x="1384211" y="2947055"/>
            <a:ext cx="3039414" cy="923330"/>
          </a:xfrm>
          <a:prstGeom prst="rect">
            <a:avLst/>
          </a:prstGeom>
          <a:noFill/>
        </p:spPr>
        <p:txBody>
          <a:bodyPr wrap="square" rtlCol="0">
            <a:spAutoFit/>
          </a:bodyPr>
          <a:lstStyle/>
          <a:p>
            <a:r>
              <a:rPr lang="en-US" dirty="0" smtClean="0"/>
              <a:t>Setting: </a:t>
            </a:r>
            <a:r>
              <a:rPr lang="en-US" dirty="0" err="1" smtClean="0"/>
              <a:t>Baule</a:t>
            </a:r>
            <a:r>
              <a:rPr lang="en-US" dirty="0" smtClean="0"/>
              <a:t> peoples (Cote d’Ivoire)</a:t>
            </a:r>
          </a:p>
          <a:p>
            <a:r>
              <a:rPr lang="en-US" dirty="0" smtClean="0"/>
              <a:t>Medium: Wood and pigment </a:t>
            </a:r>
            <a:endParaRPr lang="en-US" dirty="0"/>
          </a:p>
        </p:txBody>
      </p:sp>
      <p:sp>
        <p:nvSpPr>
          <p:cNvPr id="6" name="Rectangle 5"/>
          <p:cNvSpPr/>
          <p:nvPr/>
        </p:nvSpPr>
        <p:spPr>
          <a:xfrm>
            <a:off x="342900" y="5805984"/>
            <a:ext cx="6096000" cy="923330"/>
          </a:xfrm>
          <a:prstGeom prst="rect">
            <a:avLst/>
          </a:prstGeom>
        </p:spPr>
        <p:txBody>
          <a:bodyPr>
            <a:spAutoFit/>
          </a:bodyPr>
          <a:lstStyle/>
          <a:p>
            <a:r>
              <a:rPr lang="en-US" dirty="0">
                <a:hlinkClick r:id="rId3"/>
              </a:rPr>
              <a:t>https://</a:t>
            </a:r>
            <a:r>
              <a:rPr lang="en-US" dirty="0" smtClean="0">
                <a:hlinkClick r:id="rId3"/>
              </a:rPr>
              <a:t>www.khanacademy.org/humanities/ap-art-history/africa-ap/a/mblo-baule</a:t>
            </a:r>
            <a:endParaRPr lang="en-US" dirty="0" smtClean="0"/>
          </a:p>
          <a:p>
            <a:endParaRPr lang="en-US" dirty="0"/>
          </a:p>
        </p:txBody>
      </p:sp>
    </p:spTree>
    <p:extLst>
      <p:ext uri="{BB962C8B-B14F-4D97-AF65-F5344CB8AC3E}">
        <p14:creationId xmlns:p14="http://schemas.microsoft.com/office/powerpoint/2010/main" val="284790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579"/>
          </a:xfrm>
        </p:spPr>
        <p:txBody>
          <a:bodyPr>
            <a:normAutofit/>
          </a:bodyPr>
          <a:lstStyle/>
          <a:p>
            <a:r>
              <a:rPr lang="en-US" sz="2400" dirty="0" smtClean="0"/>
              <a:t>Female (</a:t>
            </a:r>
            <a:r>
              <a:rPr lang="en-US" sz="2400" dirty="0" err="1"/>
              <a:t>P</a:t>
            </a:r>
            <a:r>
              <a:rPr lang="en-US" sz="2400" dirty="0" err="1" smtClean="0"/>
              <a:t>wo</a:t>
            </a:r>
            <a:r>
              <a:rPr lang="en-US" sz="2400" dirty="0" smtClean="0"/>
              <a:t>) mask</a:t>
            </a:r>
            <a:endParaRPr lang="en-US" sz="2400" dirty="0"/>
          </a:p>
        </p:txBody>
      </p:sp>
      <p:pic>
        <p:nvPicPr>
          <p:cNvPr id="4" name="Content Placeholder 3"/>
          <p:cNvPicPr>
            <a:picLocks noGrp="1" noChangeAspect="1"/>
          </p:cNvPicPr>
          <p:nvPr>
            <p:ph idx="1"/>
          </p:nvPr>
        </p:nvPicPr>
        <p:blipFill>
          <a:blip r:embed="rId2"/>
          <a:stretch>
            <a:fillRect/>
          </a:stretch>
        </p:blipFill>
        <p:spPr>
          <a:xfrm>
            <a:off x="6096000" y="324243"/>
            <a:ext cx="4672486" cy="6307857"/>
          </a:xfrm>
          <a:prstGeom prst="rect">
            <a:avLst/>
          </a:prstGeom>
        </p:spPr>
      </p:pic>
      <p:sp>
        <p:nvSpPr>
          <p:cNvPr id="6" name="TextBox 5"/>
          <p:cNvSpPr txBox="1"/>
          <p:nvPr/>
        </p:nvSpPr>
        <p:spPr>
          <a:xfrm>
            <a:off x="1410505" y="2417247"/>
            <a:ext cx="3322749" cy="1477328"/>
          </a:xfrm>
          <a:prstGeom prst="rect">
            <a:avLst/>
          </a:prstGeom>
          <a:noFill/>
        </p:spPr>
        <p:txBody>
          <a:bodyPr wrap="square" rtlCol="0">
            <a:spAutoFit/>
          </a:bodyPr>
          <a:lstStyle/>
          <a:p>
            <a:r>
              <a:rPr lang="en-US" dirty="0" smtClean="0"/>
              <a:t>Setting: </a:t>
            </a:r>
            <a:r>
              <a:rPr lang="en-US" dirty="0" err="1"/>
              <a:t>C</a:t>
            </a:r>
            <a:r>
              <a:rPr lang="en-US" dirty="0" err="1" smtClean="0"/>
              <a:t>hokwe</a:t>
            </a:r>
            <a:r>
              <a:rPr lang="en-US" dirty="0" smtClean="0"/>
              <a:t> peoples (Democratic Republic of the Congo)</a:t>
            </a:r>
          </a:p>
          <a:p>
            <a:r>
              <a:rPr lang="en-US" dirty="0" smtClean="0"/>
              <a:t>Medium: Wood, fiber, pigment, and metal </a:t>
            </a:r>
            <a:endParaRPr lang="en-US" dirty="0"/>
          </a:p>
        </p:txBody>
      </p:sp>
      <p:sp>
        <p:nvSpPr>
          <p:cNvPr id="3" name="Rectangle 2"/>
          <p:cNvSpPr/>
          <p:nvPr/>
        </p:nvSpPr>
        <p:spPr>
          <a:xfrm>
            <a:off x="419100" y="5908376"/>
            <a:ext cx="6096000" cy="923330"/>
          </a:xfrm>
          <a:prstGeom prst="rect">
            <a:avLst/>
          </a:prstGeom>
        </p:spPr>
        <p:txBody>
          <a:bodyPr>
            <a:spAutoFit/>
          </a:bodyPr>
          <a:lstStyle/>
          <a:p>
            <a:r>
              <a:rPr lang="en-US" dirty="0">
                <a:hlinkClick r:id="rId3"/>
              </a:rPr>
              <a:t>https://</a:t>
            </a:r>
            <a:r>
              <a:rPr lang="en-US" dirty="0" smtClean="0">
                <a:hlinkClick r:id="rId3"/>
              </a:rPr>
              <a:t>www.khanacademy.org/humanities/ap-art-history/africa-ap/v/female-pwo-mask</a:t>
            </a:r>
            <a:endParaRPr lang="en-US" dirty="0" smtClean="0"/>
          </a:p>
          <a:p>
            <a:endParaRPr lang="en-US" dirty="0"/>
          </a:p>
        </p:txBody>
      </p:sp>
    </p:spTree>
    <p:extLst>
      <p:ext uri="{BB962C8B-B14F-4D97-AF65-F5344CB8AC3E}">
        <p14:creationId xmlns:p14="http://schemas.microsoft.com/office/powerpoint/2010/main" val="227970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5185"/>
          </a:xfrm>
        </p:spPr>
        <p:txBody>
          <a:bodyPr>
            <a:normAutofit/>
          </a:bodyPr>
          <a:lstStyle/>
          <a:p>
            <a:r>
              <a:rPr lang="en-US" sz="2400" dirty="0" smtClean="0"/>
              <a:t>Bundu mask</a:t>
            </a:r>
            <a:endParaRPr lang="en-US" sz="2400" dirty="0"/>
          </a:p>
        </p:txBody>
      </p:sp>
      <p:pic>
        <p:nvPicPr>
          <p:cNvPr id="4" name="Picture 3"/>
          <p:cNvPicPr>
            <a:picLocks noChangeAspect="1"/>
          </p:cNvPicPr>
          <p:nvPr/>
        </p:nvPicPr>
        <p:blipFill>
          <a:blip r:embed="rId2"/>
          <a:stretch>
            <a:fillRect/>
          </a:stretch>
        </p:blipFill>
        <p:spPr>
          <a:xfrm>
            <a:off x="2663244" y="619148"/>
            <a:ext cx="3690389" cy="5557815"/>
          </a:xfrm>
          <a:prstGeom prst="rect">
            <a:avLst/>
          </a:prstGeom>
        </p:spPr>
      </p:pic>
      <p:pic>
        <p:nvPicPr>
          <p:cNvPr id="5" name="Picture 4"/>
          <p:cNvPicPr>
            <a:picLocks noChangeAspect="1"/>
          </p:cNvPicPr>
          <p:nvPr/>
        </p:nvPicPr>
        <p:blipFill>
          <a:blip r:embed="rId3"/>
          <a:stretch>
            <a:fillRect/>
          </a:stretch>
        </p:blipFill>
        <p:spPr>
          <a:xfrm>
            <a:off x="6684134" y="619147"/>
            <a:ext cx="3721995" cy="5557957"/>
          </a:xfrm>
          <a:prstGeom prst="rect">
            <a:avLst/>
          </a:prstGeom>
        </p:spPr>
      </p:pic>
      <p:sp>
        <p:nvSpPr>
          <p:cNvPr id="7" name="TextBox 6"/>
          <p:cNvSpPr txBox="1"/>
          <p:nvPr/>
        </p:nvSpPr>
        <p:spPr>
          <a:xfrm>
            <a:off x="218941" y="3528811"/>
            <a:ext cx="2331076" cy="923330"/>
          </a:xfrm>
          <a:prstGeom prst="rect">
            <a:avLst/>
          </a:prstGeom>
          <a:noFill/>
        </p:spPr>
        <p:txBody>
          <a:bodyPr wrap="square" rtlCol="0">
            <a:spAutoFit/>
          </a:bodyPr>
          <a:lstStyle/>
          <a:p>
            <a:r>
              <a:rPr lang="en-US" dirty="0" smtClean="0"/>
              <a:t>Setting: </a:t>
            </a:r>
            <a:r>
              <a:rPr lang="en-US" dirty="0" err="1" smtClean="0"/>
              <a:t>Ibgo</a:t>
            </a:r>
            <a:r>
              <a:rPr lang="en-US" dirty="0" smtClean="0"/>
              <a:t> peoples (Nigeria)</a:t>
            </a:r>
          </a:p>
          <a:p>
            <a:r>
              <a:rPr lang="en-US" dirty="0" smtClean="0"/>
              <a:t>Medium: Wood</a:t>
            </a:r>
            <a:endParaRPr lang="en-US" dirty="0"/>
          </a:p>
        </p:txBody>
      </p:sp>
      <p:sp>
        <p:nvSpPr>
          <p:cNvPr id="6" name="Rectangle 5"/>
          <p:cNvSpPr/>
          <p:nvPr/>
        </p:nvSpPr>
        <p:spPr>
          <a:xfrm>
            <a:off x="419100" y="6340499"/>
            <a:ext cx="11772900" cy="646331"/>
          </a:xfrm>
          <a:prstGeom prst="rect">
            <a:avLst/>
          </a:prstGeom>
        </p:spPr>
        <p:txBody>
          <a:bodyPr wrap="square">
            <a:spAutoFit/>
          </a:bodyPr>
          <a:lstStyle/>
          <a:p>
            <a:r>
              <a:rPr lang="en-US" dirty="0">
                <a:hlinkClick r:id="rId4"/>
              </a:rPr>
              <a:t>https://</a:t>
            </a:r>
            <a:r>
              <a:rPr lang="en-US" dirty="0" smtClean="0">
                <a:hlinkClick r:id="rId4"/>
              </a:rPr>
              <a:t>www.khanacademy.org/humanities/ap-art-history/africa-ap/v/sande-bundu</a:t>
            </a:r>
            <a:endParaRPr lang="en-US" dirty="0" smtClean="0"/>
          </a:p>
          <a:p>
            <a:endParaRPr lang="en-US" dirty="0"/>
          </a:p>
        </p:txBody>
      </p:sp>
    </p:spTree>
    <p:extLst>
      <p:ext uri="{BB962C8B-B14F-4D97-AF65-F5344CB8AC3E}">
        <p14:creationId xmlns:p14="http://schemas.microsoft.com/office/powerpoint/2010/main" val="68140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Zimbabwe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Bantu=Shona People/Southern Africa</a:t>
            </a:r>
          </a:p>
          <a:p>
            <a:r>
              <a:rPr lang="en-US" dirty="0" smtClean="0"/>
              <a:t>Royal Residence-elites lived in it </a:t>
            </a:r>
          </a:p>
          <a:p>
            <a:r>
              <a:rPr lang="en-US" dirty="0" smtClean="0"/>
              <a:t>300 Similar Structures bit this is the largest ancient structure South of the Sahara. 1800 Acres, 36 </a:t>
            </a:r>
            <a:r>
              <a:rPr lang="en-US" dirty="0" err="1" smtClean="0"/>
              <a:t>ft</a:t>
            </a:r>
            <a:r>
              <a:rPr lang="en-US" dirty="0" smtClean="0"/>
              <a:t> high walls-820 </a:t>
            </a:r>
            <a:r>
              <a:rPr lang="en-US" dirty="0" err="1" smtClean="0"/>
              <a:t>ft</a:t>
            </a:r>
            <a:endParaRPr lang="en-US" dirty="0" smtClean="0"/>
          </a:p>
          <a:p>
            <a:r>
              <a:rPr lang="en-US" dirty="0" smtClean="0"/>
              <a:t>Ritual sites</a:t>
            </a:r>
          </a:p>
          <a:p>
            <a:r>
              <a:rPr lang="en-US" dirty="0" smtClean="0"/>
              <a:t>Cemeteries</a:t>
            </a:r>
          </a:p>
          <a:p>
            <a:r>
              <a:rPr lang="en-US" dirty="0" smtClean="0"/>
              <a:t>Communication Stone-passing on messages</a:t>
            </a:r>
          </a:p>
          <a:p>
            <a:r>
              <a:rPr lang="en-US" dirty="0" smtClean="0"/>
              <a:t>Town at the bottom of a hill-6k houses and 18k people </a:t>
            </a:r>
          </a:p>
          <a:p>
            <a:r>
              <a:rPr lang="en-US" dirty="0" smtClean="0"/>
              <a:t>Highly developed stone masonry techniques </a:t>
            </a:r>
          </a:p>
          <a:p>
            <a:r>
              <a:rPr lang="en-US" dirty="0" smtClean="0"/>
              <a:t>Conical tower-power of the king</a:t>
            </a:r>
          </a:p>
          <a:p>
            <a:r>
              <a:rPr lang="en-US" dirty="0" smtClean="0"/>
              <a:t>Hilltop-Parthenon!?</a:t>
            </a:r>
          </a:p>
          <a:p>
            <a:endParaRPr lang="en-US" dirty="0" smtClean="0"/>
          </a:p>
        </p:txBody>
      </p:sp>
    </p:spTree>
    <p:extLst>
      <p:ext uri="{BB962C8B-B14F-4D97-AF65-F5344CB8AC3E}">
        <p14:creationId xmlns:p14="http://schemas.microsoft.com/office/powerpoint/2010/main" val="101663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Ikenga</a:t>
            </a:r>
            <a:r>
              <a:rPr lang="en-US" sz="2400" dirty="0"/>
              <a:t> (Igbo Peoples)</a:t>
            </a:r>
            <a:r>
              <a:rPr lang="en-US" b="1" dirty="0"/>
              <a:t/>
            </a:r>
            <a:br>
              <a:rPr lang="en-US" b="1" dirty="0"/>
            </a:br>
            <a:endParaRPr lang="en-US" sz="2400" dirty="0"/>
          </a:p>
        </p:txBody>
      </p:sp>
      <p:pic>
        <p:nvPicPr>
          <p:cNvPr id="1026" name="Picture 2" descr="Image result for Ikenga (Igbo Peo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577" y="625373"/>
            <a:ext cx="3456869" cy="5662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73955" y="2835243"/>
            <a:ext cx="3939822" cy="923330"/>
          </a:xfrm>
          <a:prstGeom prst="rect">
            <a:avLst/>
          </a:prstGeom>
          <a:noFill/>
        </p:spPr>
        <p:txBody>
          <a:bodyPr wrap="square" rtlCol="0">
            <a:spAutoFit/>
          </a:bodyPr>
          <a:lstStyle/>
          <a:p>
            <a:r>
              <a:rPr lang="en-US" dirty="0" smtClean="0"/>
              <a:t>Nigeria</a:t>
            </a:r>
          </a:p>
          <a:p>
            <a:r>
              <a:rPr lang="en-US" dirty="0" smtClean="0"/>
              <a:t>19</a:t>
            </a:r>
            <a:r>
              <a:rPr lang="en-US" baseline="30000" dirty="0" smtClean="0"/>
              <a:t>th</a:t>
            </a:r>
            <a:r>
              <a:rPr lang="en-US" dirty="0" smtClean="0"/>
              <a:t> to 20</a:t>
            </a:r>
            <a:r>
              <a:rPr lang="en-US" baseline="30000" dirty="0" smtClean="0"/>
              <a:t>th</a:t>
            </a:r>
            <a:r>
              <a:rPr lang="en-US" dirty="0" smtClean="0"/>
              <a:t> Century C.E.</a:t>
            </a:r>
          </a:p>
          <a:p>
            <a:r>
              <a:rPr lang="en-US" dirty="0" smtClean="0"/>
              <a:t>Wood and Pigment</a:t>
            </a:r>
          </a:p>
        </p:txBody>
      </p:sp>
      <p:sp>
        <p:nvSpPr>
          <p:cNvPr id="4" name="Rectangle 3"/>
          <p:cNvSpPr/>
          <p:nvPr/>
        </p:nvSpPr>
        <p:spPr>
          <a:xfrm>
            <a:off x="530755" y="5826458"/>
            <a:ext cx="6096000" cy="923330"/>
          </a:xfrm>
          <a:prstGeom prst="rect">
            <a:avLst/>
          </a:prstGeom>
        </p:spPr>
        <p:txBody>
          <a:bodyPr>
            <a:spAutoFit/>
          </a:bodyPr>
          <a:lstStyle/>
          <a:p>
            <a:r>
              <a:rPr lang="en-US" dirty="0">
                <a:hlinkClick r:id="rId3"/>
              </a:rPr>
              <a:t>https://</a:t>
            </a:r>
            <a:r>
              <a:rPr lang="en-US" dirty="0" smtClean="0">
                <a:hlinkClick r:id="rId3"/>
              </a:rPr>
              <a:t>www.khanacademy.org/humanities/ap-art-history/africa-ap/v/ikenga</a:t>
            </a:r>
            <a:endParaRPr lang="en-US" dirty="0" smtClean="0"/>
          </a:p>
          <a:p>
            <a:endParaRPr lang="en-US" dirty="0"/>
          </a:p>
        </p:txBody>
      </p:sp>
    </p:spTree>
    <p:extLst>
      <p:ext uri="{BB962C8B-B14F-4D97-AF65-F5344CB8AC3E}">
        <p14:creationId xmlns:p14="http://schemas.microsoft.com/office/powerpoint/2010/main" val="2636548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p:spPr>
        <p:txBody>
          <a:bodyPr>
            <a:normAutofit/>
          </a:bodyPr>
          <a:lstStyle/>
          <a:p>
            <a:r>
              <a:rPr lang="en-US" sz="2400" dirty="0" smtClean="0"/>
              <a:t>Lukasa (memory board)</a:t>
            </a:r>
            <a:endParaRPr lang="en-US" sz="2400" dirty="0"/>
          </a:p>
        </p:txBody>
      </p:sp>
      <p:pic>
        <p:nvPicPr>
          <p:cNvPr id="4" name="Picture 3"/>
          <p:cNvPicPr>
            <a:picLocks noChangeAspect="1"/>
          </p:cNvPicPr>
          <p:nvPr/>
        </p:nvPicPr>
        <p:blipFill>
          <a:blip r:embed="rId2"/>
          <a:stretch>
            <a:fillRect/>
          </a:stretch>
        </p:blipFill>
        <p:spPr>
          <a:xfrm>
            <a:off x="7240609" y="365126"/>
            <a:ext cx="3592402" cy="6241037"/>
          </a:xfrm>
          <a:prstGeom prst="rect">
            <a:avLst/>
          </a:prstGeom>
        </p:spPr>
      </p:pic>
      <p:sp>
        <p:nvSpPr>
          <p:cNvPr id="5" name="TextBox 4"/>
          <p:cNvSpPr txBox="1"/>
          <p:nvPr/>
        </p:nvSpPr>
        <p:spPr>
          <a:xfrm>
            <a:off x="1251396" y="2562314"/>
            <a:ext cx="4044503" cy="923330"/>
          </a:xfrm>
          <a:prstGeom prst="rect">
            <a:avLst/>
          </a:prstGeom>
          <a:noFill/>
        </p:spPr>
        <p:txBody>
          <a:bodyPr wrap="square" rtlCol="0">
            <a:spAutoFit/>
          </a:bodyPr>
          <a:lstStyle/>
          <a:p>
            <a:r>
              <a:rPr lang="en-US" dirty="0" smtClean="0"/>
              <a:t>Setting: </a:t>
            </a:r>
            <a:r>
              <a:rPr lang="en-US" dirty="0" err="1" smtClean="0"/>
              <a:t>Mbudye</a:t>
            </a:r>
            <a:r>
              <a:rPr lang="en-US" dirty="0" smtClean="0"/>
              <a:t> Society, </a:t>
            </a:r>
            <a:r>
              <a:rPr lang="en-US" dirty="0" err="1" smtClean="0"/>
              <a:t>Luba</a:t>
            </a:r>
            <a:r>
              <a:rPr lang="en-US" dirty="0" smtClean="0"/>
              <a:t> peoples (Democratic Republic of the Congo) </a:t>
            </a:r>
          </a:p>
          <a:p>
            <a:r>
              <a:rPr lang="en-US" dirty="0" smtClean="0"/>
              <a:t>Medium: Wood, beads, and metal</a:t>
            </a:r>
          </a:p>
        </p:txBody>
      </p:sp>
      <p:sp>
        <p:nvSpPr>
          <p:cNvPr id="6" name="Rectangle 5"/>
          <p:cNvSpPr/>
          <p:nvPr/>
        </p:nvSpPr>
        <p:spPr>
          <a:xfrm>
            <a:off x="642869" y="5859611"/>
            <a:ext cx="6096000" cy="923330"/>
          </a:xfrm>
          <a:prstGeom prst="rect">
            <a:avLst/>
          </a:prstGeom>
        </p:spPr>
        <p:txBody>
          <a:bodyPr>
            <a:spAutoFit/>
          </a:bodyPr>
          <a:lstStyle/>
          <a:p>
            <a:r>
              <a:rPr lang="en-US" dirty="0">
                <a:hlinkClick r:id="rId3"/>
              </a:rPr>
              <a:t>https://</a:t>
            </a:r>
            <a:r>
              <a:rPr lang="en-US" dirty="0" smtClean="0">
                <a:hlinkClick r:id="rId3"/>
              </a:rPr>
              <a:t>www.khanacademy.org/humanities/ap-art-history/africa-ap/a/lukasa-memory-board-luba-peoples</a:t>
            </a:r>
            <a:endParaRPr lang="en-US" dirty="0" smtClean="0"/>
          </a:p>
          <a:p>
            <a:endParaRPr lang="en-US" dirty="0"/>
          </a:p>
        </p:txBody>
      </p:sp>
    </p:spTree>
    <p:extLst>
      <p:ext uri="{BB962C8B-B14F-4D97-AF65-F5344CB8AC3E}">
        <p14:creationId xmlns:p14="http://schemas.microsoft.com/office/powerpoint/2010/main" val="323258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5185"/>
          </a:xfrm>
        </p:spPr>
        <p:txBody>
          <a:bodyPr>
            <a:normAutofit/>
          </a:bodyPr>
          <a:lstStyle/>
          <a:p>
            <a:r>
              <a:rPr lang="en-US" sz="2400" dirty="0" smtClean="0"/>
              <a:t>Aka elephant mask</a:t>
            </a:r>
            <a:endParaRPr lang="en-US" sz="2400" dirty="0"/>
          </a:p>
        </p:txBody>
      </p:sp>
      <p:pic>
        <p:nvPicPr>
          <p:cNvPr id="4" name="Picture 3"/>
          <p:cNvPicPr>
            <a:picLocks noChangeAspect="1"/>
          </p:cNvPicPr>
          <p:nvPr/>
        </p:nvPicPr>
        <p:blipFill>
          <a:blip r:embed="rId2"/>
          <a:stretch>
            <a:fillRect/>
          </a:stretch>
        </p:blipFill>
        <p:spPr>
          <a:xfrm>
            <a:off x="6096000" y="231775"/>
            <a:ext cx="4917181" cy="6315041"/>
          </a:xfrm>
          <a:prstGeom prst="rect">
            <a:avLst/>
          </a:prstGeom>
        </p:spPr>
      </p:pic>
      <p:sp>
        <p:nvSpPr>
          <p:cNvPr id="5" name="TextBox 4"/>
          <p:cNvSpPr txBox="1"/>
          <p:nvPr/>
        </p:nvSpPr>
        <p:spPr>
          <a:xfrm>
            <a:off x="838200" y="2439473"/>
            <a:ext cx="3867955" cy="1200329"/>
          </a:xfrm>
          <a:prstGeom prst="rect">
            <a:avLst/>
          </a:prstGeom>
          <a:noFill/>
        </p:spPr>
        <p:txBody>
          <a:bodyPr wrap="square" rtlCol="0">
            <a:spAutoFit/>
          </a:bodyPr>
          <a:lstStyle/>
          <a:p>
            <a:r>
              <a:rPr lang="en-US" dirty="0" smtClean="0"/>
              <a:t>Setting: </a:t>
            </a:r>
            <a:r>
              <a:rPr lang="en-US" dirty="0" err="1" smtClean="0"/>
              <a:t>Bamileke</a:t>
            </a:r>
            <a:r>
              <a:rPr lang="en-US" dirty="0" smtClean="0"/>
              <a:t> (Cameroon, western </a:t>
            </a:r>
            <a:r>
              <a:rPr lang="en-US" dirty="0" err="1" smtClean="0"/>
              <a:t>grassfields</a:t>
            </a:r>
            <a:r>
              <a:rPr lang="en-US" dirty="0" smtClean="0"/>
              <a:t> region)</a:t>
            </a:r>
          </a:p>
          <a:p>
            <a:r>
              <a:rPr lang="en-US" dirty="0" smtClean="0"/>
              <a:t>Medium: wood, woven raffia, cloth, and beads</a:t>
            </a:r>
            <a:endParaRPr lang="en-US" dirty="0"/>
          </a:p>
        </p:txBody>
      </p:sp>
      <p:sp>
        <p:nvSpPr>
          <p:cNvPr id="6" name="Rectangle 5"/>
          <p:cNvSpPr/>
          <p:nvPr/>
        </p:nvSpPr>
        <p:spPr>
          <a:xfrm>
            <a:off x="419100" y="5911172"/>
            <a:ext cx="6096000" cy="923330"/>
          </a:xfrm>
          <a:prstGeom prst="rect">
            <a:avLst/>
          </a:prstGeom>
        </p:spPr>
        <p:txBody>
          <a:bodyPr>
            <a:spAutoFit/>
          </a:bodyPr>
          <a:lstStyle/>
          <a:p>
            <a:r>
              <a:rPr lang="en-US" dirty="0">
                <a:hlinkClick r:id="rId3"/>
              </a:rPr>
              <a:t>https://</a:t>
            </a:r>
            <a:r>
              <a:rPr lang="en-US" dirty="0" smtClean="0">
                <a:hlinkClick r:id="rId3"/>
              </a:rPr>
              <a:t>www.khanacademy.org/humanities/ap-art-history/africa-ap/v/elephant-mask</a:t>
            </a:r>
            <a:endParaRPr lang="en-US" dirty="0" smtClean="0"/>
          </a:p>
          <a:p>
            <a:endParaRPr lang="en-US" dirty="0"/>
          </a:p>
        </p:txBody>
      </p:sp>
    </p:spTree>
    <p:extLst>
      <p:ext uri="{BB962C8B-B14F-4D97-AF65-F5344CB8AC3E}">
        <p14:creationId xmlns:p14="http://schemas.microsoft.com/office/powerpoint/2010/main" val="132189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5185"/>
          </a:xfrm>
        </p:spPr>
        <p:txBody>
          <a:bodyPr>
            <a:normAutofit/>
          </a:bodyPr>
          <a:lstStyle/>
          <a:p>
            <a:r>
              <a:rPr lang="en-US" sz="2400" dirty="0" smtClean="0"/>
              <a:t>Reliquary figure (</a:t>
            </a:r>
            <a:r>
              <a:rPr lang="en-US" sz="2400" dirty="0" err="1" smtClean="0"/>
              <a:t>nlo</a:t>
            </a:r>
            <a:r>
              <a:rPr lang="en-US" sz="2400" dirty="0" smtClean="0"/>
              <a:t> </a:t>
            </a:r>
            <a:r>
              <a:rPr lang="en-US" sz="2400" dirty="0" err="1" smtClean="0"/>
              <a:t>bieri</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6278183" y="365125"/>
            <a:ext cx="4471652" cy="6324194"/>
          </a:xfrm>
          <a:prstGeom prst="rect">
            <a:avLst/>
          </a:prstGeom>
        </p:spPr>
      </p:pic>
      <p:sp>
        <p:nvSpPr>
          <p:cNvPr id="5" name="TextBox 4"/>
          <p:cNvSpPr txBox="1"/>
          <p:nvPr/>
        </p:nvSpPr>
        <p:spPr>
          <a:xfrm>
            <a:off x="973428" y="2474819"/>
            <a:ext cx="3786389" cy="923330"/>
          </a:xfrm>
          <a:prstGeom prst="rect">
            <a:avLst/>
          </a:prstGeom>
          <a:noFill/>
        </p:spPr>
        <p:txBody>
          <a:bodyPr wrap="square" rtlCol="0">
            <a:spAutoFit/>
          </a:bodyPr>
          <a:lstStyle/>
          <a:p>
            <a:r>
              <a:rPr lang="en-US" dirty="0" smtClean="0"/>
              <a:t>Setting: Fang peoples (southern Cameroon)</a:t>
            </a:r>
          </a:p>
          <a:p>
            <a:r>
              <a:rPr lang="en-US" dirty="0" smtClean="0"/>
              <a:t>Medium: Wood</a:t>
            </a:r>
            <a:endParaRPr lang="en-US" dirty="0"/>
          </a:p>
        </p:txBody>
      </p:sp>
      <p:sp>
        <p:nvSpPr>
          <p:cNvPr id="6" name="Rectangle 5"/>
          <p:cNvSpPr/>
          <p:nvPr/>
        </p:nvSpPr>
        <p:spPr>
          <a:xfrm>
            <a:off x="510192" y="5931472"/>
            <a:ext cx="6096000" cy="923330"/>
          </a:xfrm>
          <a:prstGeom prst="rect">
            <a:avLst/>
          </a:prstGeom>
        </p:spPr>
        <p:txBody>
          <a:bodyPr>
            <a:spAutoFit/>
          </a:bodyPr>
          <a:lstStyle/>
          <a:p>
            <a:r>
              <a:rPr lang="en-US" dirty="0">
                <a:hlinkClick r:id="rId3"/>
              </a:rPr>
              <a:t>https://</a:t>
            </a:r>
            <a:r>
              <a:rPr lang="en-US" dirty="0" smtClean="0">
                <a:hlinkClick r:id="rId3"/>
              </a:rPr>
              <a:t>www.khanacademy.org/humanities/ap-art-history/africa-ap/v/fang-reliquary</a:t>
            </a:r>
            <a:endParaRPr lang="en-US" dirty="0" smtClean="0"/>
          </a:p>
          <a:p>
            <a:endParaRPr lang="en-US" dirty="0"/>
          </a:p>
        </p:txBody>
      </p:sp>
    </p:spTree>
    <p:extLst>
      <p:ext uri="{BB962C8B-B14F-4D97-AF65-F5344CB8AC3E}">
        <p14:creationId xmlns:p14="http://schemas.microsoft.com/office/powerpoint/2010/main" val="4018697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943"/>
          </a:xfrm>
        </p:spPr>
        <p:txBody>
          <a:bodyPr>
            <a:normAutofit/>
          </a:bodyPr>
          <a:lstStyle/>
          <a:p>
            <a:r>
              <a:rPr lang="en-US" sz="2400" dirty="0" smtClean="0"/>
              <a:t>Veranda post: equestrian figure and female caryatid</a:t>
            </a:r>
            <a:endParaRPr lang="en-US" sz="2400" dirty="0"/>
          </a:p>
        </p:txBody>
      </p:sp>
      <p:pic>
        <p:nvPicPr>
          <p:cNvPr id="4" name="Picture 3"/>
          <p:cNvPicPr>
            <a:picLocks noChangeAspect="1"/>
          </p:cNvPicPr>
          <p:nvPr/>
        </p:nvPicPr>
        <p:blipFill>
          <a:blip r:embed="rId2"/>
          <a:stretch>
            <a:fillRect/>
          </a:stretch>
        </p:blipFill>
        <p:spPr>
          <a:xfrm>
            <a:off x="5800725" y="1056068"/>
            <a:ext cx="4404472" cy="5589431"/>
          </a:xfrm>
          <a:prstGeom prst="rect">
            <a:avLst/>
          </a:prstGeom>
        </p:spPr>
      </p:pic>
      <p:sp>
        <p:nvSpPr>
          <p:cNvPr id="5" name="TextBox 4"/>
          <p:cNvSpPr txBox="1"/>
          <p:nvPr/>
        </p:nvSpPr>
        <p:spPr>
          <a:xfrm>
            <a:off x="838200" y="2263462"/>
            <a:ext cx="4152900" cy="646331"/>
          </a:xfrm>
          <a:prstGeom prst="rect">
            <a:avLst/>
          </a:prstGeom>
          <a:noFill/>
        </p:spPr>
        <p:txBody>
          <a:bodyPr wrap="square" rtlCol="0">
            <a:spAutoFit/>
          </a:bodyPr>
          <a:lstStyle/>
          <a:p>
            <a:r>
              <a:rPr lang="en-US" dirty="0" smtClean="0"/>
              <a:t>Setting: </a:t>
            </a:r>
            <a:r>
              <a:rPr lang="en-US" dirty="0" err="1" smtClean="0"/>
              <a:t>Olowe</a:t>
            </a:r>
            <a:r>
              <a:rPr lang="en-US" dirty="0" smtClean="0"/>
              <a:t> of </a:t>
            </a:r>
            <a:r>
              <a:rPr lang="en-US" dirty="0" err="1" smtClean="0"/>
              <a:t>Ise</a:t>
            </a:r>
            <a:r>
              <a:rPr lang="en-US" dirty="0" smtClean="0"/>
              <a:t> (Yoruba peoples)</a:t>
            </a:r>
          </a:p>
          <a:p>
            <a:r>
              <a:rPr lang="en-US" dirty="0" smtClean="0"/>
              <a:t>Medium: Wood and pigment</a:t>
            </a:r>
            <a:endParaRPr lang="en-US" dirty="0"/>
          </a:p>
        </p:txBody>
      </p:sp>
      <p:sp>
        <p:nvSpPr>
          <p:cNvPr id="6" name="Rectangle 5"/>
          <p:cNvSpPr/>
          <p:nvPr/>
        </p:nvSpPr>
        <p:spPr>
          <a:xfrm>
            <a:off x="271463" y="5999168"/>
            <a:ext cx="6096000" cy="923330"/>
          </a:xfrm>
          <a:prstGeom prst="rect">
            <a:avLst/>
          </a:prstGeom>
        </p:spPr>
        <p:txBody>
          <a:bodyPr>
            <a:spAutoFit/>
          </a:bodyPr>
          <a:lstStyle/>
          <a:p>
            <a:r>
              <a:rPr lang="en-US" dirty="0">
                <a:hlinkClick r:id="rId3"/>
              </a:rPr>
              <a:t>https://</a:t>
            </a:r>
            <a:r>
              <a:rPr lang="en-US" dirty="0" smtClean="0">
                <a:hlinkClick r:id="rId3"/>
              </a:rPr>
              <a:t>www.khanacademy.org/humanities/ap-art-history/africa-ap/v/olowe-veranda</a:t>
            </a:r>
            <a:endParaRPr lang="en-US" dirty="0" smtClean="0"/>
          </a:p>
          <a:p>
            <a:endParaRPr lang="en-US" dirty="0"/>
          </a:p>
        </p:txBody>
      </p:sp>
    </p:spTree>
    <p:extLst>
      <p:ext uri="{BB962C8B-B14F-4D97-AF65-F5344CB8AC3E}">
        <p14:creationId xmlns:p14="http://schemas.microsoft.com/office/powerpoint/2010/main" val="414042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Zimbabwe House of Stone </a:t>
            </a:r>
            <a:endParaRPr lang="en-US" dirty="0"/>
          </a:p>
        </p:txBody>
      </p:sp>
      <p:sp>
        <p:nvSpPr>
          <p:cNvPr id="3" name="Content Placeholder 2"/>
          <p:cNvSpPr>
            <a:spLocks noGrp="1"/>
          </p:cNvSpPr>
          <p:nvPr>
            <p:ph idx="1"/>
          </p:nvPr>
        </p:nvSpPr>
        <p:spPr/>
        <p:txBody>
          <a:bodyPr/>
          <a:lstStyle/>
          <a:p>
            <a:r>
              <a:rPr lang="en-US" dirty="0" smtClean="0"/>
              <a:t>Beads from China and Near East found=trade</a:t>
            </a:r>
          </a:p>
          <a:p>
            <a:r>
              <a:rPr lang="en-US" dirty="0" smtClean="0"/>
              <a:t>Royal Residence-not defensive but to separate elite form the mases to show power</a:t>
            </a:r>
          </a:p>
          <a:p>
            <a:r>
              <a:rPr lang="en-US" dirty="0" smtClean="0"/>
              <a:t>Commoners lived outside</a:t>
            </a:r>
          </a:p>
          <a:p>
            <a:r>
              <a:rPr lang="en-US" dirty="0" smtClean="0"/>
              <a:t>Towers= masculine, grain bins=royal power and generosity </a:t>
            </a:r>
          </a:p>
          <a:p>
            <a:r>
              <a:rPr lang="en-US" dirty="0" smtClean="0"/>
              <a:t>Split granite-ashlar masonry with slight recess for an inward slope</a:t>
            </a:r>
          </a:p>
          <a:p>
            <a:r>
              <a:rPr lang="en-US" dirty="0" smtClean="0"/>
              <a:t>No straight lines-built of curves </a:t>
            </a:r>
            <a:endParaRPr lang="en-US" dirty="0"/>
          </a:p>
        </p:txBody>
      </p:sp>
    </p:spTree>
    <p:extLst>
      <p:ext uri="{BB962C8B-B14F-4D97-AF65-F5344CB8AC3E}">
        <p14:creationId xmlns:p14="http://schemas.microsoft.com/office/powerpoint/2010/main" val="301812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4648" y="-145697"/>
            <a:ext cx="9599152" cy="7305685"/>
          </a:xfrm>
        </p:spPr>
      </p:pic>
    </p:spTree>
    <p:extLst>
      <p:ext uri="{BB962C8B-B14F-4D97-AF65-F5344CB8AC3E}">
        <p14:creationId xmlns:p14="http://schemas.microsoft.com/office/powerpoint/2010/main" val="259536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379" y="0"/>
            <a:ext cx="9279110" cy="7018435"/>
          </a:xfrm>
        </p:spPr>
      </p:pic>
    </p:spTree>
    <p:extLst>
      <p:ext uri="{BB962C8B-B14F-4D97-AF65-F5344CB8AC3E}">
        <p14:creationId xmlns:p14="http://schemas.microsoft.com/office/powerpoint/2010/main" val="289680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525" y="-124675"/>
            <a:ext cx="9222950" cy="6982675"/>
          </a:xfrm>
        </p:spPr>
      </p:pic>
    </p:spTree>
    <p:extLst>
      <p:ext uri="{BB962C8B-B14F-4D97-AF65-F5344CB8AC3E}">
        <p14:creationId xmlns:p14="http://schemas.microsoft.com/office/powerpoint/2010/main" val="376425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422" y="-97710"/>
            <a:ext cx="10205156" cy="6825208"/>
          </a:xfrm>
        </p:spPr>
      </p:pic>
    </p:spTree>
    <p:extLst>
      <p:ext uri="{BB962C8B-B14F-4D97-AF65-F5344CB8AC3E}">
        <p14:creationId xmlns:p14="http://schemas.microsoft.com/office/powerpoint/2010/main" val="96760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089" y="161944"/>
            <a:ext cx="9802067" cy="6592125"/>
          </a:xfrm>
        </p:spPr>
      </p:pic>
    </p:spTree>
    <p:extLst>
      <p:ext uri="{BB962C8B-B14F-4D97-AF65-F5344CB8AC3E}">
        <p14:creationId xmlns:p14="http://schemas.microsoft.com/office/powerpoint/2010/main" val="39176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857" y="-307215"/>
            <a:ext cx="5214409" cy="7628487"/>
          </a:xfrm>
        </p:spPr>
      </p:pic>
      <p:sp>
        <p:nvSpPr>
          <p:cNvPr id="5" name="Rectangle 4"/>
          <p:cNvSpPr/>
          <p:nvPr/>
        </p:nvSpPr>
        <p:spPr>
          <a:xfrm>
            <a:off x="417689" y="948814"/>
            <a:ext cx="2731911" cy="4524315"/>
          </a:xfrm>
          <a:prstGeom prst="rect">
            <a:avLst/>
          </a:prstGeom>
        </p:spPr>
        <p:txBody>
          <a:bodyPr wrap="square">
            <a:spAutoFit/>
          </a:bodyPr>
          <a:lstStyle/>
          <a:p>
            <a:r>
              <a:rPr lang="en-US" dirty="0">
                <a:solidFill>
                  <a:srgbClr val="000000"/>
                </a:solidFill>
                <a:latin typeface="The Met Serif Web"/>
              </a:rPr>
              <a:t>Scholars have suggested that the birds served as emblems of royal authority, perhaps representing the ancestors of Great Zimbabwe’s rulers. Although their precise significance is still unknown, these sculptures remain powerful symbols of rule in the modern era, adorning the flag of Zimbabwe as national emblems.</a:t>
            </a:r>
            <a:endParaRPr lang="en-US" dirty="0"/>
          </a:p>
        </p:txBody>
      </p:sp>
    </p:spTree>
    <p:extLst>
      <p:ext uri="{BB962C8B-B14F-4D97-AF65-F5344CB8AC3E}">
        <p14:creationId xmlns:p14="http://schemas.microsoft.com/office/powerpoint/2010/main" val="2874696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496</Words>
  <Application>Microsoft Office PowerPoint</Application>
  <PresentationFormat>Widescreen</PresentationFormat>
  <Paragraphs>85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The Met Serif Web</vt:lpstr>
      <vt:lpstr>Office Theme</vt:lpstr>
      <vt:lpstr>Africa</vt:lpstr>
      <vt:lpstr>Great Zimbabwe </vt:lpstr>
      <vt:lpstr>Great Zimbabwe House of Stone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Conical tower and circular wall of Great Zimbabwe</vt:lpstr>
      <vt:lpstr>Great Mosque of Djenne</vt:lpstr>
      <vt:lpstr>Wall plaque, from Oba’s Palace</vt:lpstr>
      <vt:lpstr>Sika dwa kofi (Golden Stool)</vt:lpstr>
      <vt:lpstr>Ndop (portrait figure) of King Mishe miShyaang maMbul</vt:lpstr>
      <vt:lpstr>Power Figure (Nkisi n’kondi)</vt:lpstr>
      <vt:lpstr>Portrait mask (Mblo)</vt:lpstr>
      <vt:lpstr>Female (Pwo) mask</vt:lpstr>
      <vt:lpstr>Bundu mask</vt:lpstr>
      <vt:lpstr>Ikenga (Igbo Peoples) </vt:lpstr>
      <vt:lpstr>Lukasa (memory board)</vt:lpstr>
      <vt:lpstr>Aka elephant mask</vt:lpstr>
      <vt:lpstr>Reliquary figure (nlo bieri)</vt:lpstr>
      <vt:lpstr>Veranda post: equestrian figure and female caryatid</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dc:title>
  <dc:creator>Barry, Brett</dc:creator>
  <cp:lastModifiedBy>Barry, Brett</cp:lastModifiedBy>
  <cp:revision>18</cp:revision>
  <dcterms:created xsi:type="dcterms:W3CDTF">2015-06-01T17:37:45Z</dcterms:created>
  <dcterms:modified xsi:type="dcterms:W3CDTF">2017-03-09T18:48:40Z</dcterms:modified>
</cp:coreProperties>
</file>