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9144000" cy="5143500" type="screen16x9"/>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F7E5FE-B4B1-4EF7-B694-6F37CF8AC995}">
  <a:tblStyle styleId="{F3F7E5FE-B4B1-4EF7-B694-6F37CF8AC99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40524ee571_0_10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40524ee571_0_101: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i="1">
                <a:solidFill>
                  <a:schemeClr val="dk1"/>
                </a:solidFill>
              </a:rPr>
              <a:t>Welcome Teachers! We hope your utilize this presentation in a lesson when introducing students to Paper for the first time!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3e0421129c_2_2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3e0421129c_2_2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Clr>
                <a:schemeClr val="dk1"/>
              </a:buClr>
              <a:buNone/>
            </a:pPr>
            <a:r>
              <a:rPr lang="en" i="1">
                <a:solidFill>
                  <a:schemeClr val="dk1"/>
                </a:solidFill>
              </a:rPr>
              <a:t>In this section you and your students will explore how to start a conversation with a Tutor, the different features in the Live Help, and examples of good questions to ask your tutor! </a:t>
            </a:r>
            <a:endParaRPr i="1">
              <a:solidFill>
                <a:schemeClr val="dk1"/>
              </a:solidFill>
            </a:endParaRPr>
          </a:p>
          <a:p>
            <a:pPr marL="0" indent="0">
              <a:buClr>
                <a:schemeClr val="dk1"/>
              </a:buClr>
              <a:buNone/>
            </a:pPr>
            <a:endParaRPr i="1">
              <a:solidFill>
                <a:schemeClr val="dk1"/>
              </a:solidFill>
            </a:endParaRPr>
          </a:p>
          <a:p>
            <a:pPr marL="0" indent="0">
              <a:buClr>
                <a:schemeClr val="dk1"/>
              </a:buClr>
              <a:buNone/>
            </a:pPr>
            <a:r>
              <a:rPr lang="en" i="1">
                <a:solidFill>
                  <a:schemeClr val="dk1"/>
                </a:solidFill>
              </a:rPr>
              <a:t>There is also an opportunity to practice using the Live Help with your class!</a:t>
            </a:r>
            <a:endParaRPr/>
          </a:p>
          <a:p>
            <a:pPr marL="0" indent="0">
              <a:buNone/>
            </a:pPr>
            <a:endParaRPr/>
          </a:p>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36c0d8efa3_0_123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36c0d8efa3_0_123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spcBef>
                <a:spcPts val="317"/>
              </a:spcBef>
              <a:buNone/>
            </a:pPr>
            <a:r>
              <a:rPr lang="en">
                <a:solidFill>
                  <a:schemeClr val="dk1"/>
                </a:solidFill>
              </a:rPr>
              <a:t>There are 3 ways to begin a Live Help with a Paper Tutor. All of them will get you instantly connected to a Tutor.</a:t>
            </a:r>
            <a:endParaRPr>
              <a:solidFill>
                <a:schemeClr val="dk1"/>
              </a:solidFill>
            </a:endParaRPr>
          </a:p>
          <a:p>
            <a:pPr marL="483306" indent="-315491">
              <a:spcBef>
                <a:spcPts val="317"/>
              </a:spcBef>
              <a:buClr>
                <a:schemeClr val="dk1"/>
              </a:buClr>
              <a:buAutoNum type="arabicPeriod"/>
            </a:pPr>
            <a:r>
              <a:rPr lang="en">
                <a:solidFill>
                  <a:schemeClr val="dk1"/>
                </a:solidFill>
              </a:rPr>
              <a:t> The question matcher which allows you to type any question and get matched with a tutor in the appropriate subject area.</a:t>
            </a:r>
            <a:endParaRPr>
              <a:solidFill>
                <a:schemeClr val="dk1"/>
              </a:solidFill>
            </a:endParaRPr>
          </a:p>
          <a:p>
            <a:pPr marL="483306" indent="-315491">
              <a:buClr>
                <a:schemeClr val="dk1"/>
              </a:buClr>
              <a:buAutoNum type="arabicPeriod"/>
            </a:pPr>
            <a:r>
              <a:rPr lang="en">
                <a:solidFill>
                  <a:schemeClr val="dk1"/>
                </a:solidFill>
              </a:rPr>
              <a:t>Using the “Ask a Tutor” button under the specific class or subject you need help in.</a:t>
            </a:r>
            <a:endParaRPr>
              <a:solidFill>
                <a:schemeClr val="dk1"/>
              </a:solidFill>
            </a:endParaRPr>
          </a:p>
          <a:p>
            <a:pPr marL="483306" indent="-315491">
              <a:buClr>
                <a:schemeClr val="dk1"/>
              </a:buClr>
              <a:buAutoNum type="arabicPeriod"/>
            </a:pPr>
            <a:r>
              <a:rPr lang="en">
                <a:solidFill>
                  <a:schemeClr val="dk1"/>
                </a:solidFill>
              </a:rPr>
              <a:t>Using the “Ask any Tutor” button for questions you can’t quite place into a subject.</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3de6fcb0fa_1_88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3de6fcb0fa_1_88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u="sng">
                <a:solidFill>
                  <a:schemeClr val="dk1"/>
                </a:solidFill>
                <a:latin typeface="Nunito Sans"/>
                <a:ea typeface="Nunito Sans"/>
                <a:cs typeface="Nunito Sans"/>
                <a:sym typeface="Nunito Sans"/>
              </a:rPr>
              <a:t>Teacher Talk Track</a:t>
            </a:r>
            <a:endParaRPr u="sng">
              <a:solidFill>
                <a:schemeClr val="dk1"/>
              </a:solidFill>
              <a:latin typeface="Nunito Sans"/>
              <a:ea typeface="Nunito Sans"/>
              <a:cs typeface="Nunito Sans"/>
              <a:sym typeface="Nunito Sans"/>
            </a:endParaRPr>
          </a:p>
          <a:p>
            <a:pPr marL="0" indent="0">
              <a:buNone/>
            </a:pPr>
            <a:endParaRPr b="1">
              <a:solidFill>
                <a:schemeClr val="dk1"/>
              </a:solidFill>
              <a:latin typeface="Nunito Sans"/>
              <a:ea typeface="Nunito Sans"/>
              <a:cs typeface="Nunito Sans"/>
              <a:sym typeface="Nunito Sans"/>
            </a:endParaRPr>
          </a:p>
          <a:p>
            <a:pPr marL="0" indent="0">
              <a:buNone/>
            </a:pPr>
            <a:r>
              <a:rPr lang="en" b="1">
                <a:solidFill>
                  <a:schemeClr val="dk1"/>
                </a:solidFill>
                <a:latin typeface="Nunito Sans"/>
                <a:ea typeface="Nunito Sans"/>
                <a:cs typeface="Nunito Sans"/>
                <a:sym typeface="Nunito Sans"/>
              </a:rPr>
              <a:t>This is an example of a live help with a tutor, Emad- as you can see, the live help looks similar texting or sending media on social media, so let’s take a look at some of the features</a:t>
            </a:r>
            <a:endParaRPr b="1">
              <a:solidFill>
                <a:schemeClr val="dk1"/>
              </a:solidFill>
              <a:latin typeface="Nunito Sans"/>
              <a:ea typeface="Nunito Sans"/>
              <a:cs typeface="Nunito Sans"/>
              <a:sym typeface="Nunito Sans"/>
            </a:endParaRPr>
          </a:p>
          <a:p>
            <a:pPr marL="0" indent="0">
              <a:buNone/>
            </a:pPr>
            <a:endParaRPr b="1">
              <a:solidFill>
                <a:schemeClr val="dk1"/>
              </a:solidFill>
              <a:latin typeface="Nunito Sans"/>
              <a:ea typeface="Nunito Sans"/>
              <a:cs typeface="Nunito Sans"/>
              <a:sym typeface="Nunito Sans"/>
            </a:endParaRPr>
          </a:p>
          <a:p>
            <a:pPr marL="483306" indent="-315491">
              <a:buClr>
                <a:schemeClr val="dk1"/>
              </a:buClr>
              <a:buFont typeface="Nunito Sans"/>
              <a:buChar char="●"/>
            </a:pPr>
            <a:r>
              <a:rPr lang="en" b="1">
                <a:solidFill>
                  <a:schemeClr val="dk1"/>
                </a:solidFill>
                <a:latin typeface="Nunito Sans"/>
                <a:ea typeface="Nunito Sans"/>
                <a:cs typeface="Nunito Sans"/>
                <a:sym typeface="Nunito Sans"/>
              </a:rPr>
              <a:t>(CLICK) The bottom box is where students are able to type out a problem or prompt, </a:t>
            </a:r>
            <a:endParaRPr b="1">
              <a:solidFill>
                <a:schemeClr val="dk1"/>
              </a:solidFill>
              <a:latin typeface="Nunito Sans"/>
              <a:ea typeface="Nunito Sans"/>
              <a:cs typeface="Nunito Sans"/>
              <a:sym typeface="Nunito Sans"/>
            </a:endParaRPr>
          </a:p>
          <a:p>
            <a:pPr marL="483306" indent="-315491">
              <a:buClr>
                <a:schemeClr val="dk1"/>
              </a:buClr>
              <a:buFont typeface="Nunito Sans"/>
              <a:buChar char="●"/>
            </a:pPr>
            <a:r>
              <a:rPr lang="en" b="1">
                <a:solidFill>
                  <a:schemeClr val="dk1"/>
                </a:solidFill>
                <a:latin typeface="Nunito Sans"/>
                <a:ea typeface="Nunito Sans"/>
                <a:cs typeface="Nunito Sans"/>
                <a:sym typeface="Nunito Sans"/>
              </a:rPr>
              <a:t>(CLICK) Here you can upload and send a file like pdf or picture of your work, or draw on a collaborative whiteboard. </a:t>
            </a:r>
            <a:endParaRPr b="1">
              <a:solidFill>
                <a:schemeClr val="dk1"/>
              </a:solidFill>
              <a:latin typeface="Nunito Sans"/>
              <a:ea typeface="Nunito Sans"/>
              <a:cs typeface="Nunito Sans"/>
              <a:sym typeface="Nunito Sans"/>
            </a:endParaRPr>
          </a:p>
          <a:p>
            <a:pPr marL="483306" indent="-315491">
              <a:buClr>
                <a:schemeClr val="dk1"/>
              </a:buClr>
              <a:buFont typeface="Nunito Sans"/>
              <a:buChar char="●"/>
            </a:pPr>
            <a:r>
              <a:rPr lang="en" b="1">
                <a:solidFill>
                  <a:schemeClr val="dk1"/>
                </a:solidFill>
                <a:latin typeface="Nunito Sans"/>
                <a:ea typeface="Nunito Sans"/>
                <a:cs typeface="Nunito Sans"/>
                <a:sym typeface="Nunito Sans"/>
              </a:rPr>
              <a:t>(CLICK) Students can use emojis to react to things the tutor has said, thumbs up for agreement and a question mark for confusion) and bookmark any messages that you will find useful to review in the future! All of the interactions with tutors are recorded and available in students’ history, so you will always be able to come back to it to review your sessions. </a:t>
            </a:r>
            <a:endParaRPr b="1">
              <a:solidFill>
                <a:schemeClr val="dk1"/>
              </a:solidFill>
              <a:latin typeface="Nunito Sans"/>
              <a:ea typeface="Nunito Sans"/>
              <a:cs typeface="Nunito Sans"/>
              <a:sym typeface="Nunito Sans"/>
            </a:endParaRPr>
          </a:p>
          <a:p>
            <a:pPr marL="483306" indent="-315491">
              <a:buClr>
                <a:schemeClr val="dk1"/>
              </a:buClr>
              <a:buFont typeface="Nunito Sans"/>
              <a:buChar char="●"/>
            </a:pPr>
            <a:r>
              <a:rPr lang="en" b="1">
                <a:solidFill>
                  <a:schemeClr val="dk1"/>
                </a:solidFill>
                <a:latin typeface="Nunito Sans"/>
                <a:ea typeface="Nunito Sans"/>
                <a:cs typeface="Nunito Sans"/>
                <a:sym typeface="Nunito Sans"/>
              </a:rPr>
              <a:t>(CLICK) Once you received the help you needed and  finished with the session you can end a session. You will be prompted to provide some feedback on how they enjoyed the session, and return to their dashboard.</a:t>
            </a:r>
            <a:endParaRPr u="sng">
              <a:solidFill>
                <a:schemeClr val="dk1"/>
              </a:solidFill>
              <a:latin typeface="Nunito Sans"/>
              <a:ea typeface="Nunito Sans"/>
              <a:cs typeface="Nunito Sans"/>
              <a:sym typeface="Nunito Sans"/>
            </a:endParaRPr>
          </a:p>
          <a:p>
            <a:pPr marL="0" indent="0">
              <a:buNone/>
            </a:pPr>
            <a:endParaRPr>
              <a:solidFill>
                <a:schemeClr val="dk1"/>
              </a:solidFill>
              <a:latin typeface="Nunito Sans"/>
              <a:ea typeface="Nunito Sans"/>
              <a:cs typeface="Nunito Sans"/>
              <a:sym typeface="Nunito Sans"/>
            </a:endParaRPr>
          </a:p>
          <a:p>
            <a:pPr marL="0" indent="0">
              <a:buNone/>
            </a:pPr>
            <a:endParaRPr>
              <a:latin typeface="Nunito Sans"/>
              <a:ea typeface="Nunito Sans"/>
              <a:cs typeface="Nunito Sans"/>
              <a:sym typeface="Nunito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3e0421129c_2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3e0421129c_2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sz="1500">
                <a:solidFill>
                  <a:schemeClr val="dk1"/>
                </a:solidFill>
                <a:latin typeface="Nunito Sans"/>
                <a:ea typeface="Nunito Sans"/>
                <a:cs typeface="Nunito Sans"/>
                <a:sym typeface="Nunito Sans"/>
              </a:rPr>
              <a:t>Sometimes it’s hard to start conversations with people online, but our tutors remove all the pressure! They may even say hi first!</a:t>
            </a:r>
            <a:endParaRPr sz="1500">
              <a:solidFill>
                <a:schemeClr val="dk1"/>
              </a:solidFill>
              <a:latin typeface="Nunito Sans"/>
              <a:ea typeface="Nunito Sans"/>
              <a:cs typeface="Nunito Sans"/>
              <a:sym typeface="Nunito Sans"/>
            </a:endParaRPr>
          </a:p>
          <a:p>
            <a:pPr marL="0" indent="0">
              <a:buNone/>
            </a:pPr>
            <a:r>
              <a:rPr lang="en" sz="1500">
                <a:solidFill>
                  <a:schemeClr val="dk1"/>
                </a:solidFill>
                <a:latin typeface="Nunito Sans SemiBold"/>
                <a:ea typeface="Nunito Sans SemiBold"/>
                <a:cs typeface="Nunito Sans SemiBold"/>
                <a:sym typeface="Nunito Sans SemiBold"/>
              </a:rPr>
              <a:t>Review with your students the right and wrong ways to communicate with a Paper Tutor.</a:t>
            </a:r>
            <a:endParaRPr sz="1500">
              <a:solidFill>
                <a:schemeClr val="dk1"/>
              </a:solidFill>
              <a:latin typeface="Nunito Sans SemiBold"/>
              <a:ea typeface="Nunito Sans SemiBold"/>
              <a:cs typeface="Nunito Sans SemiBold"/>
              <a:sym typeface="Nunito Sans SemiBold"/>
            </a:endParaRPr>
          </a:p>
          <a:p>
            <a:pPr marL="0" indent="0">
              <a:spcBef>
                <a:spcPts val="1057"/>
              </a:spcBef>
              <a:buNone/>
            </a:pPr>
            <a:r>
              <a:rPr lang="en" sz="1500">
                <a:solidFill>
                  <a:schemeClr val="dk1"/>
                </a:solidFill>
                <a:latin typeface="Nunito Sans SemiBold"/>
                <a:ea typeface="Nunito Sans SemiBold"/>
                <a:cs typeface="Nunito Sans SemiBold"/>
                <a:sym typeface="Nunito Sans SemiBold"/>
              </a:rPr>
              <a:t>Teacher Talk Track:</a:t>
            </a:r>
            <a:endParaRPr sz="1500">
              <a:solidFill>
                <a:schemeClr val="dk1"/>
              </a:solidFill>
              <a:latin typeface="Nunito Sans SemiBold"/>
              <a:ea typeface="Nunito Sans SemiBold"/>
              <a:cs typeface="Nunito Sans SemiBold"/>
              <a:sym typeface="Nunito Sans SemiBold"/>
            </a:endParaRPr>
          </a:p>
          <a:p>
            <a:pPr marL="483306" indent="-335629">
              <a:spcBef>
                <a:spcPts val="1057"/>
              </a:spcBef>
              <a:buClr>
                <a:schemeClr val="dk1"/>
              </a:buClr>
              <a:buSzPts val="1400"/>
              <a:buFont typeface="Nunito Sans SemiBold"/>
              <a:buChar char="●"/>
            </a:pPr>
            <a:r>
              <a:rPr lang="en" sz="1500">
                <a:solidFill>
                  <a:schemeClr val="dk1"/>
                </a:solidFill>
                <a:latin typeface="Nunito Sans SemiBold"/>
                <a:ea typeface="Nunito Sans SemiBold"/>
                <a:cs typeface="Nunito Sans SemiBold"/>
                <a:sym typeface="Nunito Sans SemiBold"/>
              </a:rPr>
              <a:t>You are encouraged to bring a specific question to their tutoring session, instead of asking for generic help with a subject.</a:t>
            </a:r>
            <a:endParaRPr sz="1500">
              <a:solidFill>
                <a:schemeClr val="dk1"/>
              </a:solidFill>
              <a:latin typeface="Nunito Sans SemiBold"/>
              <a:ea typeface="Nunito Sans SemiBold"/>
              <a:cs typeface="Nunito Sans SemiBold"/>
              <a:sym typeface="Nunito Sans SemiBold"/>
            </a:endParaRPr>
          </a:p>
          <a:p>
            <a:pPr marL="483306" indent="-335629">
              <a:spcBef>
                <a:spcPts val="1057"/>
              </a:spcBef>
              <a:buClr>
                <a:schemeClr val="dk1"/>
              </a:buClr>
              <a:buSzPts val="1400"/>
              <a:buFont typeface="Nunito Sans SemiBold"/>
              <a:buChar char="●"/>
            </a:pPr>
            <a:r>
              <a:rPr lang="en" sz="1500">
                <a:solidFill>
                  <a:schemeClr val="dk1"/>
                </a:solidFill>
                <a:latin typeface="Nunito Sans SemiBold"/>
                <a:ea typeface="Nunito Sans SemiBold"/>
                <a:cs typeface="Nunito Sans SemiBold"/>
                <a:sym typeface="Nunito Sans SemiBold"/>
              </a:rPr>
              <a:t>Tutors reinforce and reiterate what you have learned in class. They will not provide new lessons or instruction to you. Be patient as they will push your thinking!</a:t>
            </a:r>
            <a:endParaRPr sz="1500">
              <a:solidFill>
                <a:schemeClr val="dk1"/>
              </a:solidFill>
              <a:latin typeface="Nunito Sans SemiBold"/>
              <a:ea typeface="Nunito Sans SemiBold"/>
              <a:cs typeface="Nunito Sans SemiBold"/>
              <a:sym typeface="Nunito Sans SemiBold"/>
            </a:endParaRPr>
          </a:p>
          <a:p>
            <a:pPr marL="483306" indent="-335629">
              <a:spcBef>
                <a:spcPts val="1057"/>
              </a:spcBef>
              <a:buClr>
                <a:schemeClr val="dk1"/>
              </a:buClr>
              <a:buSzPts val="1400"/>
              <a:buFont typeface="Nunito Sans SemiBold"/>
              <a:buChar char="●"/>
            </a:pPr>
            <a:r>
              <a:rPr lang="en" sz="1500">
                <a:solidFill>
                  <a:schemeClr val="dk1"/>
                </a:solidFill>
                <a:latin typeface="Nunito Sans SemiBold"/>
                <a:ea typeface="Nunito Sans SemiBold"/>
                <a:cs typeface="Nunito Sans SemiBold"/>
                <a:sym typeface="Nunito Sans SemiBold"/>
              </a:rPr>
              <a:t>Paper Tutors are friendly and want to help you succeed. Please be respectful throughout the conversation.</a:t>
            </a:r>
            <a:endParaRPr>
              <a:solidFill>
                <a:schemeClr val="dk1"/>
              </a:solidFill>
              <a:latin typeface="Nunito Sans"/>
              <a:ea typeface="Nunito Sans"/>
              <a:cs typeface="Nunito Sans"/>
              <a:sym typeface="Nunito Sans"/>
            </a:endParaRPr>
          </a:p>
          <a:p>
            <a:pPr marL="0" indent="0">
              <a:spcBef>
                <a:spcPts val="1057"/>
              </a:spcBef>
              <a:buNone/>
            </a:pPr>
            <a:endParaRPr sz="1400">
              <a:solidFill>
                <a:schemeClr val="dk1"/>
              </a:solidFill>
              <a:latin typeface="Nunito Sans SemiBold"/>
              <a:ea typeface="Nunito Sans SemiBold"/>
              <a:cs typeface="Nunito Sans SemiBold"/>
              <a:sym typeface="Nunito Sans SemiBold"/>
            </a:endParaRPr>
          </a:p>
          <a:p>
            <a:pPr marL="0" indent="0">
              <a:lnSpc>
                <a:spcPct val="115000"/>
              </a:lnSpc>
              <a:spcBef>
                <a:spcPts val="1057"/>
              </a:spcBef>
              <a:buNone/>
            </a:pP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3de6fcb0fa_3_5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3de6fcb0fa_3_59: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nSpc>
                <a:spcPct val="115000"/>
              </a:lnSpc>
              <a:buClr>
                <a:schemeClr val="dk1"/>
              </a:buClr>
              <a:buNone/>
            </a:pPr>
            <a:r>
              <a:rPr lang="en" sz="1500">
                <a:solidFill>
                  <a:schemeClr val="dk1"/>
                </a:solidFill>
                <a:latin typeface="Nunito Sans"/>
                <a:ea typeface="Nunito Sans"/>
                <a:cs typeface="Nunito Sans"/>
                <a:sym typeface="Nunito Sans"/>
              </a:rPr>
              <a:t>Some students may feel pressure to start a session, but when you model it in your classroom, these same students can see how easy it is to connect with a Paper tutor.</a:t>
            </a:r>
            <a:endParaRPr sz="1500">
              <a:solidFill>
                <a:schemeClr val="dk1"/>
              </a:solidFill>
              <a:latin typeface="Nunito Sans"/>
              <a:ea typeface="Nunito Sans"/>
              <a:cs typeface="Nunito Sans"/>
              <a:sym typeface="Nunito Sans"/>
            </a:endParaRPr>
          </a:p>
          <a:p>
            <a:pPr marL="0" indent="0">
              <a:lnSpc>
                <a:spcPct val="115000"/>
              </a:lnSpc>
              <a:buClr>
                <a:schemeClr val="dk1"/>
              </a:buClr>
              <a:buNone/>
            </a:pPr>
            <a:r>
              <a:rPr lang="en" sz="1500">
                <a:solidFill>
                  <a:schemeClr val="dk1"/>
                </a:solidFill>
                <a:latin typeface="Nunito Sans"/>
                <a:ea typeface="Nunito Sans"/>
                <a:cs typeface="Nunito Sans"/>
                <a:sym typeface="Nunito Sans"/>
              </a:rPr>
              <a:t>Login to Paper with your Teacher account and start a Live Help with a tutor. Ask your students to provide you with ideas on how to start the conversation and interact with the tutor as a class with prompts from your students.</a:t>
            </a:r>
            <a:endParaRPr>
              <a:solidFill>
                <a:schemeClr val="dk1"/>
              </a:solidFill>
              <a:latin typeface="Nunito Sans"/>
              <a:ea typeface="Nunito Sans"/>
              <a:cs typeface="Nunito Sans"/>
              <a:sym typeface="Nunito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3de6fcb0fa_3_2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3de6fcb0fa_3_21: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Clr>
                <a:schemeClr val="dk1"/>
              </a:buClr>
              <a:buNone/>
            </a:pPr>
            <a:r>
              <a:rPr lang="en" u="sng">
                <a:solidFill>
                  <a:schemeClr val="dk1"/>
                </a:solidFill>
              </a:rPr>
              <a:t>Teacher Talk Track</a:t>
            </a:r>
            <a:endParaRPr>
              <a:solidFill>
                <a:schemeClr val="dk1"/>
              </a:solidFill>
            </a:endParaRPr>
          </a:p>
          <a:p>
            <a:pPr marL="0" indent="0">
              <a:buClr>
                <a:schemeClr val="dk1"/>
              </a:buClr>
              <a:buNone/>
            </a:pPr>
            <a:r>
              <a:rPr lang="en" b="1">
                <a:solidFill>
                  <a:schemeClr val="dk1"/>
                </a:solidFill>
              </a:rPr>
              <a:t>Paper is here to help you succeed! There are so many ways that you can use Paper’s live help and review center throughout the day in your classroom. If you are stuck on a HW problem or need help writing your thesis statement, you can start a live help session with a tutor who will be there instantly to collaborate with you.</a:t>
            </a:r>
            <a:endParaRPr b="1">
              <a:solidFill>
                <a:schemeClr val="dk1"/>
              </a:solidFill>
            </a:endParaRPr>
          </a:p>
          <a:p>
            <a:pPr marL="0" indent="0">
              <a:buClr>
                <a:schemeClr val="dk1"/>
              </a:buClr>
              <a:buNone/>
            </a:pPr>
            <a:r>
              <a:rPr lang="en" b="1">
                <a:solidFill>
                  <a:schemeClr val="dk1"/>
                </a:solidFill>
              </a:rPr>
              <a:t>If you want feedback on your written work, such as any type of essay, resume or college application, submit that to the review center.</a:t>
            </a:r>
            <a:endParaRPr b="1">
              <a:solidFill>
                <a:schemeClr val="dk1"/>
              </a:solidFill>
            </a:endParaRPr>
          </a:p>
          <a:p>
            <a:pPr marL="0" indent="0">
              <a:buClr>
                <a:schemeClr val="dk1"/>
              </a:buClr>
              <a:buNone/>
            </a:pPr>
            <a:r>
              <a:rPr lang="en" b="1">
                <a:solidFill>
                  <a:schemeClr val="dk1"/>
                </a:solidFill>
              </a:rPr>
              <a:t>Lastly, if you’re looking to understand today’s lesson or brainstorm ideas about a project, Paper tutors are here to support you!</a:t>
            </a:r>
            <a:endParaRPr b="1">
              <a:solidFill>
                <a:schemeClr val="dk1"/>
              </a:solidFill>
            </a:endParaRPr>
          </a:p>
          <a:p>
            <a:pPr marL="0" indent="0">
              <a:buClr>
                <a:schemeClr val="dk1"/>
              </a:buClr>
              <a:buNone/>
            </a:pPr>
            <a:endParaRPr b="1">
              <a:solidFill>
                <a:schemeClr val="dk1"/>
              </a:solidFill>
            </a:endParaRPr>
          </a:p>
          <a:p>
            <a:pPr marL="0" indent="0">
              <a:buClr>
                <a:schemeClr val="dk1"/>
              </a:buClr>
              <a:buNone/>
            </a:pPr>
            <a:r>
              <a:rPr lang="en" b="1">
                <a:solidFill>
                  <a:schemeClr val="dk1"/>
                </a:solidFill>
              </a:rPr>
              <a:t>Paper is also great for when you need feedback or support, but I am busy with another student or it’s after school hours. </a:t>
            </a:r>
            <a:endParaRPr b="1">
              <a:solidFill>
                <a:schemeClr val="dk1"/>
              </a:solidFill>
            </a:endParaRPr>
          </a:p>
          <a:p>
            <a:pPr marL="0" indent="0">
              <a:buClr>
                <a:schemeClr val="dk1"/>
              </a:buClr>
              <a:buNone/>
            </a:pPr>
            <a:endParaRPr b="1">
              <a:solidFill>
                <a:schemeClr val="dk1"/>
              </a:solidFill>
            </a:endParaRPr>
          </a:p>
          <a:p>
            <a:pPr marL="0" indent="0">
              <a:buClr>
                <a:schemeClr val="dk1"/>
              </a:buClr>
              <a:buNone/>
            </a:pPr>
            <a:r>
              <a:rPr lang="en" b="1">
                <a:solidFill>
                  <a:schemeClr val="dk1"/>
                </a:solidFill>
              </a:rPr>
              <a:t>Paper encourages you to Own Your Learning and use the platform how it will most benefit you!</a:t>
            </a:r>
            <a:endParaRPr b="1">
              <a:solidFill>
                <a:schemeClr val="dk1"/>
              </a:solidFill>
            </a:endParaRPr>
          </a:p>
          <a:p>
            <a:pPr marL="0" indent="0">
              <a:buClr>
                <a:schemeClr val="dk1"/>
              </a:buClr>
              <a:buNone/>
            </a:pPr>
            <a:endParaRPr sz="1800">
              <a:solidFill>
                <a:schemeClr val="dk1"/>
              </a:solidFill>
              <a:latin typeface="Nunito Sans SemiBold"/>
              <a:ea typeface="Nunito Sans SemiBold"/>
              <a:cs typeface="Nunito Sans SemiBold"/>
              <a:sym typeface="Nunito Sans SemiBold"/>
            </a:endParaRPr>
          </a:p>
          <a:p>
            <a:pPr marL="0" indent="0">
              <a:spcBef>
                <a:spcPts val="1057"/>
              </a:spcBef>
              <a:buClr>
                <a:schemeClr val="dk1"/>
              </a:buClr>
              <a:buNone/>
            </a:pPr>
            <a:endParaRPr sz="1800">
              <a:solidFill>
                <a:schemeClr val="dk1"/>
              </a:solidFill>
              <a:latin typeface="Nunito Sans SemiBold"/>
              <a:ea typeface="Nunito Sans SemiBold"/>
              <a:cs typeface="Nunito Sans SemiBold"/>
              <a:sym typeface="Nunito Sans SemiBold"/>
            </a:endParaRPr>
          </a:p>
          <a:p>
            <a:pPr marL="0" indent="0">
              <a:spcBef>
                <a:spcPts val="1057"/>
              </a:spcBef>
              <a:buClr>
                <a:schemeClr val="dk1"/>
              </a:buClr>
              <a:buNone/>
            </a:pPr>
            <a:endParaRPr sz="1800">
              <a:solidFill>
                <a:schemeClr val="dk1"/>
              </a:solidFill>
              <a:latin typeface="Nunito Sans"/>
              <a:ea typeface="Nunito Sans"/>
              <a:cs typeface="Nunito Sans"/>
              <a:sym typeface="Nunito Sans"/>
            </a:endParaRPr>
          </a:p>
          <a:p>
            <a:pPr marL="0" indent="0">
              <a:buClr>
                <a:schemeClr val="dk1"/>
              </a:buClr>
              <a:buNone/>
            </a:pPr>
            <a:endParaRPr sz="1800">
              <a:solidFill>
                <a:schemeClr val="dk1"/>
              </a:solidFill>
              <a:latin typeface="Nunito Sans"/>
              <a:ea typeface="Nunito Sans"/>
              <a:cs typeface="Nunito Sans"/>
              <a:sym typeface="Nunito Sans"/>
            </a:endParaRPr>
          </a:p>
          <a:p>
            <a:pPr marL="0" indent="0">
              <a:buClr>
                <a:schemeClr val="dk1"/>
              </a:buClr>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3de6fcb0fa_4_64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3de6fcb0fa_4_644: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i="1"/>
              <a:t>Teachers! Check out some amazing resources and ideas of how to utilize Paper in your classroom instruction! </a:t>
            </a:r>
            <a:endParaRPr i="1"/>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36c0d8efa3_0_40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36c0d8efa3_0_402: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Clr>
                <a:schemeClr val="dk1"/>
              </a:buClr>
              <a:buNone/>
            </a:pPr>
            <a:r>
              <a:rPr lang="en" i="1">
                <a:solidFill>
                  <a:schemeClr val="dk1"/>
                </a:solidFill>
              </a:rPr>
              <a:t>Teachers! Check out some amazing resources and ideas of how to utilize Paper in your classroom instruction, found in your </a:t>
            </a:r>
            <a:r>
              <a:rPr lang="en" b="1" i="1">
                <a:solidFill>
                  <a:schemeClr val="dk1"/>
                </a:solidFill>
              </a:rPr>
              <a:t>Paper Teacher Dashboard</a:t>
            </a:r>
            <a:r>
              <a:rPr lang="en" i="1">
                <a:solidFill>
                  <a:schemeClr val="dk1"/>
                </a:solidFill>
              </a:rPr>
              <a:t>! </a:t>
            </a:r>
            <a:endParaRPr b="1">
              <a:solidFill>
                <a:schemeClr val="dk1"/>
              </a:solidFill>
              <a:latin typeface="Nunito Sans"/>
              <a:ea typeface="Nunito Sans"/>
              <a:cs typeface="Nunito Sans"/>
              <a:sym typeface="Nunito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40524ee571_0_10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40524ee571_0_10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40524ee571_0_11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40524ee571_0_114: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i="1">
                <a:solidFill>
                  <a:schemeClr val="dk1"/>
                </a:solidFill>
              </a:rPr>
              <a:t>In this section you and your students will explore how to log into Paper, how students complete their profile when logging in for the first time, and a look at their Student Dashboard.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36c0d8efa3_0_166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36c0d8efa3_0_1666: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452f1b978a_0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452f1b978a_0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Clr>
                <a:schemeClr val="dk1"/>
              </a:buClr>
              <a:buNone/>
            </a:pPr>
            <a:r>
              <a:rPr lang="en" u="sng">
                <a:solidFill>
                  <a:schemeClr val="dk1"/>
                </a:solidFill>
              </a:rPr>
              <a:t>Teacher Talk Track</a:t>
            </a:r>
            <a:endParaRPr u="sng">
              <a:solidFill>
                <a:schemeClr val="dk1"/>
              </a:solidFill>
            </a:endParaRPr>
          </a:p>
          <a:p>
            <a:pPr marL="0" indent="0">
              <a:buClr>
                <a:schemeClr val="dk1"/>
              </a:buClr>
              <a:buNone/>
            </a:pPr>
            <a:r>
              <a:rPr lang="en">
                <a:solidFill>
                  <a:schemeClr val="dk1"/>
                </a:solidFill>
              </a:rPr>
              <a:t>Teachers, play this video as an introduction students on how to set up their account and the features on Paper.</a:t>
            </a:r>
            <a:endParaRPr>
              <a:solidFill>
                <a:schemeClr val="dk1"/>
              </a:solidFill>
            </a:endParaRPr>
          </a:p>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6e5d2fad50_16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6e5d2fad50_16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u="sng">
                <a:solidFill>
                  <a:schemeClr val="dk1"/>
                </a:solidFill>
                <a:latin typeface="Nunito Sans"/>
                <a:ea typeface="Nunito Sans"/>
                <a:cs typeface="Nunito Sans"/>
                <a:sym typeface="Nunito Sans"/>
              </a:rPr>
              <a:t>Teacher Talk Track</a:t>
            </a:r>
            <a:endParaRPr u="sng">
              <a:solidFill>
                <a:schemeClr val="dk1"/>
              </a:solidFill>
              <a:latin typeface="Nunito Sans"/>
              <a:ea typeface="Nunito Sans"/>
              <a:cs typeface="Nunito Sans"/>
              <a:sym typeface="Nunito Sans"/>
            </a:endParaRPr>
          </a:p>
          <a:p>
            <a:pPr marL="0" indent="0">
              <a:buNone/>
            </a:pPr>
            <a:endParaRPr b="1">
              <a:solidFill>
                <a:schemeClr val="dk1"/>
              </a:solidFill>
              <a:latin typeface="Nunito Sans"/>
              <a:ea typeface="Nunito Sans"/>
              <a:cs typeface="Nunito Sans"/>
              <a:sym typeface="Nunito Sans"/>
            </a:endParaRPr>
          </a:p>
          <a:p>
            <a:pPr marL="0" indent="0">
              <a:lnSpc>
                <a:spcPct val="115000"/>
              </a:lnSpc>
              <a:buNone/>
            </a:pPr>
            <a:r>
              <a:rPr lang="en" b="1">
                <a:solidFill>
                  <a:schemeClr val="dk1"/>
                </a:solidFill>
                <a:latin typeface="Nunito Sans"/>
                <a:ea typeface="Nunito Sans"/>
                <a:cs typeface="Nunito Sans"/>
                <a:sym typeface="Nunito Sans"/>
              </a:rPr>
              <a:t>This is what students will see each time they log in to Paper.</a:t>
            </a:r>
            <a:endParaRPr>
              <a:solidFill>
                <a:schemeClr val="dk1"/>
              </a:solidFill>
              <a:latin typeface="Nunito Sans"/>
              <a:ea typeface="Nunito Sans"/>
              <a:cs typeface="Nunito Sans"/>
              <a:sym typeface="Nunito Sans"/>
            </a:endParaRPr>
          </a:p>
          <a:p>
            <a:pPr marL="483306" indent="-315491">
              <a:lnSpc>
                <a:spcPct val="115000"/>
              </a:lnSpc>
              <a:buClr>
                <a:schemeClr val="dk1"/>
              </a:buClr>
              <a:buFont typeface="Nunito Sans"/>
              <a:buChar char="●"/>
            </a:pPr>
            <a:r>
              <a:rPr lang="en">
                <a:solidFill>
                  <a:schemeClr val="dk1"/>
                </a:solidFill>
                <a:latin typeface="Nunito Sans"/>
                <a:ea typeface="Nunito Sans"/>
                <a:cs typeface="Nunito Sans"/>
                <a:sym typeface="Nunito Sans"/>
              </a:rPr>
              <a:t>First (click), I want to point out that we are available in 4 languages: English, Spanish, French, and Mandarin. Students can connect with a bilingual tutor by changing their language preference in the upper right hand corner. </a:t>
            </a:r>
            <a:endParaRPr>
              <a:solidFill>
                <a:schemeClr val="dk1"/>
              </a:solidFill>
              <a:latin typeface="Nunito Sans"/>
              <a:ea typeface="Nunito Sans"/>
              <a:cs typeface="Nunito Sans"/>
              <a:sym typeface="Nunito Sans"/>
            </a:endParaRPr>
          </a:p>
          <a:p>
            <a:pPr marL="483306" indent="-315491">
              <a:lnSpc>
                <a:spcPct val="115000"/>
              </a:lnSpc>
              <a:buClr>
                <a:schemeClr val="dk1"/>
              </a:buClr>
              <a:buFont typeface="Nunito Sans"/>
              <a:buChar char="●"/>
            </a:pPr>
            <a:r>
              <a:rPr lang="en">
                <a:solidFill>
                  <a:schemeClr val="dk1"/>
                </a:solidFill>
                <a:latin typeface="Nunito Sans"/>
                <a:ea typeface="Nunito Sans"/>
                <a:cs typeface="Nunito Sans"/>
                <a:sym typeface="Nunito Sans"/>
              </a:rPr>
              <a:t>Next, on the right hand side (click) we have the Achievements section where students can earn trophies, points, and badges for completing weekly challenges.</a:t>
            </a:r>
            <a:endParaRPr>
              <a:solidFill>
                <a:schemeClr val="dk1"/>
              </a:solidFill>
              <a:latin typeface="Nunito Sans"/>
              <a:ea typeface="Nunito Sans"/>
              <a:cs typeface="Nunito Sans"/>
              <a:sym typeface="Nunito Sans"/>
            </a:endParaRPr>
          </a:p>
          <a:p>
            <a:pPr marL="483306" indent="-315491">
              <a:lnSpc>
                <a:spcPct val="115000"/>
              </a:lnSpc>
              <a:buClr>
                <a:schemeClr val="dk1"/>
              </a:buClr>
              <a:buFont typeface="Nunito Sans"/>
              <a:buChar char="●"/>
            </a:pPr>
            <a:r>
              <a:rPr lang="en">
                <a:solidFill>
                  <a:schemeClr val="dk1"/>
                </a:solidFill>
                <a:latin typeface="Nunito Sans"/>
                <a:ea typeface="Nunito Sans"/>
                <a:cs typeface="Nunito Sans"/>
                <a:sym typeface="Nunito Sans"/>
              </a:rPr>
              <a:t>Below that (click) is Paper Math, providing students with a better, more fun way to practice math outside of the standard pen and paper approach.</a:t>
            </a:r>
            <a:endParaRPr>
              <a:solidFill>
                <a:schemeClr val="dk1"/>
              </a:solidFill>
              <a:latin typeface="Nunito Sans"/>
              <a:ea typeface="Nunito Sans"/>
              <a:cs typeface="Nunito Sans"/>
              <a:sym typeface="Nunito Sans"/>
            </a:endParaRPr>
          </a:p>
          <a:p>
            <a:pPr marL="483306" indent="-315491">
              <a:lnSpc>
                <a:spcPct val="115000"/>
              </a:lnSpc>
              <a:buClr>
                <a:schemeClr val="dk1"/>
              </a:buClr>
              <a:buFont typeface="Nunito Sans"/>
              <a:buChar char="●"/>
            </a:pPr>
            <a:r>
              <a:rPr lang="en">
                <a:solidFill>
                  <a:schemeClr val="dk1"/>
                </a:solidFill>
                <a:latin typeface="Nunito Sans"/>
                <a:ea typeface="Nunito Sans"/>
                <a:cs typeface="Nunito Sans"/>
                <a:sym typeface="Nunito Sans"/>
              </a:rPr>
              <a:t>In the bottom right corner (click), students can find Paper Station, our training for students on the platform. They will be prompted to complete this set of videos and activities when they first log in to the platform in order to learn about its features and who our tutors are.</a:t>
            </a:r>
            <a:endParaRPr>
              <a:solidFill>
                <a:schemeClr val="dk1"/>
              </a:solidFill>
              <a:latin typeface="Nunito Sans"/>
              <a:ea typeface="Nunito Sans"/>
              <a:cs typeface="Nunito Sans"/>
              <a:sym typeface="Nunito Sans"/>
            </a:endParaRPr>
          </a:p>
          <a:p>
            <a:pPr marL="483306" indent="-315491">
              <a:lnSpc>
                <a:spcPct val="115000"/>
              </a:lnSpc>
              <a:buClr>
                <a:schemeClr val="dk1"/>
              </a:buClr>
              <a:buFont typeface="Nunito Sans"/>
              <a:buChar char="●"/>
            </a:pPr>
            <a:r>
              <a:rPr lang="en">
                <a:solidFill>
                  <a:schemeClr val="dk1"/>
                </a:solidFill>
                <a:latin typeface="Nunito Sans"/>
                <a:ea typeface="Nunito Sans"/>
                <a:cs typeface="Nunito Sans"/>
                <a:sym typeface="Nunito Sans"/>
              </a:rPr>
              <a:t>Then, (click) there is our essay review section where students can upload a pdf or document to receive feedback.</a:t>
            </a:r>
            <a:endParaRPr>
              <a:solidFill>
                <a:schemeClr val="dk1"/>
              </a:solidFill>
              <a:latin typeface="Nunito Sans"/>
              <a:ea typeface="Nunito Sans"/>
              <a:cs typeface="Nunito Sans"/>
              <a:sym typeface="Nunito Sans"/>
            </a:endParaRPr>
          </a:p>
          <a:p>
            <a:pPr marL="483306" indent="-315491">
              <a:lnSpc>
                <a:spcPct val="115000"/>
              </a:lnSpc>
              <a:buClr>
                <a:schemeClr val="dk1"/>
              </a:buClr>
              <a:buFont typeface="Nunito Sans"/>
              <a:buChar char="●"/>
            </a:pPr>
            <a:r>
              <a:rPr lang="en">
                <a:solidFill>
                  <a:schemeClr val="dk1"/>
                </a:solidFill>
                <a:latin typeface="Nunito Sans"/>
                <a:ea typeface="Nunito Sans"/>
                <a:cs typeface="Nunito Sans"/>
                <a:sym typeface="Nunito Sans"/>
              </a:rPr>
              <a:t>As an extension of Review Center, there is the College and Career Readiness section. (Click)</a:t>
            </a:r>
            <a:r>
              <a:rPr lang="en" i="1">
                <a:solidFill>
                  <a:schemeClr val="dk1"/>
                </a:solidFill>
                <a:latin typeface="Nunito Sans"/>
                <a:ea typeface="Nunito Sans"/>
                <a:cs typeface="Nunito Sans"/>
                <a:sym typeface="Nunito Sans"/>
              </a:rPr>
              <a:t> - </a:t>
            </a:r>
            <a:r>
              <a:rPr lang="en">
                <a:solidFill>
                  <a:srgbClr val="25221F"/>
                </a:solidFill>
                <a:latin typeface="Nunito Sans"/>
                <a:ea typeface="Nunito Sans"/>
                <a:cs typeface="Nunito Sans"/>
                <a:sym typeface="Nunito Sans"/>
              </a:rPr>
              <a:t>Here, you can upload College Admissions essays, Grant or Scholarship essays, and resumes for feedback. </a:t>
            </a:r>
            <a:endParaRPr>
              <a:solidFill>
                <a:schemeClr val="dk1"/>
              </a:solidFill>
              <a:latin typeface="Nunito Sans"/>
              <a:ea typeface="Nunito Sans"/>
              <a:cs typeface="Nunito Sans"/>
              <a:sym typeface="Nunito Sans"/>
            </a:endParaRPr>
          </a:p>
          <a:p>
            <a:pPr marL="483306" indent="-315491">
              <a:lnSpc>
                <a:spcPct val="115000"/>
              </a:lnSpc>
              <a:buClr>
                <a:schemeClr val="dk1"/>
              </a:buClr>
              <a:buFont typeface="Nunito Sans"/>
              <a:buChar char="●"/>
            </a:pPr>
            <a:r>
              <a:rPr lang="en">
                <a:solidFill>
                  <a:schemeClr val="dk1"/>
                </a:solidFill>
                <a:latin typeface="Nunito Sans"/>
                <a:ea typeface="Nunito Sans"/>
                <a:cs typeface="Nunito Sans"/>
                <a:sym typeface="Nunito Sans"/>
              </a:rPr>
              <a:t>Then (click) on the left hand side we have our live help section. Students can ask questions related to topics they have learned in their classes three different ways. They can use the question matcher at the top, click on the BLUE ask a tutor button under the appropriate course, or the WHITE ask any tutor button for more general questions. Let’s say we clicked on the BLUE ask a tutor button under your Math teacher’s name - within 30 seconds you will be paired with a tutor.  </a:t>
            </a:r>
            <a:endParaRPr>
              <a:solidFill>
                <a:schemeClr val="dk1"/>
              </a:solidFill>
              <a:latin typeface="Nunito Sans"/>
              <a:ea typeface="Nunito Sans"/>
              <a:cs typeface="Nunito Sans"/>
              <a:sym typeface="Nunito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3de6fcb0fa_4_57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3de6fcb0fa_4_574: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Clr>
                <a:schemeClr val="dk1"/>
              </a:buClr>
              <a:buNone/>
            </a:pPr>
            <a:r>
              <a:rPr lang="en" i="1">
                <a:solidFill>
                  <a:schemeClr val="dk1"/>
                </a:solidFill>
              </a:rPr>
              <a:t>In this section you and your students will explore how to upload a piece of written work to the review center, and the different features in the Review!</a:t>
            </a:r>
            <a:endParaRPr>
              <a:solidFill>
                <a:schemeClr val="dk1"/>
              </a:solidFill>
            </a:endParaRPr>
          </a:p>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3de6fcb0fa_1_90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3de6fcb0fa_1_904: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u="sng">
                <a:solidFill>
                  <a:schemeClr val="dk1"/>
                </a:solidFill>
                <a:latin typeface="Nunito Sans"/>
                <a:ea typeface="Nunito Sans"/>
                <a:cs typeface="Nunito Sans"/>
                <a:sym typeface="Nunito Sans"/>
              </a:rPr>
              <a:t>Teacher Talk Track</a:t>
            </a:r>
            <a:endParaRPr b="1">
              <a:solidFill>
                <a:schemeClr val="dk1"/>
              </a:solidFill>
              <a:latin typeface="Nunito Sans"/>
              <a:ea typeface="Nunito Sans"/>
              <a:cs typeface="Nunito Sans"/>
              <a:sym typeface="Nunito Sans"/>
            </a:endParaRPr>
          </a:p>
          <a:p>
            <a:pPr marL="0" indent="0">
              <a:buNone/>
            </a:pPr>
            <a:r>
              <a:rPr lang="en" b="1">
                <a:solidFill>
                  <a:schemeClr val="dk1"/>
                </a:solidFill>
                <a:latin typeface="Nunito Sans"/>
                <a:ea typeface="Nunito Sans"/>
                <a:cs typeface="Nunito Sans"/>
                <a:sym typeface="Nunito Sans"/>
              </a:rPr>
              <a:t>Now we are going to take a look at the Review Center. In this stage, we are going to practice uploading a new writing piece. This is the screen you will see “Upload Essay” on your Student Dashboard</a:t>
            </a:r>
            <a:endParaRPr>
              <a:solidFill>
                <a:schemeClr val="dk1"/>
              </a:solidFill>
              <a:latin typeface="Nunito Sans"/>
              <a:ea typeface="Nunito Sans"/>
              <a:cs typeface="Nunito Sans"/>
              <a:sym typeface="Nunito Sans"/>
            </a:endParaRPr>
          </a:p>
          <a:p>
            <a:pPr marL="0" indent="0">
              <a:buNone/>
            </a:pPr>
            <a:endParaRPr>
              <a:solidFill>
                <a:schemeClr val="dk1"/>
              </a:solidFill>
              <a:latin typeface="Nunito Sans"/>
              <a:ea typeface="Nunito Sans"/>
              <a:cs typeface="Nunito Sans"/>
              <a:sym typeface="Nunito Sans"/>
            </a:endParaRPr>
          </a:p>
          <a:p>
            <a:pPr marL="0" indent="0">
              <a:buNone/>
            </a:pPr>
            <a:r>
              <a:rPr lang="en" b="1">
                <a:solidFill>
                  <a:schemeClr val="dk1"/>
                </a:solidFill>
                <a:latin typeface="Nunito Sans"/>
                <a:ea typeface="Nunito Sans"/>
                <a:cs typeface="Nunito Sans"/>
                <a:sym typeface="Nunito Sans"/>
              </a:rPr>
              <a:t>They can upload written work by browsing their device for a pdf or Word document or by connecting their Google Drive and choosing a pdf, Google doc or Google slides from there.</a:t>
            </a:r>
            <a:endParaRPr b="1">
              <a:solidFill>
                <a:schemeClr val="dk1"/>
              </a:solidFill>
              <a:latin typeface="Nunito Sans"/>
              <a:ea typeface="Nunito Sans"/>
              <a:cs typeface="Nunito Sans"/>
              <a:sym typeface="Nunito Sans"/>
            </a:endParaRPr>
          </a:p>
          <a:p>
            <a:pPr marL="0" indent="0">
              <a:buNone/>
            </a:pPr>
            <a:endParaRPr>
              <a:solidFill>
                <a:schemeClr val="dk1"/>
              </a:solidFill>
              <a:latin typeface="Nunito Sans"/>
              <a:ea typeface="Nunito Sans"/>
              <a:cs typeface="Nunito Sans"/>
              <a:sym typeface="Nunito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3de6fcb0fa_1_90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3de6fcb0fa_1_909: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u="sng">
                <a:solidFill>
                  <a:schemeClr val="dk1"/>
                </a:solidFill>
                <a:latin typeface="Nunito Sans"/>
                <a:ea typeface="Nunito Sans"/>
                <a:cs typeface="Nunito Sans"/>
                <a:sym typeface="Nunito Sans"/>
              </a:rPr>
              <a:t>Teacher Talk Track</a:t>
            </a:r>
            <a:endParaRPr u="sng">
              <a:solidFill>
                <a:schemeClr val="dk1"/>
              </a:solidFill>
              <a:latin typeface="Nunito Sans"/>
              <a:ea typeface="Nunito Sans"/>
              <a:cs typeface="Nunito Sans"/>
              <a:sym typeface="Nunito Sans"/>
            </a:endParaRPr>
          </a:p>
          <a:p>
            <a:pPr marL="0" indent="0">
              <a:buNone/>
            </a:pPr>
            <a:endParaRPr b="1">
              <a:solidFill>
                <a:schemeClr val="dk1"/>
              </a:solidFill>
              <a:latin typeface="Nunito Sans"/>
              <a:ea typeface="Nunito Sans"/>
              <a:cs typeface="Nunito Sans"/>
              <a:sym typeface="Nunito Sans"/>
            </a:endParaRPr>
          </a:p>
          <a:p>
            <a:pPr marL="0" indent="0">
              <a:buNone/>
            </a:pPr>
            <a:r>
              <a:rPr lang="en" b="1">
                <a:solidFill>
                  <a:schemeClr val="dk1"/>
                </a:solidFill>
                <a:latin typeface="Nunito Sans"/>
                <a:ea typeface="Nunito Sans"/>
                <a:cs typeface="Nunito Sans"/>
                <a:sym typeface="Nunito Sans"/>
              </a:rPr>
              <a:t>After you upload your work, students can answer a couple of questions to give your reviewer more guidance to provide better feedback. </a:t>
            </a:r>
            <a:endParaRPr>
              <a:solidFill>
                <a:schemeClr val="dk1"/>
              </a:solidFill>
              <a:latin typeface="Nunito Sans"/>
              <a:ea typeface="Nunito Sans"/>
              <a:cs typeface="Nunito Sans"/>
              <a:sym typeface="Nunito Sans"/>
            </a:endParaRPr>
          </a:p>
          <a:p>
            <a:pPr marL="483306" indent="-315491">
              <a:buClr>
                <a:schemeClr val="dk1"/>
              </a:buClr>
              <a:buFont typeface="Nunito Sans"/>
              <a:buChar char="●"/>
            </a:pPr>
            <a:r>
              <a:rPr lang="en">
                <a:solidFill>
                  <a:schemeClr val="dk1"/>
                </a:solidFill>
                <a:latin typeface="Nunito Sans"/>
                <a:ea typeface="Nunito Sans"/>
                <a:cs typeface="Nunito Sans"/>
                <a:sym typeface="Nunito Sans"/>
              </a:rPr>
              <a:t>Students can see their file at the very top of this page, (click) followed by a space to type the title of their work. </a:t>
            </a:r>
            <a:endParaRPr>
              <a:solidFill>
                <a:schemeClr val="dk1"/>
              </a:solidFill>
              <a:latin typeface="Nunito Sans"/>
              <a:ea typeface="Nunito Sans"/>
              <a:cs typeface="Nunito Sans"/>
              <a:sym typeface="Nunito Sans"/>
            </a:endParaRPr>
          </a:p>
          <a:p>
            <a:pPr marL="483306" indent="-315491">
              <a:buClr>
                <a:schemeClr val="dk1"/>
              </a:buClr>
              <a:buFont typeface="Nunito Sans"/>
              <a:buChar char="●"/>
            </a:pPr>
            <a:r>
              <a:rPr lang="en">
                <a:solidFill>
                  <a:schemeClr val="dk1"/>
                </a:solidFill>
                <a:latin typeface="Nunito Sans"/>
                <a:ea typeface="Nunito Sans"/>
                <a:cs typeface="Nunito Sans"/>
                <a:sym typeface="Nunito Sans"/>
              </a:rPr>
              <a:t>(click) Students can select the language the written work is in and the course they are submitting it for. (click)</a:t>
            </a:r>
            <a:endParaRPr>
              <a:solidFill>
                <a:schemeClr val="dk1"/>
              </a:solidFill>
              <a:latin typeface="Nunito Sans"/>
              <a:ea typeface="Nunito Sans"/>
              <a:cs typeface="Nunito Sans"/>
              <a:sym typeface="Nunito Sans"/>
            </a:endParaRPr>
          </a:p>
          <a:p>
            <a:pPr marL="483306" indent="-315491">
              <a:buClr>
                <a:schemeClr val="dk1"/>
              </a:buClr>
              <a:buFont typeface="Nunito Sans"/>
              <a:buChar char="●"/>
            </a:pPr>
            <a:r>
              <a:rPr lang="en">
                <a:solidFill>
                  <a:schemeClr val="dk1"/>
                </a:solidFill>
                <a:latin typeface="Nunito Sans"/>
                <a:ea typeface="Nunito Sans"/>
                <a:cs typeface="Nunito Sans"/>
                <a:sym typeface="Nunito Sans"/>
              </a:rPr>
              <a:t>Students will also choose what type of submission they are uploading. </a:t>
            </a:r>
            <a:endParaRPr>
              <a:solidFill>
                <a:schemeClr val="dk1"/>
              </a:solidFill>
              <a:latin typeface="Nunito Sans"/>
              <a:ea typeface="Nunito Sans"/>
              <a:cs typeface="Nunito Sans"/>
              <a:sym typeface="Nunito Sans"/>
            </a:endParaRPr>
          </a:p>
          <a:p>
            <a:pPr marL="483306" indent="-315491">
              <a:buClr>
                <a:schemeClr val="dk1"/>
              </a:buClr>
              <a:buFont typeface="Nunito Sans"/>
              <a:buChar char="●"/>
            </a:pPr>
            <a:r>
              <a:rPr lang="en">
                <a:solidFill>
                  <a:schemeClr val="dk1"/>
                </a:solidFill>
                <a:latin typeface="Nunito Sans"/>
                <a:ea typeface="Nunito Sans"/>
                <a:cs typeface="Nunito Sans"/>
                <a:sym typeface="Nunito Sans"/>
              </a:rPr>
              <a:t>(click) MOST IMPORTANTLY, they can upload a copy of the teacher’s instructions or rubric. This allows our essay reviewers to provide feedback that is closely aligned to what the teacher is looking for. We get a lot of teachers concerned that the feedback reviewers provide will not be what they want. With these instructions and rubrics, the feedback we’ve received has been spot on! So say goodbye to reading first drafts and hello to time saved!</a:t>
            </a:r>
            <a:endParaRPr>
              <a:solidFill>
                <a:schemeClr val="dk1"/>
              </a:solidFill>
              <a:latin typeface="Nunito Sans"/>
              <a:ea typeface="Nunito Sans"/>
              <a:cs typeface="Nunito Sans"/>
              <a:sym typeface="Nunito Sans"/>
            </a:endParaRPr>
          </a:p>
          <a:p>
            <a:pPr marL="0" indent="0">
              <a:buNone/>
            </a:pPr>
            <a:endParaRPr>
              <a:solidFill>
                <a:schemeClr val="dk1"/>
              </a:solidFill>
              <a:latin typeface="Nunito Sans"/>
              <a:ea typeface="Nunito Sans"/>
              <a:cs typeface="Nunito Sans"/>
              <a:sym typeface="Nunito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2">
  <p:cSld name="TITLE_2">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300"/>
              <a:buNone/>
              <a:defRPr sz="53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endParaRPr/>
          </a:p>
        </p:txBody>
      </p:sp>
      <p:sp>
        <p:nvSpPr>
          <p:cNvPr id="52" name="Google Shape;52;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900"/>
              <a:buNone/>
              <a:defRPr sz="2900"/>
            </a:lvl1pPr>
            <a:lvl2pPr lvl="1" algn="ctr" rtl="0">
              <a:lnSpc>
                <a:spcPct val="100000"/>
              </a:lnSpc>
              <a:spcBef>
                <a:spcPts val="0"/>
              </a:spcBef>
              <a:spcAft>
                <a:spcPts val="0"/>
              </a:spcAft>
              <a:buSzPts val="2900"/>
              <a:buNone/>
              <a:defRPr sz="2900"/>
            </a:lvl2pPr>
            <a:lvl3pPr lvl="2" algn="ctr" rtl="0">
              <a:lnSpc>
                <a:spcPct val="100000"/>
              </a:lnSpc>
              <a:spcBef>
                <a:spcPts val="0"/>
              </a:spcBef>
              <a:spcAft>
                <a:spcPts val="0"/>
              </a:spcAft>
              <a:buSzPts val="2900"/>
              <a:buNone/>
              <a:defRPr sz="2900"/>
            </a:lvl3pPr>
            <a:lvl4pPr lvl="3" algn="ctr" rtl="0">
              <a:lnSpc>
                <a:spcPct val="100000"/>
              </a:lnSpc>
              <a:spcBef>
                <a:spcPts val="0"/>
              </a:spcBef>
              <a:spcAft>
                <a:spcPts val="0"/>
              </a:spcAft>
              <a:buSzPts val="2900"/>
              <a:buNone/>
              <a:defRPr sz="2900"/>
            </a:lvl4pPr>
            <a:lvl5pPr lvl="4" algn="ctr" rtl="0">
              <a:lnSpc>
                <a:spcPct val="100000"/>
              </a:lnSpc>
              <a:spcBef>
                <a:spcPts val="0"/>
              </a:spcBef>
              <a:spcAft>
                <a:spcPts val="0"/>
              </a:spcAft>
              <a:buSzPts val="2900"/>
              <a:buNone/>
              <a:defRPr sz="2900"/>
            </a:lvl5pPr>
            <a:lvl6pPr lvl="5" algn="ctr" rtl="0">
              <a:lnSpc>
                <a:spcPct val="100000"/>
              </a:lnSpc>
              <a:spcBef>
                <a:spcPts val="0"/>
              </a:spcBef>
              <a:spcAft>
                <a:spcPts val="0"/>
              </a:spcAft>
              <a:buSzPts val="2900"/>
              <a:buNone/>
              <a:defRPr sz="2900"/>
            </a:lvl6pPr>
            <a:lvl7pPr lvl="6" algn="ctr" rtl="0">
              <a:lnSpc>
                <a:spcPct val="100000"/>
              </a:lnSpc>
              <a:spcBef>
                <a:spcPts val="0"/>
              </a:spcBef>
              <a:spcAft>
                <a:spcPts val="0"/>
              </a:spcAft>
              <a:buSzPts val="2900"/>
              <a:buNone/>
              <a:defRPr sz="2900"/>
            </a:lvl7pPr>
            <a:lvl8pPr lvl="7" algn="ctr" rtl="0">
              <a:lnSpc>
                <a:spcPct val="100000"/>
              </a:lnSpc>
              <a:spcBef>
                <a:spcPts val="0"/>
              </a:spcBef>
              <a:spcAft>
                <a:spcPts val="0"/>
              </a:spcAft>
              <a:buSzPts val="2900"/>
              <a:buNone/>
              <a:defRPr sz="2900"/>
            </a:lvl8pPr>
            <a:lvl9pPr lvl="8" algn="ctr" rtl="0">
              <a:lnSpc>
                <a:spcPct val="100000"/>
              </a:lnSpc>
              <a:spcBef>
                <a:spcPts val="0"/>
              </a:spcBef>
              <a:spcAft>
                <a:spcPts val="0"/>
              </a:spcAft>
              <a:buSzPts val="2900"/>
              <a:buNone/>
              <a:defRPr sz="2900"/>
            </a:lvl9pPr>
          </a:lstStyle>
          <a:p>
            <a:endParaRPr/>
          </a:p>
        </p:txBody>
      </p:sp>
      <p:sp>
        <p:nvSpPr>
          <p:cNvPr id="53" name="Google Shape;53;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bg>
      <p:bgPr>
        <a:solidFill>
          <a:srgbClr val="000B76"/>
        </a:solid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6" name="Google Shape;56;p14"/>
          <p:cNvSpPr txBox="1">
            <a:spLocks noGrp="1"/>
          </p:cNvSpPr>
          <p:nvPr>
            <p:ph type="title"/>
          </p:nvPr>
        </p:nvSpPr>
        <p:spPr>
          <a:xfrm>
            <a:off x="311700" y="826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57" name="Google Shape;57;p14"/>
          <p:cNvSpPr txBox="1">
            <a:spLocks noGrp="1"/>
          </p:cNvSpPr>
          <p:nvPr>
            <p:ph type="body" idx="1"/>
          </p:nvPr>
        </p:nvSpPr>
        <p:spPr>
          <a:xfrm>
            <a:off x="311700" y="1533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pic>
        <p:nvPicPr>
          <p:cNvPr id="58" name="Google Shape;58;p14"/>
          <p:cNvPicPr preferRelativeResize="0"/>
          <p:nvPr/>
        </p:nvPicPr>
        <p:blipFill rotWithShape="1">
          <a:blip r:embed="rId2">
            <a:alphaModFix/>
          </a:blip>
          <a:srcRect t="3951" b="3951"/>
          <a:stretch/>
        </p:blipFill>
        <p:spPr>
          <a:xfrm>
            <a:off x="8531050" y="158725"/>
            <a:ext cx="358775" cy="3304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docs.google.com/document/d/1CTfy0by9T5GBdEH6N3qIAgS1oJDRXFGLvwRS2E0FSFE/edit?usp=sharing" TargetMode="External"/><Relationship Id="rId7" Type="http://schemas.openxmlformats.org/officeDocument/2006/relationships/hyperlink" Target="https://docs.google.com/document/d/1M5JAN7DgMxdPrIXwxudsy0z7iyfNhov_y_cazCqrg3c/edit?usp=sharin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image" Target="../media/image23.png"/><Relationship Id="rId10" Type="http://schemas.openxmlformats.org/officeDocument/2006/relationships/hyperlink" Target="https://docs.google.com/document/d/1quCWUB2mSOax3qkqviV1J5AFNKf4UjzyTyqDOJ7DswI/edit?usp=sharing" TargetMode="External"/><Relationship Id="rId4" Type="http://schemas.openxmlformats.org/officeDocument/2006/relationships/hyperlink" Target="https://bit.ly/PaperPrompts" TargetMode="External"/><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16.xml"/><Relationship Id="rId5" Type="http://schemas.openxmlformats.org/officeDocument/2006/relationships/slide" Target="slide10.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hyperlink" Target="http://www.youtube.com/watch?v=rDtiFnLA0Hw"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5"/>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64" name="Google Shape;64;p15"/>
          <p:cNvPicPr preferRelativeResize="0"/>
          <p:nvPr/>
        </p:nvPicPr>
        <p:blipFill>
          <a:blip r:embed="rId4">
            <a:alphaModFix/>
          </a:blip>
          <a:stretch>
            <a:fillRect/>
          </a:stretch>
        </p:blipFill>
        <p:spPr>
          <a:xfrm>
            <a:off x="327627" y="2673250"/>
            <a:ext cx="1860188" cy="2470249"/>
          </a:xfrm>
          <a:prstGeom prst="rect">
            <a:avLst/>
          </a:prstGeom>
          <a:noFill/>
          <a:ln>
            <a:noFill/>
          </a:ln>
        </p:spPr>
      </p:pic>
      <p:sp>
        <p:nvSpPr>
          <p:cNvPr id="65" name="Google Shape;65;p15"/>
          <p:cNvSpPr txBox="1"/>
          <p:nvPr/>
        </p:nvSpPr>
        <p:spPr>
          <a:xfrm>
            <a:off x="1737738" y="1367088"/>
            <a:ext cx="5668500" cy="1983900"/>
          </a:xfrm>
          <a:prstGeom prst="rect">
            <a:avLst/>
          </a:prstGeom>
          <a:noFill/>
          <a:ln>
            <a:noFill/>
          </a:ln>
        </p:spPr>
        <p:txBody>
          <a:bodyPr spcFirstLastPara="1" wrap="square" lIns="93500" tIns="93500" rIns="93500" bIns="93500" anchor="ctr" anchorCtr="0">
            <a:normAutofit/>
          </a:bodyPr>
          <a:lstStyle/>
          <a:p>
            <a:pPr marL="0" lvl="0" indent="0" algn="ctr" rtl="0">
              <a:spcBef>
                <a:spcPts val="0"/>
              </a:spcBef>
              <a:spcAft>
                <a:spcPts val="0"/>
              </a:spcAft>
              <a:buNone/>
            </a:pPr>
            <a:r>
              <a:rPr lang="en" sz="4000" b="1">
                <a:solidFill>
                  <a:srgbClr val="FFFFFF"/>
                </a:solidFill>
                <a:latin typeface="Arial Black"/>
                <a:ea typeface="Arial Black"/>
                <a:cs typeface="Arial Black"/>
                <a:sym typeface="Arial Black"/>
              </a:rPr>
              <a:t>How to Get Started</a:t>
            </a:r>
            <a:endParaRPr sz="4000" b="1">
              <a:solidFill>
                <a:srgbClr val="FFFFFF"/>
              </a:solidFill>
              <a:latin typeface="Arial Black"/>
              <a:ea typeface="Arial Black"/>
              <a:cs typeface="Arial Black"/>
              <a:sym typeface="Arial Black"/>
            </a:endParaRPr>
          </a:p>
          <a:p>
            <a:pPr marL="0" lvl="0" indent="0" algn="ctr" rtl="0">
              <a:spcBef>
                <a:spcPts val="0"/>
              </a:spcBef>
              <a:spcAft>
                <a:spcPts val="0"/>
              </a:spcAft>
              <a:buNone/>
            </a:pPr>
            <a:r>
              <a:rPr lang="en" sz="4000" b="1">
                <a:solidFill>
                  <a:srgbClr val="FFFFFF"/>
                </a:solidFill>
                <a:latin typeface="Arial Black"/>
                <a:ea typeface="Arial Black"/>
                <a:cs typeface="Arial Black"/>
                <a:sym typeface="Arial Black"/>
              </a:rPr>
              <a:t>with </a:t>
            </a:r>
            <a:r>
              <a:rPr lang="en" sz="6000" b="1">
                <a:solidFill>
                  <a:srgbClr val="FFFFFF"/>
                </a:solidFill>
                <a:latin typeface="Arial Black"/>
                <a:ea typeface="Arial Black"/>
                <a:cs typeface="Arial Black"/>
                <a:sym typeface="Arial Black"/>
              </a:rPr>
              <a:t>Paper!</a:t>
            </a:r>
            <a:endParaRPr sz="6000" b="1">
              <a:solidFill>
                <a:srgbClr val="FFFFFF"/>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1994538" y="1469974"/>
            <a:ext cx="5668500" cy="1798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990"/>
              <a:buNone/>
            </a:pPr>
            <a:r>
              <a:rPr lang="en" sz="5410" b="1">
                <a:solidFill>
                  <a:schemeClr val="lt1"/>
                </a:solidFill>
                <a:latin typeface="Arial Black"/>
                <a:ea typeface="Arial Black"/>
                <a:cs typeface="Arial Black"/>
                <a:sym typeface="Arial Black"/>
              </a:rPr>
              <a:t>Using Live Help</a:t>
            </a:r>
            <a:endParaRPr sz="2710" b="1">
              <a:solidFill>
                <a:schemeClr val="lt1"/>
              </a:solidFill>
              <a:latin typeface="Arial Black"/>
              <a:ea typeface="Arial Black"/>
              <a:cs typeface="Arial Black"/>
              <a:sym typeface="Arial Black"/>
            </a:endParaRPr>
          </a:p>
        </p:txBody>
      </p:sp>
      <p:pic>
        <p:nvPicPr>
          <p:cNvPr id="152" name="Google Shape;152;p24"/>
          <p:cNvPicPr preferRelativeResize="0"/>
          <p:nvPr/>
        </p:nvPicPr>
        <p:blipFill>
          <a:blip r:embed="rId3">
            <a:alphaModFix/>
          </a:blip>
          <a:stretch>
            <a:fillRect/>
          </a:stretch>
        </p:blipFill>
        <p:spPr>
          <a:xfrm>
            <a:off x="420327" y="2571750"/>
            <a:ext cx="1860188" cy="24702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5"/>
          <p:cNvPicPr preferRelativeResize="0"/>
          <p:nvPr/>
        </p:nvPicPr>
        <p:blipFill>
          <a:blip r:embed="rId3">
            <a:alphaModFix/>
          </a:blip>
          <a:stretch>
            <a:fillRect/>
          </a:stretch>
        </p:blipFill>
        <p:spPr>
          <a:xfrm>
            <a:off x="7400275" y="1300299"/>
            <a:ext cx="1302600" cy="1735629"/>
          </a:xfrm>
          <a:prstGeom prst="rect">
            <a:avLst/>
          </a:prstGeom>
          <a:noFill/>
          <a:ln>
            <a:noFill/>
          </a:ln>
          <a:effectLst>
            <a:outerShdw blurRad="57150" dist="19050" dir="5400000" algn="bl" rotWithShape="0">
              <a:srgbClr val="000000">
                <a:alpha val="50000"/>
              </a:srgbClr>
            </a:outerShdw>
          </a:effectLst>
        </p:spPr>
      </p:pic>
      <p:sp>
        <p:nvSpPr>
          <p:cNvPr id="158" name="Google Shape;158;p25"/>
          <p:cNvSpPr txBox="1"/>
          <p:nvPr/>
        </p:nvSpPr>
        <p:spPr>
          <a:xfrm>
            <a:off x="1579800" y="0"/>
            <a:ext cx="5984400" cy="682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3200">
                <a:solidFill>
                  <a:srgbClr val="FFFFFF"/>
                </a:solidFill>
                <a:latin typeface="Arial Black"/>
                <a:ea typeface="Arial Black"/>
                <a:cs typeface="Arial Black"/>
                <a:sym typeface="Arial Black"/>
              </a:rPr>
              <a:t>Start a Conversation!</a:t>
            </a:r>
            <a:endParaRPr sz="3200">
              <a:solidFill>
                <a:srgbClr val="FFFFFF"/>
              </a:solidFill>
              <a:latin typeface="Arial Black"/>
              <a:ea typeface="Arial Black"/>
              <a:cs typeface="Arial Black"/>
              <a:sym typeface="Arial Black"/>
            </a:endParaRPr>
          </a:p>
        </p:txBody>
      </p:sp>
      <p:pic>
        <p:nvPicPr>
          <p:cNvPr id="159" name="Google Shape;159;p25"/>
          <p:cNvPicPr preferRelativeResize="0"/>
          <p:nvPr/>
        </p:nvPicPr>
        <p:blipFill>
          <a:blip r:embed="rId4">
            <a:alphaModFix/>
          </a:blip>
          <a:stretch>
            <a:fillRect/>
          </a:stretch>
        </p:blipFill>
        <p:spPr>
          <a:xfrm>
            <a:off x="2182871" y="1528163"/>
            <a:ext cx="4823724" cy="1322300"/>
          </a:xfrm>
          <a:prstGeom prst="rect">
            <a:avLst/>
          </a:prstGeom>
          <a:noFill/>
          <a:ln>
            <a:noFill/>
          </a:ln>
        </p:spPr>
      </p:pic>
      <p:pic>
        <p:nvPicPr>
          <p:cNvPr id="160" name="Google Shape;160;p25"/>
          <p:cNvPicPr preferRelativeResize="0"/>
          <p:nvPr/>
        </p:nvPicPr>
        <p:blipFill>
          <a:blip r:embed="rId5">
            <a:alphaModFix/>
          </a:blip>
          <a:stretch>
            <a:fillRect/>
          </a:stretch>
        </p:blipFill>
        <p:spPr>
          <a:xfrm>
            <a:off x="1760637" y="3295275"/>
            <a:ext cx="2979100" cy="1525575"/>
          </a:xfrm>
          <a:prstGeom prst="rect">
            <a:avLst/>
          </a:prstGeom>
          <a:noFill/>
          <a:ln>
            <a:noFill/>
          </a:ln>
        </p:spPr>
      </p:pic>
      <p:pic>
        <p:nvPicPr>
          <p:cNvPr id="161" name="Google Shape;161;p25"/>
          <p:cNvPicPr preferRelativeResize="0"/>
          <p:nvPr/>
        </p:nvPicPr>
        <p:blipFill>
          <a:blip r:embed="rId6">
            <a:alphaModFix/>
          </a:blip>
          <a:stretch>
            <a:fillRect/>
          </a:stretch>
        </p:blipFill>
        <p:spPr>
          <a:xfrm>
            <a:off x="6867510" y="3252875"/>
            <a:ext cx="1606325" cy="1627100"/>
          </a:xfrm>
          <a:prstGeom prst="rect">
            <a:avLst/>
          </a:prstGeom>
          <a:noFill/>
          <a:ln>
            <a:noFill/>
          </a:ln>
        </p:spPr>
      </p:pic>
      <p:sp>
        <p:nvSpPr>
          <p:cNvPr id="162" name="Google Shape;162;p25"/>
          <p:cNvSpPr txBox="1"/>
          <p:nvPr/>
        </p:nvSpPr>
        <p:spPr>
          <a:xfrm>
            <a:off x="781350" y="636950"/>
            <a:ext cx="7581300" cy="446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 sz="1700">
                <a:solidFill>
                  <a:srgbClr val="FFFFFF"/>
                </a:solidFill>
                <a:latin typeface="Nunito Sans"/>
                <a:ea typeface="Nunito Sans"/>
                <a:cs typeface="Nunito Sans"/>
                <a:sym typeface="Nunito Sans"/>
              </a:rPr>
              <a:t>There are 3 ways to start a conversation with a Tutor using Live Help! </a:t>
            </a:r>
            <a:endParaRPr sz="500">
              <a:latin typeface="Nunito Sans"/>
              <a:ea typeface="Nunito Sans"/>
              <a:cs typeface="Nunito Sans"/>
              <a:sym typeface="Nunito Sans"/>
            </a:endParaRPr>
          </a:p>
        </p:txBody>
      </p:sp>
      <p:sp>
        <p:nvSpPr>
          <p:cNvPr id="163" name="Google Shape;163;p25"/>
          <p:cNvSpPr txBox="1"/>
          <p:nvPr/>
        </p:nvSpPr>
        <p:spPr>
          <a:xfrm>
            <a:off x="533375" y="1024725"/>
            <a:ext cx="1606200" cy="794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 sz="1200" i="1">
                <a:solidFill>
                  <a:srgbClr val="FFFFFF"/>
                </a:solidFill>
                <a:latin typeface="Nunito Sans"/>
                <a:ea typeface="Nunito Sans"/>
                <a:cs typeface="Nunito Sans"/>
                <a:sym typeface="Nunito Sans"/>
              </a:rPr>
              <a:t>Type your question and get matched with the right tutor!</a:t>
            </a:r>
            <a:endParaRPr sz="1200" i="1">
              <a:latin typeface="Nunito Sans"/>
              <a:ea typeface="Nunito Sans"/>
              <a:cs typeface="Nunito Sans"/>
              <a:sym typeface="Nunito Sans"/>
            </a:endParaRPr>
          </a:p>
        </p:txBody>
      </p:sp>
      <p:sp>
        <p:nvSpPr>
          <p:cNvPr id="164" name="Google Shape;164;p25"/>
          <p:cNvSpPr txBox="1"/>
          <p:nvPr/>
        </p:nvSpPr>
        <p:spPr>
          <a:xfrm>
            <a:off x="418750" y="2851875"/>
            <a:ext cx="1377900" cy="794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 sz="1200" i="1">
                <a:solidFill>
                  <a:srgbClr val="FFFFFF"/>
                </a:solidFill>
                <a:latin typeface="Nunito Sans"/>
                <a:ea typeface="Nunito Sans"/>
                <a:cs typeface="Nunito Sans"/>
                <a:sym typeface="Nunito Sans"/>
              </a:rPr>
              <a:t>“Ask a Tutor” in the subject you need help with!</a:t>
            </a:r>
            <a:endParaRPr sz="1200" i="1">
              <a:latin typeface="Nunito Sans"/>
              <a:ea typeface="Nunito Sans"/>
              <a:cs typeface="Nunito Sans"/>
              <a:sym typeface="Nunito Sans"/>
            </a:endParaRPr>
          </a:p>
        </p:txBody>
      </p:sp>
      <p:sp>
        <p:nvSpPr>
          <p:cNvPr id="165" name="Google Shape;165;p25"/>
          <p:cNvSpPr txBox="1"/>
          <p:nvPr/>
        </p:nvSpPr>
        <p:spPr>
          <a:xfrm>
            <a:off x="5056863" y="3100475"/>
            <a:ext cx="1880700" cy="58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 sz="1200" i="1">
                <a:solidFill>
                  <a:srgbClr val="FFFFFF"/>
                </a:solidFill>
                <a:latin typeface="Nunito Sans"/>
                <a:ea typeface="Nunito Sans"/>
                <a:cs typeface="Nunito Sans"/>
                <a:sym typeface="Nunito Sans"/>
              </a:rPr>
              <a:t>Talk to any tutor with a general question!</a:t>
            </a:r>
            <a:endParaRPr sz="1200" i="1">
              <a:latin typeface="Nunito Sans"/>
              <a:ea typeface="Nunito Sans"/>
              <a:cs typeface="Nunito Sans"/>
              <a:sym typeface="Nunito Sans"/>
            </a:endParaRPr>
          </a:p>
        </p:txBody>
      </p:sp>
      <p:sp>
        <p:nvSpPr>
          <p:cNvPr id="166" name="Google Shape;166;p25"/>
          <p:cNvSpPr/>
          <p:nvPr/>
        </p:nvSpPr>
        <p:spPr>
          <a:xfrm>
            <a:off x="952625" y="1818825"/>
            <a:ext cx="767700" cy="725100"/>
          </a:xfrm>
          <a:prstGeom prst="ellipse">
            <a:avLst/>
          </a:prstGeom>
          <a:noFill/>
          <a:ln w="2857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700" b="1">
                <a:solidFill>
                  <a:srgbClr val="FFFFFF"/>
                </a:solidFill>
                <a:latin typeface="Arial Black"/>
                <a:ea typeface="Arial Black"/>
                <a:cs typeface="Arial Black"/>
                <a:sym typeface="Arial Black"/>
              </a:rPr>
              <a:t>1</a:t>
            </a:r>
            <a:endParaRPr sz="2700" b="1">
              <a:solidFill>
                <a:srgbClr val="FFFFFF"/>
              </a:solidFill>
              <a:latin typeface="Arial Black"/>
              <a:ea typeface="Arial Black"/>
              <a:cs typeface="Arial Black"/>
              <a:sym typeface="Arial Black"/>
            </a:endParaRPr>
          </a:p>
        </p:txBody>
      </p:sp>
      <p:sp>
        <p:nvSpPr>
          <p:cNvPr id="167" name="Google Shape;167;p25"/>
          <p:cNvSpPr/>
          <p:nvPr/>
        </p:nvSpPr>
        <p:spPr>
          <a:xfrm>
            <a:off x="723850" y="3645975"/>
            <a:ext cx="767700" cy="725100"/>
          </a:xfrm>
          <a:prstGeom prst="ellipse">
            <a:avLst/>
          </a:prstGeom>
          <a:noFill/>
          <a:ln w="2857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700" b="1">
                <a:solidFill>
                  <a:srgbClr val="FFFFFF"/>
                </a:solidFill>
                <a:latin typeface="Arial Black"/>
                <a:ea typeface="Arial Black"/>
                <a:cs typeface="Arial Black"/>
                <a:sym typeface="Arial Black"/>
              </a:rPr>
              <a:t>2</a:t>
            </a:r>
            <a:endParaRPr sz="2700" b="1">
              <a:solidFill>
                <a:srgbClr val="FFFFFF"/>
              </a:solidFill>
              <a:latin typeface="Arial Black"/>
              <a:ea typeface="Arial Black"/>
              <a:cs typeface="Arial Black"/>
              <a:sym typeface="Arial Black"/>
            </a:endParaRPr>
          </a:p>
        </p:txBody>
      </p:sp>
      <p:sp>
        <p:nvSpPr>
          <p:cNvPr id="168" name="Google Shape;168;p25"/>
          <p:cNvSpPr/>
          <p:nvPr/>
        </p:nvSpPr>
        <p:spPr>
          <a:xfrm>
            <a:off x="5613375" y="3645975"/>
            <a:ext cx="767700" cy="725100"/>
          </a:xfrm>
          <a:prstGeom prst="ellipse">
            <a:avLst/>
          </a:prstGeom>
          <a:noFill/>
          <a:ln w="2857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700" b="1">
                <a:solidFill>
                  <a:srgbClr val="FFFFFF"/>
                </a:solidFill>
                <a:latin typeface="Arial Black"/>
                <a:ea typeface="Arial Black"/>
                <a:cs typeface="Arial Black"/>
                <a:sym typeface="Arial Black"/>
              </a:rPr>
              <a:t>3</a:t>
            </a:r>
            <a:endParaRPr sz="2700" b="1">
              <a:solidFill>
                <a:srgbClr val="FFFFFF"/>
              </a:solidFill>
              <a:latin typeface="Arial Black"/>
              <a:ea typeface="Arial Black"/>
              <a:cs typeface="Arial Black"/>
              <a:sym typeface="Arial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6"/>
          <p:cNvPicPr preferRelativeResize="0"/>
          <p:nvPr/>
        </p:nvPicPr>
        <p:blipFill>
          <a:blip r:embed="rId3">
            <a:alphaModFix/>
          </a:blip>
          <a:stretch>
            <a:fillRect/>
          </a:stretch>
        </p:blipFill>
        <p:spPr>
          <a:xfrm>
            <a:off x="2001152" y="733499"/>
            <a:ext cx="5227959" cy="4242026"/>
          </a:xfrm>
          <a:prstGeom prst="rect">
            <a:avLst/>
          </a:prstGeom>
          <a:noFill/>
          <a:ln>
            <a:noFill/>
          </a:ln>
        </p:spPr>
      </p:pic>
      <p:sp>
        <p:nvSpPr>
          <p:cNvPr id="174" name="Google Shape;174;p26"/>
          <p:cNvSpPr/>
          <p:nvPr/>
        </p:nvSpPr>
        <p:spPr>
          <a:xfrm>
            <a:off x="2378183" y="1623392"/>
            <a:ext cx="522900" cy="308100"/>
          </a:xfrm>
          <a:prstGeom prst="roundRect">
            <a:avLst>
              <a:gd name="adj" fmla="val 16667"/>
            </a:avLst>
          </a:prstGeom>
          <a:noFill/>
          <a:ln w="2857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6"/>
          <p:cNvSpPr/>
          <p:nvPr/>
        </p:nvSpPr>
        <p:spPr>
          <a:xfrm>
            <a:off x="2001075" y="4128138"/>
            <a:ext cx="5228100" cy="480000"/>
          </a:xfrm>
          <a:prstGeom prst="roundRect">
            <a:avLst>
              <a:gd name="adj" fmla="val 16667"/>
            </a:avLst>
          </a:prstGeom>
          <a:noFill/>
          <a:ln w="2857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6"/>
          <p:cNvSpPr/>
          <p:nvPr/>
        </p:nvSpPr>
        <p:spPr>
          <a:xfrm>
            <a:off x="5577900" y="4667425"/>
            <a:ext cx="1651200" cy="308100"/>
          </a:xfrm>
          <a:prstGeom prst="roundRect">
            <a:avLst>
              <a:gd name="adj" fmla="val 16667"/>
            </a:avLst>
          </a:prstGeom>
          <a:noFill/>
          <a:ln w="2857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6"/>
          <p:cNvSpPr/>
          <p:nvPr/>
        </p:nvSpPr>
        <p:spPr>
          <a:xfrm>
            <a:off x="6444750" y="733500"/>
            <a:ext cx="726300" cy="308100"/>
          </a:xfrm>
          <a:prstGeom prst="roundRect">
            <a:avLst>
              <a:gd name="adj" fmla="val 16667"/>
            </a:avLst>
          </a:prstGeom>
          <a:noFill/>
          <a:ln w="2857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6"/>
          <p:cNvSpPr txBox="1">
            <a:spLocks noGrp="1"/>
          </p:cNvSpPr>
          <p:nvPr>
            <p:ph type="title" idx="4294967295"/>
          </p:nvPr>
        </p:nvSpPr>
        <p:spPr>
          <a:xfrm>
            <a:off x="2445150" y="129000"/>
            <a:ext cx="4253700" cy="6045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3600" b="1">
                <a:solidFill>
                  <a:schemeClr val="lt1"/>
                </a:solidFill>
                <a:latin typeface="Arial Black"/>
                <a:ea typeface="Arial Black"/>
                <a:cs typeface="Arial Black"/>
                <a:sym typeface="Arial Black"/>
              </a:rPr>
              <a:t>Live Help</a:t>
            </a:r>
            <a:endParaRPr sz="3600" b="1">
              <a:solidFill>
                <a:schemeClr val="lt1"/>
              </a:solidFill>
              <a:latin typeface="Arial Black"/>
              <a:ea typeface="Arial Black"/>
              <a:cs typeface="Arial Black"/>
              <a:sym typeface="Arial Black"/>
            </a:endParaRPr>
          </a:p>
        </p:txBody>
      </p:sp>
      <p:sp>
        <p:nvSpPr>
          <p:cNvPr id="179" name="Google Shape;179;p26"/>
          <p:cNvSpPr/>
          <p:nvPr/>
        </p:nvSpPr>
        <p:spPr>
          <a:xfrm>
            <a:off x="1185025" y="2296588"/>
            <a:ext cx="1958100" cy="908100"/>
          </a:xfrm>
          <a:prstGeom prst="roundRect">
            <a:avLst>
              <a:gd name="adj" fmla="val 25506"/>
            </a:avLst>
          </a:prstGeom>
          <a:solidFill>
            <a:schemeClr val="lt1"/>
          </a:solidFill>
          <a:ln w="19050"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Send a Reaction</a:t>
            </a:r>
            <a:endParaRPr sz="1000"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Respond with an emoji or bookmark the comment for later</a:t>
            </a:r>
            <a:endParaRPr sz="1100" i="1">
              <a:solidFill>
                <a:schemeClr val="dk1"/>
              </a:solidFill>
              <a:latin typeface="Nunito Sans"/>
              <a:ea typeface="Nunito Sans"/>
              <a:cs typeface="Nunito Sans"/>
              <a:sym typeface="Nunito Sans"/>
            </a:endParaRPr>
          </a:p>
        </p:txBody>
      </p:sp>
      <p:sp>
        <p:nvSpPr>
          <p:cNvPr id="180" name="Google Shape;180;p26"/>
          <p:cNvSpPr/>
          <p:nvPr/>
        </p:nvSpPr>
        <p:spPr>
          <a:xfrm>
            <a:off x="6958725" y="1146175"/>
            <a:ext cx="1153800" cy="569400"/>
          </a:xfrm>
          <a:prstGeom prst="roundRect">
            <a:avLst>
              <a:gd name="adj" fmla="val 25506"/>
            </a:avLst>
          </a:prstGeom>
          <a:solidFill>
            <a:schemeClr val="lt1"/>
          </a:solidFill>
          <a:ln w="19050"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End Your Session</a:t>
            </a:r>
            <a:endParaRPr sz="1100" i="1">
              <a:solidFill>
                <a:schemeClr val="dk1"/>
              </a:solidFill>
              <a:latin typeface="Nunito Sans"/>
              <a:ea typeface="Nunito Sans"/>
              <a:cs typeface="Nunito Sans"/>
              <a:sym typeface="Nunito Sans"/>
            </a:endParaRPr>
          </a:p>
        </p:txBody>
      </p:sp>
      <p:sp>
        <p:nvSpPr>
          <p:cNvPr id="181" name="Google Shape;181;p26"/>
          <p:cNvSpPr/>
          <p:nvPr/>
        </p:nvSpPr>
        <p:spPr>
          <a:xfrm>
            <a:off x="7093475" y="3628875"/>
            <a:ext cx="1555800" cy="908100"/>
          </a:xfrm>
          <a:prstGeom prst="roundRect">
            <a:avLst>
              <a:gd name="adj" fmla="val 25506"/>
            </a:avLst>
          </a:prstGeom>
          <a:solidFill>
            <a:schemeClr val="lt1"/>
          </a:solidFill>
          <a:ln w="19050"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Tools</a:t>
            </a:r>
            <a:endParaRPr sz="1000"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Share a file, screenshot, or draw on the whiteboard</a:t>
            </a:r>
            <a:endParaRPr sz="1100" i="1">
              <a:solidFill>
                <a:schemeClr val="dk1"/>
              </a:solidFill>
              <a:latin typeface="Nunito Sans"/>
              <a:ea typeface="Nunito Sans"/>
              <a:cs typeface="Nunito Sans"/>
              <a:sym typeface="Nunito Sans"/>
            </a:endParaRPr>
          </a:p>
        </p:txBody>
      </p:sp>
      <p:sp>
        <p:nvSpPr>
          <p:cNvPr id="182" name="Google Shape;182;p26"/>
          <p:cNvSpPr/>
          <p:nvPr/>
        </p:nvSpPr>
        <p:spPr>
          <a:xfrm>
            <a:off x="273650" y="3508575"/>
            <a:ext cx="1651200" cy="908100"/>
          </a:xfrm>
          <a:prstGeom prst="roundRect">
            <a:avLst>
              <a:gd name="adj" fmla="val 25506"/>
            </a:avLst>
          </a:prstGeom>
          <a:solidFill>
            <a:schemeClr val="lt1"/>
          </a:solidFill>
          <a:ln w="19050"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Start a Session</a:t>
            </a:r>
            <a:endParaRPr sz="1000"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Type out your question</a:t>
            </a:r>
            <a:endParaRPr sz="1100" i="1">
              <a:solidFill>
                <a:schemeClr val="dk1"/>
              </a:solidFill>
              <a:latin typeface="Nunito Sans"/>
              <a:ea typeface="Nunito Sans"/>
              <a:cs typeface="Nunito Sans"/>
              <a:sym typeface="Nuni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
                                        <p:tgtEl>
                                          <p:spTgt spid="175"/>
                                        </p:tgtEl>
                                      </p:cBhvr>
                                    </p:animEffect>
                                  </p:childTnLst>
                                </p:cTn>
                              </p:par>
                              <p:par>
                                <p:cTn id="8" presetID="10" presetClass="entr" presetSubtype="0" fill="hold" nodeType="withEffect">
                                  <p:stCondLst>
                                    <p:cond delay="0"/>
                                  </p:stCondLst>
                                  <p:childTnLst>
                                    <p:set>
                                      <p:cBhvr>
                                        <p:cTn id="9" dur="1" fill="hold">
                                          <p:stCondLst>
                                            <p:cond delay="0"/>
                                          </p:stCondLst>
                                        </p:cTn>
                                        <p:tgtEl>
                                          <p:spTgt spid="182"/>
                                        </p:tgtEl>
                                        <p:attrNameLst>
                                          <p:attrName>style.visibility</p:attrName>
                                        </p:attrNameLst>
                                      </p:cBhvr>
                                      <p:to>
                                        <p:strVal val="visible"/>
                                      </p:to>
                                    </p:set>
                                    <p:animEffect transition="in" filter="fade">
                                      <p:cBhvr>
                                        <p:cTn id="10" dur="1"/>
                                        <p:tgtEl>
                                          <p:spTgt spid="18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7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82"/>
                                        </p:tgtEl>
                                        <p:attrNameLst>
                                          <p:attrName>style.visibility</p:attrName>
                                        </p:attrNameLst>
                                      </p:cBhvr>
                                      <p:to>
                                        <p:strVal val="hidden"/>
                                      </p:to>
                                    </p:set>
                                  </p:childTnLst>
                                </p:cTn>
                              </p:par>
                            </p:childTnLst>
                          </p:cTn>
                        </p:par>
                        <p:par>
                          <p:cTn id="17" fill="hold">
                            <p:stCondLst>
                              <p:cond delay="0"/>
                            </p:stCondLst>
                            <p:childTnLst>
                              <p:par>
                                <p:cTn id="18" presetID="10" presetClass="entr" presetSubtype="0" fill="hold" nodeType="afterEffect">
                                  <p:stCondLst>
                                    <p:cond delay="0"/>
                                  </p:stCondLst>
                                  <p:childTnLst>
                                    <p:set>
                                      <p:cBhvr>
                                        <p:cTn id="19" dur="1" fill="hold">
                                          <p:stCondLst>
                                            <p:cond delay="0"/>
                                          </p:stCondLst>
                                        </p:cTn>
                                        <p:tgtEl>
                                          <p:spTgt spid="176"/>
                                        </p:tgtEl>
                                        <p:attrNameLst>
                                          <p:attrName>style.visibility</p:attrName>
                                        </p:attrNameLst>
                                      </p:cBhvr>
                                      <p:to>
                                        <p:strVal val="visible"/>
                                      </p:to>
                                    </p:set>
                                    <p:animEffect transition="in" filter="fade">
                                      <p:cBhvr>
                                        <p:cTn id="20" dur="1"/>
                                        <p:tgtEl>
                                          <p:spTgt spid="176"/>
                                        </p:tgtEl>
                                      </p:cBhvr>
                                    </p:animEffect>
                                  </p:childTnLst>
                                </p:cTn>
                              </p:par>
                              <p:par>
                                <p:cTn id="21" presetID="10" presetClass="entr" presetSubtype="0" fill="hold" nodeType="withEffect">
                                  <p:stCondLst>
                                    <p:cond delay="0"/>
                                  </p:stCondLst>
                                  <p:childTnLst>
                                    <p:set>
                                      <p:cBhvr>
                                        <p:cTn id="22" dur="1" fill="hold">
                                          <p:stCondLst>
                                            <p:cond delay="0"/>
                                          </p:stCondLst>
                                        </p:cTn>
                                        <p:tgtEl>
                                          <p:spTgt spid="181"/>
                                        </p:tgtEl>
                                        <p:attrNameLst>
                                          <p:attrName>style.visibility</p:attrName>
                                        </p:attrNameLst>
                                      </p:cBhvr>
                                      <p:to>
                                        <p:strVal val="visible"/>
                                      </p:to>
                                    </p:set>
                                    <p:animEffect transition="in" filter="fade">
                                      <p:cBhvr>
                                        <p:cTn id="23" dur="1"/>
                                        <p:tgtEl>
                                          <p:spTgt spid="18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200"/>
                                          </p:stCondLst>
                                        </p:cTn>
                                        <p:tgtEl>
                                          <p:spTgt spid="176"/>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81"/>
                                        </p:tgtEl>
                                        <p:attrNameLst>
                                          <p:attrName>style.visibility</p:attrName>
                                        </p:attrNameLst>
                                      </p:cBhvr>
                                      <p:to>
                                        <p:strVal val="hidden"/>
                                      </p:to>
                                    </p:set>
                                  </p:childTnLst>
                                </p:cTn>
                              </p:par>
                            </p:childTnLst>
                          </p:cTn>
                        </p:par>
                        <p:par>
                          <p:cTn id="30" fill="hold">
                            <p:stCondLst>
                              <p:cond delay="200"/>
                            </p:stCondLst>
                            <p:childTnLst>
                              <p:par>
                                <p:cTn id="31" presetID="10" presetClass="entr" presetSubtype="0" fill="hold" nodeType="afterEffect">
                                  <p:stCondLst>
                                    <p:cond delay="0"/>
                                  </p:stCondLst>
                                  <p:childTnLst>
                                    <p:set>
                                      <p:cBhvr>
                                        <p:cTn id="32" dur="1" fill="hold">
                                          <p:stCondLst>
                                            <p:cond delay="0"/>
                                          </p:stCondLst>
                                        </p:cTn>
                                        <p:tgtEl>
                                          <p:spTgt spid="174"/>
                                        </p:tgtEl>
                                        <p:attrNameLst>
                                          <p:attrName>style.visibility</p:attrName>
                                        </p:attrNameLst>
                                      </p:cBhvr>
                                      <p:to>
                                        <p:strVal val="visible"/>
                                      </p:to>
                                    </p:set>
                                    <p:animEffect transition="in" filter="fade">
                                      <p:cBhvr>
                                        <p:cTn id="33" dur="1"/>
                                        <p:tgtEl>
                                          <p:spTgt spid="174"/>
                                        </p:tgtEl>
                                      </p:cBhvr>
                                    </p:animEffect>
                                  </p:childTnLst>
                                </p:cTn>
                              </p:par>
                              <p:par>
                                <p:cTn id="34" presetID="10" presetClass="entr" presetSubtype="0" fill="hold" nodeType="withEffect">
                                  <p:stCondLst>
                                    <p:cond delay="0"/>
                                  </p:stCondLst>
                                  <p:childTnLst>
                                    <p:set>
                                      <p:cBhvr>
                                        <p:cTn id="35" dur="1" fill="hold">
                                          <p:stCondLst>
                                            <p:cond delay="0"/>
                                          </p:stCondLst>
                                        </p:cTn>
                                        <p:tgtEl>
                                          <p:spTgt spid="179"/>
                                        </p:tgtEl>
                                        <p:attrNameLst>
                                          <p:attrName>style.visibility</p:attrName>
                                        </p:attrNameLst>
                                      </p:cBhvr>
                                      <p:to>
                                        <p:strVal val="visible"/>
                                      </p:to>
                                    </p:set>
                                    <p:animEffect transition="in" filter="fade">
                                      <p:cBhvr>
                                        <p:cTn id="36" dur="100"/>
                                        <p:tgtEl>
                                          <p:spTgt spid="17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7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79"/>
                                        </p:tgtEl>
                                        <p:attrNameLst>
                                          <p:attrName>style.visibility</p:attrName>
                                        </p:attrNameLst>
                                      </p:cBhvr>
                                      <p:to>
                                        <p:strVal val="hidden"/>
                                      </p:to>
                                    </p:set>
                                  </p:childTnLst>
                                </p:cTn>
                              </p:par>
                            </p:childTnLst>
                          </p:cTn>
                        </p:par>
                        <p:par>
                          <p:cTn id="43" fill="hold">
                            <p:stCondLst>
                              <p:cond delay="0"/>
                            </p:stCondLst>
                            <p:childTnLst>
                              <p:par>
                                <p:cTn id="44" presetID="10" presetClass="entr" presetSubtype="0" fill="hold" nodeType="afterEffect">
                                  <p:stCondLst>
                                    <p:cond delay="0"/>
                                  </p:stCondLst>
                                  <p:childTnLst>
                                    <p:set>
                                      <p:cBhvr>
                                        <p:cTn id="45" dur="1" fill="hold">
                                          <p:stCondLst>
                                            <p:cond delay="0"/>
                                          </p:stCondLst>
                                        </p:cTn>
                                        <p:tgtEl>
                                          <p:spTgt spid="177"/>
                                        </p:tgtEl>
                                        <p:attrNameLst>
                                          <p:attrName>style.visibility</p:attrName>
                                        </p:attrNameLst>
                                      </p:cBhvr>
                                      <p:to>
                                        <p:strVal val="visible"/>
                                      </p:to>
                                    </p:set>
                                    <p:animEffect transition="in" filter="fade">
                                      <p:cBhvr>
                                        <p:cTn id="46" dur="1"/>
                                        <p:tgtEl>
                                          <p:spTgt spid="177"/>
                                        </p:tgtEl>
                                      </p:cBhvr>
                                    </p:animEffect>
                                  </p:childTnLst>
                                </p:cTn>
                              </p:par>
                              <p:par>
                                <p:cTn id="47" presetID="10" presetClass="entr" presetSubtype="0" fill="hold" nodeType="withEffect">
                                  <p:stCondLst>
                                    <p:cond delay="0"/>
                                  </p:stCondLst>
                                  <p:childTnLst>
                                    <p:set>
                                      <p:cBhvr>
                                        <p:cTn id="48" dur="1" fill="hold">
                                          <p:stCondLst>
                                            <p:cond delay="0"/>
                                          </p:stCondLst>
                                        </p:cTn>
                                        <p:tgtEl>
                                          <p:spTgt spid="180"/>
                                        </p:tgtEl>
                                        <p:attrNameLst>
                                          <p:attrName>style.visibility</p:attrName>
                                        </p:attrNameLst>
                                      </p:cBhvr>
                                      <p:to>
                                        <p:strVal val="visible"/>
                                      </p:to>
                                    </p:set>
                                    <p:animEffect transition="in" filter="fade">
                                      <p:cBhvr>
                                        <p:cTn id="49" dur="1"/>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7"/>
          <p:cNvPicPr preferRelativeResize="0"/>
          <p:nvPr/>
        </p:nvPicPr>
        <p:blipFill rotWithShape="1">
          <a:blip r:embed="rId3">
            <a:alphaModFix/>
          </a:blip>
          <a:srcRect t="14251" r="47268"/>
          <a:stretch/>
        </p:blipFill>
        <p:spPr>
          <a:xfrm>
            <a:off x="6513075" y="640600"/>
            <a:ext cx="559227" cy="1052201"/>
          </a:xfrm>
          <a:prstGeom prst="rect">
            <a:avLst/>
          </a:prstGeom>
          <a:noFill/>
          <a:ln>
            <a:noFill/>
          </a:ln>
        </p:spPr>
      </p:pic>
      <p:pic>
        <p:nvPicPr>
          <p:cNvPr id="188" name="Google Shape;188;p27"/>
          <p:cNvPicPr preferRelativeResize="0"/>
          <p:nvPr/>
        </p:nvPicPr>
        <p:blipFill>
          <a:blip r:embed="rId4">
            <a:alphaModFix/>
          </a:blip>
          <a:stretch>
            <a:fillRect/>
          </a:stretch>
        </p:blipFill>
        <p:spPr>
          <a:xfrm>
            <a:off x="1884700" y="340348"/>
            <a:ext cx="746226" cy="1148400"/>
          </a:xfrm>
          <a:prstGeom prst="rect">
            <a:avLst/>
          </a:prstGeom>
          <a:noFill/>
          <a:ln>
            <a:noFill/>
          </a:ln>
        </p:spPr>
      </p:pic>
      <p:cxnSp>
        <p:nvCxnSpPr>
          <p:cNvPr id="189" name="Google Shape;189;p27"/>
          <p:cNvCxnSpPr/>
          <p:nvPr/>
        </p:nvCxnSpPr>
        <p:spPr>
          <a:xfrm>
            <a:off x="4550025" y="1186950"/>
            <a:ext cx="15300" cy="3956700"/>
          </a:xfrm>
          <a:prstGeom prst="straightConnector1">
            <a:avLst/>
          </a:prstGeom>
          <a:noFill/>
          <a:ln w="38100" cap="flat" cmpd="sng">
            <a:solidFill>
              <a:schemeClr val="lt1"/>
            </a:solidFill>
            <a:prstDash val="solid"/>
            <a:round/>
            <a:headEnd type="none" w="med" len="med"/>
            <a:tailEnd type="none" w="med" len="med"/>
          </a:ln>
        </p:spPr>
      </p:cxnSp>
      <p:cxnSp>
        <p:nvCxnSpPr>
          <p:cNvPr id="190" name="Google Shape;190;p27"/>
          <p:cNvCxnSpPr/>
          <p:nvPr/>
        </p:nvCxnSpPr>
        <p:spPr>
          <a:xfrm flipH="1">
            <a:off x="-15200" y="1795425"/>
            <a:ext cx="9176100" cy="15300"/>
          </a:xfrm>
          <a:prstGeom prst="straightConnector1">
            <a:avLst/>
          </a:prstGeom>
          <a:noFill/>
          <a:ln w="38100" cap="flat" cmpd="sng">
            <a:solidFill>
              <a:schemeClr val="lt1"/>
            </a:solidFill>
            <a:prstDash val="solid"/>
            <a:round/>
            <a:headEnd type="none" w="med" len="med"/>
            <a:tailEnd type="none" w="med" len="med"/>
          </a:ln>
        </p:spPr>
      </p:cxnSp>
      <p:sp>
        <p:nvSpPr>
          <p:cNvPr id="191" name="Google Shape;191;p27"/>
          <p:cNvSpPr txBox="1"/>
          <p:nvPr/>
        </p:nvSpPr>
        <p:spPr>
          <a:xfrm>
            <a:off x="2883450" y="190625"/>
            <a:ext cx="33771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lt1"/>
                </a:solidFill>
              </a:rPr>
              <a:t>Getting Help from a Tutor:</a:t>
            </a:r>
            <a:endParaRPr sz="1800" b="1">
              <a:solidFill>
                <a:schemeClr val="lt1"/>
              </a:solidFill>
            </a:endParaRPr>
          </a:p>
          <a:p>
            <a:pPr marL="0" lvl="0" indent="0" algn="ctr" rtl="0">
              <a:spcBef>
                <a:spcPts val="0"/>
              </a:spcBef>
              <a:spcAft>
                <a:spcPts val="0"/>
              </a:spcAft>
              <a:buNone/>
            </a:pPr>
            <a:r>
              <a:rPr lang="en" sz="1800" b="1">
                <a:solidFill>
                  <a:schemeClr val="lt1"/>
                </a:solidFill>
              </a:rPr>
              <a:t>Starting the Conversation</a:t>
            </a:r>
            <a:endParaRPr sz="1800" b="1">
              <a:solidFill>
                <a:schemeClr val="lt1"/>
              </a:solidFill>
            </a:endParaRPr>
          </a:p>
        </p:txBody>
      </p:sp>
      <p:sp>
        <p:nvSpPr>
          <p:cNvPr id="192" name="Google Shape;192;p27"/>
          <p:cNvSpPr/>
          <p:nvPr/>
        </p:nvSpPr>
        <p:spPr>
          <a:xfrm>
            <a:off x="501975" y="2147725"/>
            <a:ext cx="3865800" cy="712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0125" tIns="120125" rIns="120125" bIns="1201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 got two questions wrong on my science test and I don’t understand why. Can you please help me work through them?</a:t>
            </a:r>
            <a:endParaRPr/>
          </a:p>
        </p:txBody>
      </p:sp>
      <p:sp>
        <p:nvSpPr>
          <p:cNvPr id="193" name="Google Shape;193;p27"/>
          <p:cNvSpPr/>
          <p:nvPr/>
        </p:nvSpPr>
        <p:spPr>
          <a:xfrm>
            <a:off x="5192675" y="3113075"/>
            <a:ext cx="3788100" cy="712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0125" tIns="120125" rIns="120125" bIns="120125" anchor="ctr" anchorCtr="0">
            <a:noAutofit/>
          </a:bodyPr>
          <a:lstStyle/>
          <a:p>
            <a:pPr marL="0" lvl="0" indent="0" algn="l" rtl="0">
              <a:spcBef>
                <a:spcPts val="0"/>
              </a:spcBef>
              <a:spcAft>
                <a:spcPts val="0"/>
              </a:spcAft>
              <a:buNone/>
            </a:pPr>
            <a:r>
              <a:rPr lang="en"/>
              <a:t>Who was the most influential president?</a:t>
            </a:r>
            <a:endParaRPr/>
          </a:p>
        </p:txBody>
      </p:sp>
      <p:sp>
        <p:nvSpPr>
          <p:cNvPr id="194" name="Google Shape;194;p27"/>
          <p:cNvSpPr/>
          <p:nvPr/>
        </p:nvSpPr>
        <p:spPr>
          <a:xfrm>
            <a:off x="5192525" y="2147725"/>
            <a:ext cx="3788100" cy="712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0125" tIns="120125" rIns="120125" bIns="1201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Can you solve a math problem for me? I don’t get it.</a:t>
            </a:r>
            <a:endParaRPr/>
          </a:p>
        </p:txBody>
      </p:sp>
      <p:sp>
        <p:nvSpPr>
          <p:cNvPr id="195" name="Google Shape;195;p27"/>
          <p:cNvSpPr/>
          <p:nvPr/>
        </p:nvSpPr>
        <p:spPr>
          <a:xfrm>
            <a:off x="5192675" y="4078425"/>
            <a:ext cx="3788100" cy="712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0125" tIns="120125" rIns="120125" bIns="120125" anchor="ctr" anchorCtr="0">
            <a:noAutofit/>
          </a:bodyPr>
          <a:lstStyle/>
          <a:p>
            <a:pPr marL="0" lvl="0" indent="0" algn="l" rtl="0">
              <a:spcBef>
                <a:spcPts val="0"/>
              </a:spcBef>
              <a:spcAft>
                <a:spcPts val="0"/>
              </a:spcAft>
              <a:buNone/>
            </a:pPr>
            <a:r>
              <a:rPr lang="en"/>
              <a:t>I need you to tell me how to analyze this poem.</a:t>
            </a:r>
            <a:endParaRPr/>
          </a:p>
        </p:txBody>
      </p:sp>
      <p:sp>
        <p:nvSpPr>
          <p:cNvPr id="196" name="Google Shape;196;p27"/>
          <p:cNvSpPr/>
          <p:nvPr/>
        </p:nvSpPr>
        <p:spPr>
          <a:xfrm>
            <a:off x="501975" y="3079925"/>
            <a:ext cx="3865800" cy="712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0125" tIns="120125" rIns="120125" bIns="120125" anchor="ctr" anchorCtr="0">
            <a:noAutofit/>
          </a:bodyPr>
          <a:lstStyle/>
          <a:p>
            <a:pPr marL="152400" marR="152400" lvl="0" indent="0" algn="l" rtl="0">
              <a:spcBef>
                <a:spcPts val="0"/>
              </a:spcBef>
              <a:spcAft>
                <a:spcPts val="0"/>
              </a:spcAft>
              <a:buClr>
                <a:schemeClr val="dk1"/>
              </a:buClr>
              <a:buSzPts val="1100"/>
              <a:buFont typeface="Arial"/>
              <a:buNone/>
            </a:pPr>
            <a:r>
              <a:rPr lang="en">
                <a:solidFill>
                  <a:schemeClr val="dk1"/>
                </a:solidFill>
              </a:rPr>
              <a:t>“Hi, I was wondering if I can get some feedback for one of my essays for a scholarship?”</a:t>
            </a:r>
            <a:endParaRPr>
              <a:solidFill>
                <a:schemeClr val="dk1"/>
              </a:solidFill>
            </a:endParaRPr>
          </a:p>
        </p:txBody>
      </p:sp>
      <p:sp>
        <p:nvSpPr>
          <p:cNvPr id="197" name="Google Shape;197;p27"/>
          <p:cNvSpPr/>
          <p:nvPr/>
        </p:nvSpPr>
        <p:spPr>
          <a:xfrm>
            <a:off x="501975" y="4078425"/>
            <a:ext cx="3865800" cy="712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0125" tIns="120125" rIns="120125" bIns="1201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Hello there. I am working on this math problem and I’m not sure what to do next.</a:t>
            </a:r>
            <a:endParaRPr sz="1500">
              <a:solidFill>
                <a:schemeClr val="dk1"/>
              </a:solidFill>
            </a:endParaRPr>
          </a:p>
        </p:txBody>
      </p:sp>
      <p:pic>
        <p:nvPicPr>
          <p:cNvPr id="198" name="Google Shape;198;p27"/>
          <p:cNvPicPr preferRelativeResize="0"/>
          <p:nvPr/>
        </p:nvPicPr>
        <p:blipFill>
          <a:blip r:embed="rId5">
            <a:alphaModFix/>
          </a:blip>
          <a:stretch>
            <a:fillRect/>
          </a:stretch>
        </p:blipFill>
        <p:spPr>
          <a:xfrm>
            <a:off x="113725" y="2365686"/>
            <a:ext cx="297975" cy="276575"/>
          </a:xfrm>
          <a:prstGeom prst="rect">
            <a:avLst/>
          </a:prstGeom>
          <a:noFill/>
          <a:ln>
            <a:noFill/>
          </a:ln>
        </p:spPr>
      </p:pic>
      <p:pic>
        <p:nvPicPr>
          <p:cNvPr id="199" name="Google Shape;199;p27"/>
          <p:cNvPicPr preferRelativeResize="0"/>
          <p:nvPr/>
        </p:nvPicPr>
        <p:blipFill>
          <a:blip r:embed="rId5">
            <a:alphaModFix/>
          </a:blip>
          <a:stretch>
            <a:fillRect/>
          </a:stretch>
        </p:blipFill>
        <p:spPr>
          <a:xfrm>
            <a:off x="113725" y="4296399"/>
            <a:ext cx="297975" cy="276575"/>
          </a:xfrm>
          <a:prstGeom prst="rect">
            <a:avLst/>
          </a:prstGeom>
          <a:noFill/>
          <a:ln>
            <a:noFill/>
          </a:ln>
        </p:spPr>
      </p:pic>
      <p:pic>
        <p:nvPicPr>
          <p:cNvPr id="200" name="Google Shape;200;p27"/>
          <p:cNvPicPr preferRelativeResize="0"/>
          <p:nvPr/>
        </p:nvPicPr>
        <p:blipFill>
          <a:blip r:embed="rId5">
            <a:alphaModFix/>
          </a:blip>
          <a:stretch>
            <a:fillRect/>
          </a:stretch>
        </p:blipFill>
        <p:spPr>
          <a:xfrm>
            <a:off x="113725" y="3297899"/>
            <a:ext cx="297975" cy="276575"/>
          </a:xfrm>
          <a:prstGeom prst="rect">
            <a:avLst/>
          </a:prstGeom>
          <a:noFill/>
          <a:ln>
            <a:noFill/>
          </a:ln>
        </p:spPr>
      </p:pic>
      <p:pic>
        <p:nvPicPr>
          <p:cNvPr id="201" name="Google Shape;201;p27"/>
          <p:cNvPicPr preferRelativeResize="0"/>
          <p:nvPr/>
        </p:nvPicPr>
        <p:blipFill>
          <a:blip r:embed="rId6">
            <a:alphaModFix/>
          </a:blip>
          <a:stretch>
            <a:fillRect/>
          </a:stretch>
        </p:blipFill>
        <p:spPr>
          <a:xfrm>
            <a:off x="4794063" y="2371925"/>
            <a:ext cx="297976" cy="340533"/>
          </a:xfrm>
          <a:prstGeom prst="rect">
            <a:avLst/>
          </a:prstGeom>
          <a:noFill/>
          <a:ln>
            <a:noFill/>
          </a:ln>
        </p:spPr>
      </p:pic>
      <p:pic>
        <p:nvPicPr>
          <p:cNvPr id="202" name="Google Shape;202;p27"/>
          <p:cNvPicPr preferRelativeResize="0"/>
          <p:nvPr/>
        </p:nvPicPr>
        <p:blipFill>
          <a:blip r:embed="rId6">
            <a:alphaModFix/>
          </a:blip>
          <a:stretch>
            <a:fillRect/>
          </a:stretch>
        </p:blipFill>
        <p:spPr>
          <a:xfrm>
            <a:off x="4794063" y="3310150"/>
            <a:ext cx="297976" cy="340533"/>
          </a:xfrm>
          <a:prstGeom prst="rect">
            <a:avLst/>
          </a:prstGeom>
          <a:noFill/>
          <a:ln>
            <a:noFill/>
          </a:ln>
        </p:spPr>
      </p:pic>
      <p:pic>
        <p:nvPicPr>
          <p:cNvPr id="203" name="Google Shape;203;p27"/>
          <p:cNvPicPr preferRelativeResize="0"/>
          <p:nvPr/>
        </p:nvPicPr>
        <p:blipFill>
          <a:blip r:embed="rId6">
            <a:alphaModFix/>
          </a:blip>
          <a:stretch>
            <a:fillRect/>
          </a:stretch>
        </p:blipFill>
        <p:spPr>
          <a:xfrm>
            <a:off x="4794063" y="4264425"/>
            <a:ext cx="297976" cy="340533"/>
          </a:xfrm>
          <a:prstGeom prst="rect">
            <a:avLst/>
          </a:prstGeom>
          <a:noFill/>
          <a:ln>
            <a:noFill/>
          </a:ln>
        </p:spPr>
      </p:pic>
      <p:sp>
        <p:nvSpPr>
          <p:cNvPr id="204" name="Google Shape;204;p27"/>
          <p:cNvSpPr txBox="1"/>
          <p:nvPr/>
        </p:nvSpPr>
        <p:spPr>
          <a:xfrm>
            <a:off x="852150" y="903225"/>
            <a:ext cx="13695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2"/>
                </a:solidFill>
                <a:latin typeface="Nunito Sans"/>
                <a:ea typeface="Nunito Sans"/>
                <a:cs typeface="Nunito Sans"/>
                <a:sym typeface="Nunito Sans"/>
              </a:rPr>
              <a:t>Great Conversation Starters</a:t>
            </a:r>
            <a:endParaRPr>
              <a:solidFill>
                <a:schemeClr val="lt2"/>
              </a:solidFill>
              <a:latin typeface="Nunito Sans"/>
              <a:ea typeface="Nunito Sans"/>
              <a:cs typeface="Nunito Sans"/>
              <a:sym typeface="Nunito Sans"/>
            </a:endParaRPr>
          </a:p>
        </p:txBody>
      </p:sp>
      <p:sp>
        <p:nvSpPr>
          <p:cNvPr id="205" name="Google Shape;205;p27"/>
          <p:cNvSpPr txBox="1"/>
          <p:nvPr/>
        </p:nvSpPr>
        <p:spPr>
          <a:xfrm>
            <a:off x="6922350" y="606750"/>
            <a:ext cx="1158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2"/>
                </a:solidFill>
                <a:latin typeface="Nunito Sans"/>
                <a:ea typeface="Nunito Sans"/>
                <a:cs typeface="Nunito Sans"/>
                <a:sym typeface="Nunito Sans"/>
              </a:rPr>
              <a:t>Phrases to Avoid</a:t>
            </a:r>
            <a:endParaRPr>
              <a:solidFill>
                <a:schemeClr val="lt2"/>
              </a:solidFill>
              <a:latin typeface="Nunito Sans"/>
              <a:ea typeface="Nunito Sans"/>
              <a:cs typeface="Nunito Sans"/>
              <a:sym typeface="Nuni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8"/>
          <p:cNvSpPr txBox="1">
            <a:spLocks noGrp="1"/>
          </p:cNvSpPr>
          <p:nvPr>
            <p:ph type="title"/>
          </p:nvPr>
        </p:nvSpPr>
        <p:spPr>
          <a:xfrm>
            <a:off x="2473526" y="1279400"/>
            <a:ext cx="2991300" cy="978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6000">
                <a:solidFill>
                  <a:schemeClr val="lt1"/>
                </a:solidFill>
                <a:latin typeface="Arial Black"/>
                <a:ea typeface="Arial Black"/>
                <a:cs typeface="Arial Black"/>
                <a:sym typeface="Arial Black"/>
              </a:rPr>
              <a:t>Try it!</a:t>
            </a:r>
            <a:endParaRPr sz="6000">
              <a:solidFill>
                <a:schemeClr val="lt1"/>
              </a:solidFill>
              <a:latin typeface="Arial Black"/>
              <a:ea typeface="Arial Black"/>
              <a:cs typeface="Arial Black"/>
              <a:sym typeface="Arial Black"/>
            </a:endParaRPr>
          </a:p>
        </p:txBody>
      </p:sp>
      <p:sp>
        <p:nvSpPr>
          <p:cNvPr id="211" name="Google Shape;211;p28"/>
          <p:cNvSpPr txBox="1"/>
          <p:nvPr/>
        </p:nvSpPr>
        <p:spPr>
          <a:xfrm>
            <a:off x="1061700" y="2803325"/>
            <a:ext cx="70206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chemeClr val="lt1"/>
                </a:solidFill>
                <a:latin typeface="Nunito Sans"/>
                <a:ea typeface="Nunito Sans"/>
                <a:cs typeface="Nunito Sans"/>
                <a:sym typeface="Nunito Sans"/>
              </a:rPr>
              <a:t>Follow along with your teacher as they login to their dashboard and begin a Live Help with a Paper Tutor. Help your teacher decide on a friendly conversation starter and a clear question to ask!</a:t>
            </a:r>
            <a:endParaRPr sz="2000">
              <a:solidFill>
                <a:schemeClr val="lt1"/>
              </a:solidFill>
              <a:latin typeface="Nunito Sans"/>
              <a:ea typeface="Nunito Sans"/>
              <a:cs typeface="Nunito Sans"/>
              <a:sym typeface="Nunito Sans"/>
            </a:endParaRPr>
          </a:p>
        </p:txBody>
      </p:sp>
      <p:pic>
        <p:nvPicPr>
          <p:cNvPr id="212" name="Google Shape;212;p28"/>
          <p:cNvPicPr preferRelativeResize="0"/>
          <p:nvPr/>
        </p:nvPicPr>
        <p:blipFill>
          <a:blip r:embed="rId3">
            <a:alphaModFix/>
          </a:blip>
          <a:stretch>
            <a:fillRect/>
          </a:stretch>
        </p:blipFill>
        <p:spPr>
          <a:xfrm>
            <a:off x="4529700" y="293275"/>
            <a:ext cx="1671001" cy="227847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9"/>
          <p:cNvPicPr preferRelativeResize="0"/>
          <p:nvPr/>
        </p:nvPicPr>
        <p:blipFill>
          <a:blip r:embed="rId3">
            <a:alphaModFix/>
          </a:blip>
          <a:stretch>
            <a:fillRect/>
          </a:stretch>
        </p:blipFill>
        <p:spPr>
          <a:xfrm>
            <a:off x="5853475" y="2906025"/>
            <a:ext cx="2928925" cy="1956425"/>
          </a:xfrm>
          <a:prstGeom prst="rect">
            <a:avLst/>
          </a:prstGeom>
          <a:noFill/>
          <a:ln>
            <a:noFill/>
          </a:ln>
        </p:spPr>
      </p:pic>
      <p:sp>
        <p:nvSpPr>
          <p:cNvPr id="218" name="Google Shape;218;p29"/>
          <p:cNvSpPr txBox="1"/>
          <p:nvPr/>
        </p:nvSpPr>
        <p:spPr>
          <a:xfrm>
            <a:off x="1703850" y="849775"/>
            <a:ext cx="5736300" cy="6696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3500" b="1">
                <a:solidFill>
                  <a:srgbClr val="000B76"/>
                </a:solidFill>
                <a:latin typeface="Nunito Sans"/>
                <a:ea typeface="Nunito Sans"/>
                <a:cs typeface="Nunito Sans"/>
                <a:sym typeface="Nunito Sans"/>
              </a:rPr>
              <a:t>Use Paper when you…</a:t>
            </a:r>
            <a:endParaRPr b="1">
              <a:latin typeface="Nunito Sans"/>
              <a:ea typeface="Nunito Sans"/>
              <a:cs typeface="Nunito Sans"/>
              <a:sym typeface="Nunito Sans"/>
            </a:endParaRPr>
          </a:p>
        </p:txBody>
      </p:sp>
      <p:grpSp>
        <p:nvGrpSpPr>
          <p:cNvPr id="219" name="Google Shape;219;p29"/>
          <p:cNvGrpSpPr/>
          <p:nvPr/>
        </p:nvGrpSpPr>
        <p:grpSpPr>
          <a:xfrm>
            <a:off x="705295" y="1519367"/>
            <a:ext cx="1868693" cy="1225743"/>
            <a:chOff x="2288075" y="-1304625"/>
            <a:chExt cx="4665900" cy="2234718"/>
          </a:xfrm>
        </p:grpSpPr>
        <p:grpSp>
          <p:nvGrpSpPr>
            <p:cNvPr id="220" name="Google Shape;220;p29"/>
            <p:cNvGrpSpPr/>
            <p:nvPr/>
          </p:nvGrpSpPr>
          <p:grpSpPr>
            <a:xfrm>
              <a:off x="2288075" y="-1304625"/>
              <a:ext cx="4665900" cy="2234718"/>
              <a:chOff x="1778275" y="1175675"/>
              <a:chExt cx="4665900" cy="2234718"/>
            </a:xfrm>
          </p:grpSpPr>
          <p:sp>
            <p:nvSpPr>
              <p:cNvPr id="221" name="Google Shape;221;p29"/>
              <p:cNvSpPr/>
              <p:nvPr/>
            </p:nvSpPr>
            <p:spPr>
              <a:xfrm rot="-4320069">
                <a:off x="5372731" y="2600605"/>
                <a:ext cx="847578" cy="672777"/>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222" name="Google Shape;222;p29"/>
              <p:cNvSpPr/>
              <p:nvPr/>
            </p:nvSpPr>
            <p:spPr>
              <a:xfrm rot="10800000" flipH="1">
                <a:off x="1778275" y="1175675"/>
                <a:ext cx="4665900" cy="2204400"/>
              </a:xfrm>
              <a:prstGeom prst="snip1Rect">
                <a:avLst>
                  <a:gd name="adj" fmla="val 37500"/>
                </a:avLst>
              </a:prstGeom>
              <a:solidFill>
                <a:schemeClr val="lt1"/>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500">
                  <a:solidFill>
                    <a:srgbClr val="0014D1"/>
                  </a:solidFill>
                  <a:latin typeface="Nunito Sans"/>
                  <a:ea typeface="Nunito Sans"/>
                  <a:cs typeface="Nunito Sans"/>
                  <a:sym typeface="Nunito Sans"/>
                </a:endParaRPr>
              </a:p>
              <a:p>
                <a:pPr marL="0" lvl="0" indent="0" algn="l" rtl="0">
                  <a:spcBef>
                    <a:spcPts val="1600"/>
                  </a:spcBef>
                  <a:spcAft>
                    <a:spcPts val="0"/>
                  </a:spcAft>
                  <a:buNone/>
                </a:pPr>
                <a:endParaRPr sz="1500"/>
              </a:p>
            </p:txBody>
          </p:sp>
        </p:grpSp>
        <p:sp>
          <p:nvSpPr>
            <p:cNvPr id="223" name="Google Shape;223;p29"/>
            <p:cNvSpPr txBox="1"/>
            <p:nvPr/>
          </p:nvSpPr>
          <p:spPr>
            <a:xfrm>
              <a:off x="2728341" y="-980033"/>
              <a:ext cx="3785400" cy="1555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1500">
                  <a:solidFill>
                    <a:srgbClr val="0014D1"/>
                  </a:solidFill>
                  <a:latin typeface="Nunito Sans"/>
                  <a:ea typeface="Nunito Sans"/>
                  <a:cs typeface="Nunito Sans"/>
                  <a:sym typeface="Nunito Sans"/>
                </a:rPr>
                <a:t>Need help writing a thesis statement.</a:t>
              </a:r>
              <a:endParaRPr sz="1500">
                <a:latin typeface="Nunito Sans"/>
                <a:ea typeface="Nunito Sans"/>
                <a:cs typeface="Nunito Sans"/>
                <a:sym typeface="Nunito Sans"/>
              </a:endParaRPr>
            </a:p>
          </p:txBody>
        </p:sp>
      </p:grpSp>
      <p:grpSp>
        <p:nvGrpSpPr>
          <p:cNvPr id="224" name="Google Shape;224;p29"/>
          <p:cNvGrpSpPr/>
          <p:nvPr/>
        </p:nvGrpSpPr>
        <p:grpSpPr>
          <a:xfrm>
            <a:off x="705297" y="3082279"/>
            <a:ext cx="1868693" cy="1225743"/>
            <a:chOff x="2288075" y="-1304625"/>
            <a:chExt cx="4665900" cy="2234718"/>
          </a:xfrm>
        </p:grpSpPr>
        <p:grpSp>
          <p:nvGrpSpPr>
            <p:cNvPr id="225" name="Google Shape;225;p29"/>
            <p:cNvGrpSpPr/>
            <p:nvPr/>
          </p:nvGrpSpPr>
          <p:grpSpPr>
            <a:xfrm>
              <a:off x="2288075" y="-1304625"/>
              <a:ext cx="4665900" cy="2234718"/>
              <a:chOff x="1778275" y="1175675"/>
              <a:chExt cx="4665900" cy="2234718"/>
            </a:xfrm>
          </p:grpSpPr>
          <p:sp>
            <p:nvSpPr>
              <p:cNvPr id="226" name="Google Shape;226;p29"/>
              <p:cNvSpPr/>
              <p:nvPr/>
            </p:nvSpPr>
            <p:spPr>
              <a:xfrm rot="-4320069">
                <a:off x="5372731" y="2600605"/>
                <a:ext cx="847578" cy="672777"/>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
              </a:p>
            </p:txBody>
          </p:sp>
          <p:sp>
            <p:nvSpPr>
              <p:cNvPr id="227" name="Google Shape;227;p29"/>
              <p:cNvSpPr/>
              <p:nvPr/>
            </p:nvSpPr>
            <p:spPr>
              <a:xfrm rot="10800000" flipH="1">
                <a:off x="1778275" y="1175675"/>
                <a:ext cx="4665900" cy="2204400"/>
              </a:xfrm>
              <a:prstGeom prst="snip1Rect">
                <a:avLst>
                  <a:gd name="adj" fmla="val 37500"/>
                </a:avLst>
              </a:prstGeom>
              <a:solidFill>
                <a:schemeClr val="lt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700">
                  <a:solidFill>
                    <a:srgbClr val="0014D1"/>
                  </a:solidFill>
                  <a:latin typeface="Nunito Sans"/>
                  <a:ea typeface="Nunito Sans"/>
                  <a:cs typeface="Nunito Sans"/>
                  <a:sym typeface="Nunito Sans"/>
                </a:endParaRPr>
              </a:p>
              <a:p>
                <a:pPr marL="0" lvl="0" indent="0" algn="ctr" rtl="0">
                  <a:spcBef>
                    <a:spcPts val="1600"/>
                  </a:spcBef>
                  <a:spcAft>
                    <a:spcPts val="0"/>
                  </a:spcAft>
                  <a:buNone/>
                </a:pPr>
                <a:endParaRPr sz="300"/>
              </a:p>
            </p:txBody>
          </p:sp>
        </p:grpSp>
        <p:sp>
          <p:nvSpPr>
            <p:cNvPr id="228" name="Google Shape;228;p29"/>
            <p:cNvSpPr txBox="1"/>
            <p:nvPr/>
          </p:nvSpPr>
          <p:spPr>
            <a:xfrm>
              <a:off x="2728341" y="-980033"/>
              <a:ext cx="3785400" cy="1555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1500">
                  <a:solidFill>
                    <a:srgbClr val="FF570D"/>
                  </a:solidFill>
                  <a:latin typeface="Nunito Sans"/>
                  <a:ea typeface="Nunito Sans"/>
                  <a:cs typeface="Nunito Sans"/>
                  <a:sym typeface="Nunito Sans"/>
                </a:rPr>
                <a:t>Want to understand today’s lesson better.</a:t>
              </a:r>
              <a:endParaRPr sz="1500">
                <a:solidFill>
                  <a:srgbClr val="FF570D"/>
                </a:solidFill>
                <a:latin typeface="Nunito Sans"/>
                <a:ea typeface="Nunito Sans"/>
                <a:cs typeface="Nunito Sans"/>
                <a:sym typeface="Nunito Sans"/>
              </a:endParaRPr>
            </a:p>
          </p:txBody>
        </p:sp>
      </p:grpSp>
      <p:grpSp>
        <p:nvGrpSpPr>
          <p:cNvPr id="229" name="Google Shape;229;p29"/>
          <p:cNvGrpSpPr/>
          <p:nvPr/>
        </p:nvGrpSpPr>
        <p:grpSpPr>
          <a:xfrm>
            <a:off x="6467796" y="1543166"/>
            <a:ext cx="1868693" cy="1178143"/>
            <a:chOff x="2288075" y="-1304625"/>
            <a:chExt cx="4665900" cy="2234718"/>
          </a:xfrm>
        </p:grpSpPr>
        <p:grpSp>
          <p:nvGrpSpPr>
            <p:cNvPr id="230" name="Google Shape;230;p29"/>
            <p:cNvGrpSpPr/>
            <p:nvPr/>
          </p:nvGrpSpPr>
          <p:grpSpPr>
            <a:xfrm>
              <a:off x="2288075" y="-1304625"/>
              <a:ext cx="4665900" cy="2234718"/>
              <a:chOff x="1778275" y="1175675"/>
              <a:chExt cx="4665900" cy="2234718"/>
            </a:xfrm>
          </p:grpSpPr>
          <p:sp>
            <p:nvSpPr>
              <p:cNvPr id="231" name="Google Shape;231;p29"/>
              <p:cNvSpPr/>
              <p:nvPr/>
            </p:nvSpPr>
            <p:spPr>
              <a:xfrm rot="-4320069">
                <a:off x="5372731" y="2600605"/>
                <a:ext cx="847578" cy="672777"/>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
                  <a:solidFill>
                    <a:srgbClr val="AD73FF"/>
                  </a:solidFill>
                </a:endParaRPr>
              </a:p>
            </p:txBody>
          </p:sp>
          <p:sp>
            <p:nvSpPr>
              <p:cNvPr id="232" name="Google Shape;232;p29"/>
              <p:cNvSpPr/>
              <p:nvPr/>
            </p:nvSpPr>
            <p:spPr>
              <a:xfrm rot="10800000" flipH="1">
                <a:off x="1778275" y="1175675"/>
                <a:ext cx="4665900" cy="2204400"/>
              </a:xfrm>
              <a:prstGeom prst="snip1Rect">
                <a:avLst>
                  <a:gd name="adj" fmla="val 37500"/>
                </a:avLst>
              </a:prstGeom>
              <a:solidFill>
                <a:schemeClr val="lt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700">
                  <a:solidFill>
                    <a:srgbClr val="AD73FF"/>
                  </a:solidFill>
                  <a:latin typeface="Nunito Sans"/>
                  <a:ea typeface="Nunito Sans"/>
                  <a:cs typeface="Nunito Sans"/>
                  <a:sym typeface="Nunito Sans"/>
                </a:endParaRPr>
              </a:p>
              <a:p>
                <a:pPr marL="0" lvl="0" indent="0" algn="ctr" rtl="0">
                  <a:spcBef>
                    <a:spcPts val="1600"/>
                  </a:spcBef>
                  <a:spcAft>
                    <a:spcPts val="0"/>
                  </a:spcAft>
                  <a:buNone/>
                </a:pPr>
                <a:endParaRPr sz="300">
                  <a:solidFill>
                    <a:srgbClr val="AD73FF"/>
                  </a:solidFill>
                </a:endParaRPr>
              </a:p>
            </p:txBody>
          </p:sp>
        </p:grpSp>
        <p:sp>
          <p:nvSpPr>
            <p:cNvPr id="233" name="Google Shape;233;p29"/>
            <p:cNvSpPr txBox="1"/>
            <p:nvPr/>
          </p:nvSpPr>
          <p:spPr>
            <a:xfrm>
              <a:off x="2728341" y="-1071182"/>
              <a:ext cx="3785400" cy="1555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a:solidFill>
                    <a:srgbClr val="AD73FF"/>
                  </a:solidFill>
                  <a:latin typeface="Nunito Sans"/>
                  <a:ea typeface="Nunito Sans"/>
                  <a:cs typeface="Nunito Sans"/>
                  <a:sym typeface="Nunito Sans"/>
                </a:rPr>
                <a:t>Are stuck on a homework problem.</a:t>
              </a:r>
              <a:endParaRPr>
                <a:solidFill>
                  <a:srgbClr val="AD73FF"/>
                </a:solidFill>
                <a:latin typeface="Nunito Sans"/>
                <a:ea typeface="Nunito Sans"/>
                <a:cs typeface="Nunito Sans"/>
                <a:sym typeface="Nunito Sans"/>
              </a:endParaRPr>
            </a:p>
          </p:txBody>
        </p:sp>
      </p:grpSp>
      <p:grpSp>
        <p:nvGrpSpPr>
          <p:cNvPr id="234" name="Google Shape;234;p29"/>
          <p:cNvGrpSpPr/>
          <p:nvPr/>
        </p:nvGrpSpPr>
        <p:grpSpPr>
          <a:xfrm>
            <a:off x="3670779" y="1519366"/>
            <a:ext cx="1802437" cy="1225743"/>
            <a:chOff x="2288075" y="-1304625"/>
            <a:chExt cx="4665900" cy="2234718"/>
          </a:xfrm>
        </p:grpSpPr>
        <p:grpSp>
          <p:nvGrpSpPr>
            <p:cNvPr id="235" name="Google Shape;235;p29"/>
            <p:cNvGrpSpPr/>
            <p:nvPr/>
          </p:nvGrpSpPr>
          <p:grpSpPr>
            <a:xfrm>
              <a:off x="2288075" y="-1304625"/>
              <a:ext cx="4665900" cy="2234718"/>
              <a:chOff x="1778275" y="1175675"/>
              <a:chExt cx="4665900" cy="2234718"/>
            </a:xfrm>
          </p:grpSpPr>
          <p:sp>
            <p:nvSpPr>
              <p:cNvPr id="236" name="Google Shape;236;p29"/>
              <p:cNvSpPr/>
              <p:nvPr/>
            </p:nvSpPr>
            <p:spPr>
              <a:xfrm rot="-4320069">
                <a:off x="5372731" y="2600605"/>
                <a:ext cx="847578" cy="672777"/>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
              </a:p>
            </p:txBody>
          </p:sp>
          <p:sp>
            <p:nvSpPr>
              <p:cNvPr id="237" name="Google Shape;237;p29"/>
              <p:cNvSpPr/>
              <p:nvPr/>
            </p:nvSpPr>
            <p:spPr>
              <a:xfrm rot="10800000" flipH="1">
                <a:off x="1778275" y="1175675"/>
                <a:ext cx="4665900" cy="2204400"/>
              </a:xfrm>
              <a:prstGeom prst="snip1Rect">
                <a:avLst>
                  <a:gd name="adj" fmla="val 37500"/>
                </a:avLst>
              </a:prstGeom>
              <a:solidFill>
                <a:schemeClr val="lt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700">
                  <a:solidFill>
                    <a:srgbClr val="66C26E"/>
                  </a:solidFill>
                  <a:latin typeface="Nunito Sans"/>
                  <a:ea typeface="Nunito Sans"/>
                  <a:cs typeface="Nunito Sans"/>
                  <a:sym typeface="Nunito Sans"/>
                </a:endParaRPr>
              </a:p>
              <a:p>
                <a:pPr marL="0" lvl="0" indent="0" algn="ctr" rtl="0">
                  <a:spcBef>
                    <a:spcPts val="1600"/>
                  </a:spcBef>
                  <a:spcAft>
                    <a:spcPts val="0"/>
                  </a:spcAft>
                  <a:buNone/>
                </a:pPr>
                <a:endParaRPr sz="300">
                  <a:solidFill>
                    <a:srgbClr val="66C26E"/>
                  </a:solidFill>
                </a:endParaRPr>
              </a:p>
            </p:txBody>
          </p:sp>
        </p:grpSp>
        <p:sp>
          <p:nvSpPr>
            <p:cNvPr id="238" name="Google Shape;238;p29"/>
            <p:cNvSpPr txBox="1"/>
            <p:nvPr/>
          </p:nvSpPr>
          <p:spPr>
            <a:xfrm>
              <a:off x="2728341" y="-980033"/>
              <a:ext cx="3785400" cy="1555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1500">
                  <a:solidFill>
                    <a:srgbClr val="66C26E"/>
                  </a:solidFill>
                  <a:latin typeface="Nunito Sans"/>
                  <a:ea typeface="Nunito Sans"/>
                  <a:cs typeface="Nunito Sans"/>
                  <a:sym typeface="Nunito Sans"/>
                </a:rPr>
                <a:t>Want feedback on your writing assignment.</a:t>
              </a:r>
              <a:endParaRPr sz="1100">
                <a:solidFill>
                  <a:srgbClr val="66C26E"/>
                </a:solidFill>
                <a:latin typeface="Nunito Sans"/>
                <a:ea typeface="Nunito Sans"/>
                <a:cs typeface="Nunito Sans"/>
                <a:sym typeface="Nunito Sans"/>
              </a:endParaRPr>
            </a:p>
          </p:txBody>
        </p:sp>
      </p:grpSp>
      <p:grpSp>
        <p:nvGrpSpPr>
          <p:cNvPr id="239" name="Google Shape;239;p29"/>
          <p:cNvGrpSpPr/>
          <p:nvPr/>
        </p:nvGrpSpPr>
        <p:grpSpPr>
          <a:xfrm>
            <a:off x="3637647" y="3082279"/>
            <a:ext cx="1868693" cy="1225743"/>
            <a:chOff x="2288075" y="-1304625"/>
            <a:chExt cx="4665900" cy="2234718"/>
          </a:xfrm>
        </p:grpSpPr>
        <p:grpSp>
          <p:nvGrpSpPr>
            <p:cNvPr id="240" name="Google Shape;240;p29"/>
            <p:cNvGrpSpPr/>
            <p:nvPr/>
          </p:nvGrpSpPr>
          <p:grpSpPr>
            <a:xfrm>
              <a:off x="2288075" y="-1304625"/>
              <a:ext cx="4665900" cy="2234718"/>
              <a:chOff x="1778275" y="1175675"/>
              <a:chExt cx="4665900" cy="2234718"/>
            </a:xfrm>
          </p:grpSpPr>
          <p:sp>
            <p:nvSpPr>
              <p:cNvPr id="241" name="Google Shape;241;p29"/>
              <p:cNvSpPr/>
              <p:nvPr/>
            </p:nvSpPr>
            <p:spPr>
              <a:xfrm rot="-4320069">
                <a:off x="5372731" y="2600605"/>
                <a:ext cx="847578" cy="672777"/>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
                  <a:solidFill>
                    <a:srgbClr val="344D6C"/>
                  </a:solidFill>
                </a:endParaRPr>
              </a:p>
            </p:txBody>
          </p:sp>
          <p:sp>
            <p:nvSpPr>
              <p:cNvPr id="242" name="Google Shape;242;p29"/>
              <p:cNvSpPr/>
              <p:nvPr/>
            </p:nvSpPr>
            <p:spPr>
              <a:xfrm rot="10800000" flipH="1">
                <a:off x="1778275" y="1175675"/>
                <a:ext cx="4665900" cy="2204400"/>
              </a:xfrm>
              <a:prstGeom prst="snip1Rect">
                <a:avLst>
                  <a:gd name="adj" fmla="val 37500"/>
                </a:avLst>
              </a:prstGeom>
              <a:solidFill>
                <a:schemeClr val="lt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700">
                  <a:solidFill>
                    <a:srgbClr val="344D6C"/>
                  </a:solidFill>
                  <a:latin typeface="Nunito Sans"/>
                  <a:ea typeface="Nunito Sans"/>
                  <a:cs typeface="Nunito Sans"/>
                  <a:sym typeface="Nunito Sans"/>
                </a:endParaRPr>
              </a:p>
              <a:p>
                <a:pPr marL="0" lvl="0" indent="0" algn="ctr" rtl="0">
                  <a:spcBef>
                    <a:spcPts val="1600"/>
                  </a:spcBef>
                  <a:spcAft>
                    <a:spcPts val="0"/>
                  </a:spcAft>
                  <a:buNone/>
                </a:pPr>
                <a:endParaRPr sz="300">
                  <a:solidFill>
                    <a:srgbClr val="344D6C"/>
                  </a:solidFill>
                </a:endParaRPr>
              </a:p>
            </p:txBody>
          </p:sp>
        </p:grpSp>
        <p:sp>
          <p:nvSpPr>
            <p:cNvPr id="243" name="Google Shape;243;p29"/>
            <p:cNvSpPr txBox="1"/>
            <p:nvPr/>
          </p:nvSpPr>
          <p:spPr>
            <a:xfrm>
              <a:off x="2728341" y="-980033"/>
              <a:ext cx="3785400" cy="1555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1500">
                  <a:solidFill>
                    <a:srgbClr val="344D6C"/>
                  </a:solidFill>
                  <a:latin typeface="Nunito Sans"/>
                  <a:ea typeface="Nunito Sans"/>
                  <a:cs typeface="Nunito Sans"/>
                  <a:sym typeface="Nunito Sans"/>
                </a:rPr>
                <a:t>Need support but your teacher is unavailable.</a:t>
              </a:r>
              <a:endParaRPr sz="1500">
                <a:solidFill>
                  <a:srgbClr val="344D6C"/>
                </a:solidFill>
                <a:latin typeface="Nunito Sans"/>
                <a:ea typeface="Nunito Sans"/>
                <a:cs typeface="Nunito Sans"/>
                <a:sym typeface="Nunito Sans"/>
              </a:endParaRPr>
            </a:p>
          </p:txBody>
        </p:sp>
      </p:grpSp>
      <p:sp>
        <p:nvSpPr>
          <p:cNvPr id="244" name="Google Shape;244;p29"/>
          <p:cNvSpPr txBox="1"/>
          <p:nvPr/>
        </p:nvSpPr>
        <p:spPr>
          <a:xfrm>
            <a:off x="1444350" y="192700"/>
            <a:ext cx="6255300" cy="7389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4000" b="1">
                <a:solidFill>
                  <a:schemeClr val="lt1"/>
                </a:solidFill>
                <a:latin typeface="Arial Black"/>
                <a:ea typeface="Arial Black"/>
                <a:cs typeface="Arial Black"/>
                <a:sym typeface="Arial Black"/>
              </a:rPr>
              <a:t>Own Your Learning!</a:t>
            </a:r>
            <a:endParaRPr sz="19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1000"/>
                                        <p:tgtEl>
                                          <p:spTgt spid="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fade">
                                      <p:cBhvr>
                                        <p:cTn id="12" dur="1000"/>
                                        <p:tgtEl>
                                          <p:spTgt spid="2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9"/>
                                        </p:tgtEl>
                                        <p:attrNameLst>
                                          <p:attrName>style.visibility</p:attrName>
                                        </p:attrNameLst>
                                      </p:cBhvr>
                                      <p:to>
                                        <p:strVal val="visible"/>
                                      </p:to>
                                    </p:set>
                                    <p:animEffect transition="in" filter="fade">
                                      <p:cBhvr>
                                        <p:cTn id="17" dur="1000"/>
                                        <p:tgtEl>
                                          <p:spTgt spid="2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4"/>
                                        </p:tgtEl>
                                        <p:attrNameLst>
                                          <p:attrName>style.visibility</p:attrName>
                                        </p:attrNameLst>
                                      </p:cBhvr>
                                      <p:to>
                                        <p:strVal val="visible"/>
                                      </p:to>
                                    </p:set>
                                    <p:animEffect transition="in" filter="fade">
                                      <p:cBhvr>
                                        <p:cTn id="22" dur="1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0"/>
          <p:cNvSpPr txBox="1">
            <a:spLocks noGrp="1"/>
          </p:cNvSpPr>
          <p:nvPr>
            <p:ph type="title"/>
          </p:nvPr>
        </p:nvSpPr>
        <p:spPr>
          <a:xfrm>
            <a:off x="2070725" y="1551236"/>
            <a:ext cx="5668500" cy="1798200"/>
          </a:xfrm>
          <a:prstGeom prst="rect">
            <a:avLst/>
          </a:prstGeom>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None/>
            </a:pPr>
            <a:r>
              <a:rPr lang="en" sz="5900" b="1">
                <a:solidFill>
                  <a:schemeClr val="lt1"/>
                </a:solidFill>
                <a:latin typeface="Arial Black"/>
                <a:ea typeface="Arial Black"/>
                <a:cs typeface="Arial Black"/>
                <a:sym typeface="Arial Black"/>
              </a:rPr>
              <a:t>Teacher Resources</a:t>
            </a:r>
            <a:endParaRPr b="1">
              <a:solidFill>
                <a:schemeClr val="lt1"/>
              </a:solidFill>
              <a:latin typeface="Arial Black"/>
              <a:ea typeface="Arial Black"/>
              <a:cs typeface="Arial Black"/>
              <a:sym typeface="Arial Black"/>
            </a:endParaRPr>
          </a:p>
        </p:txBody>
      </p:sp>
      <p:pic>
        <p:nvPicPr>
          <p:cNvPr id="250" name="Google Shape;250;p30"/>
          <p:cNvPicPr preferRelativeResize="0"/>
          <p:nvPr/>
        </p:nvPicPr>
        <p:blipFill>
          <a:blip r:embed="rId3">
            <a:alphaModFix/>
          </a:blip>
          <a:stretch>
            <a:fillRect/>
          </a:stretch>
        </p:blipFill>
        <p:spPr>
          <a:xfrm>
            <a:off x="394002" y="2571750"/>
            <a:ext cx="1860188" cy="24702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1"/>
          <p:cNvSpPr txBox="1">
            <a:spLocks noGrp="1"/>
          </p:cNvSpPr>
          <p:nvPr>
            <p:ph type="title" idx="4294967295"/>
          </p:nvPr>
        </p:nvSpPr>
        <p:spPr>
          <a:xfrm>
            <a:off x="91918" y="415559"/>
            <a:ext cx="7978500" cy="590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chemeClr val="lt1"/>
                </a:solidFill>
                <a:latin typeface="Arial Black"/>
                <a:ea typeface="Arial Black"/>
                <a:cs typeface="Arial Black"/>
                <a:sym typeface="Arial Black"/>
              </a:rPr>
              <a:t>Ready for More?</a:t>
            </a:r>
            <a:endParaRPr b="1">
              <a:solidFill>
                <a:schemeClr val="lt1"/>
              </a:solidFill>
              <a:latin typeface="Arial Black"/>
              <a:ea typeface="Arial Black"/>
              <a:cs typeface="Arial Black"/>
              <a:sym typeface="Arial Black"/>
            </a:endParaRPr>
          </a:p>
        </p:txBody>
      </p:sp>
      <p:sp>
        <p:nvSpPr>
          <p:cNvPr id="256" name="Google Shape;256;p31"/>
          <p:cNvSpPr txBox="1">
            <a:spLocks noGrp="1"/>
          </p:cNvSpPr>
          <p:nvPr>
            <p:ph type="body" idx="1"/>
          </p:nvPr>
        </p:nvSpPr>
        <p:spPr>
          <a:xfrm>
            <a:off x="202725" y="1005643"/>
            <a:ext cx="5116500" cy="144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35"/>
              <a:buNone/>
            </a:pPr>
            <a:r>
              <a:rPr lang="en" sz="1390">
                <a:solidFill>
                  <a:schemeClr val="lt1"/>
                </a:solidFill>
                <a:latin typeface="Nunito Sans"/>
                <a:ea typeface="Nunito Sans"/>
                <a:cs typeface="Nunito Sans"/>
                <a:sym typeface="Nunito Sans"/>
              </a:rPr>
              <a:t>Teachers! Check out the many Paper resources available to utilize Paper in your instruction! </a:t>
            </a:r>
            <a:endParaRPr sz="1390">
              <a:solidFill>
                <a:schemeClr val="lt1"/>
              </a:solidFill>
              <a:latin typeface="Nunito Sans"/>
              <a:ea typeface="Nunito Sans"/>
              <a:cs typeface="Nunito Sans"/>
              <a:sym typeface="Nunito Sans"/>
            </a:endParaRPr>
          </a:p>
          <a:p>
            <a:pPr marL="0" lvl="0" indent="0" algn="l" rtl="0">
              <a:spcBef>
                <a:spcPts val="0"/>
              </a:spcBef>
              <a:spcAft>
                <a:spcPts val="0"/>
              </a:spcAft>
              <a:buSzPts val="935"/>
              <a:buNone/>
            </a:pPr>
            <a:endParaRPr sz="1390">
              <a:solidFill>
                <a:schemeClr val="lt1"/>
              </a:solidFill>
              <a:latin typeface="Nunito Sans"/>
              <a:ea typeface="Nunito Sans"/>
              <a:cs typeface="Nunito Sans"/>
              <a:sym typeface="Nunito Sans"/>
            </a:endParaRPr>
          </a:p>
          <a:p>
            <a:pPr marL="0" lvl="0" indent="0" algn="l" rtl="0">
              <a:spcBef>
                <a:spcPts val="0"/>
              </a:spcBef>
              <a:spcAft>
                <a:spcPts val="0"/>
              </a:spcAft>
              <a:buSzPts val="935"/>
              <a:buNone/>
            </a:pPr>
            <a:r>
              <a:rPr lang="en" sz="1390">
                <a:solidFill>
                  <a:schemeClr val="lt1"/>
                </a:solidFill>
                <a:latin typeface="Nunito Sans"/>
                <a:ea typeface="Nunito Sans"/>
                <a:cs typeface="Nunito Sans"/>
                <a:sym typeface="Nunito Sans"/>
              </a:rPr>
              <a:t>Check out the </a:t>
            </a:r>
            <a:r>
              <a:rPr lang="en" sz="1390" u="sng">
                <a:solidFill>
                  <a:schemeClr val="lt1"/>
                </a:solidFill>
                <a:latin typeface="Nunito Sans"/>
                <a:ea typeface="Nunito Sans"/>
                <a:cs typeface="Nunito Sans"/>
                <a:sym typeface="Nunito Sans"/>
                <a:hlinkClick r:id="rId3">
                  <a:extLst>
                    <a:ext uri="{A12FA001-AC4F-418D-AE19-62706E023703}">
                      <ahyp:hlinkClr xmlns:ahyp="http://schemas.microsoft.com/office/drawing/2018/hyperlinkcolor" val="tx"/>
                    </a:ext>
                  </a:extLst>
                </a:hlinkClick>
              </a:rPr>
              <a:t>Teacher Launch Guide </a:t>
            </a:r>
            <a:r>
              <a:rPr lang="en" sz="1390">
                <a:solidFill>
                  <a:schemeClr val="lt1"/>
                </a:solidFill>
                <a:latin typeface="Nunito Sans"/>
                <a:ea typeface="Nunito Sans"/>
                <a:cs typeface="Nunito Sans"/>
                <a:sym typeface="Nunito Sans"/>
              </a:rPr>
              <a:t> for useful resources to introducing Paper to your students and incorporating into your classroom routine!</a:t>
            </a:r>
            <a:endParaRPr sz="1390">
              <a:solidFill>
                <a:schemeClr val="lt1"/>
              </a:solidFill>
              <a:latin typeface="Nunito Sans"/>
              <a:ea typeface="Nunito Sans"/>
              <a:cs typeface="Nunito Sans"/>
              <a:sym typeface="Nunito Sans"/>
            </a:endParaRPr>
          </a:p>
          <a:p>
            <a:pPr marL="0" lvl="0" indent="0" algn="l" rtl="0">
              <a:spcBef>
                <a:spcPts val="0"/>
              </a:spcBef>
              <a:spcAft>
                <a:spcPts val="1200"/>
              </a:spcAft>
              <a:buSzPts val="935"/>
              <a:buNone/>
            </a:pPr>
            <a:endParaRPr sz="1390">
              <a:solidFill>
                <a:schemeClr val="lt1"/>
              </a:solidFill>
              <a:latin typeface="Nunito Sans"/>
              <a:ea typeface="Nunito Sans"/>
              <a:cs typeface="Nunito Sans"/>
              <a:sym typeface="Nunito Sans"/>
            </a:endParaRPr>
          </a:p>
        </p:txBody>
      </p:sp>
      <p:pic>
        <p:nvPicPr>
          <p:cNvPr id="257" name="Google Shape;257;p31">
            <a:hlinkClick r:id="rId4"/>
          </p:cNvPr>
          <p:cNvPicPr preferRelativeResize="0"/>
          <p:nvPr/>
        </p:nvPicPr>
        <p:blipFill>
          <a:blip r:embed="rId5">
            <a:alphaModFix/>
          </a:blip>
          <a:stretch>
            <a:fillRect/>
          </a:stretch>
        </p:blipFill>
        <p:spPr>
          <a:xfrm>
            <a:off x="6659350" y="3188229"/>
            <a:ext cx="1784325" cy="1002546"/>
          </a:xfrm>
          <a:prstGeom prst="rect">
            <a:avLst/>
          </a:prstGeom>
          <a:noFill/>
          <a:ln>
            <a:noFill/>
          </a:ln>
          <a:effectLst>
            <a:outerShdw blurRad="57150" dist="133350" dir="3600000" algn="bl" rotWithShape="0">
              <a:srgbClr val="000000">
                <a:alpha val="50000"/>
              </a:srgbClr>
            </a:outerShdw>
          </a:effectLst>
        </p:spPr>
      </p:pic>
      <p:pic>
        <p:nvPicPr>
          <p:cNvPr id="258" name="Google Shape;258;p31"/>
          <p:cNvPicPr preferRelativeResize="0"/>
          <p:nvPr/>
        </p:nvPicPr>
        <p:blipFill>
          <a:blip r:embed="rId6">
            <a:alphaModFix/>
          </a:blip>
          <a:stretch>
            <a:fillRect/>
          </a:stretch>
        </p:blipFill>
        <p:spPr>
          <a:xfrm rot="-4409">
            <a:off x="3587348" y="3168226"/>
            <a:ext cx="1969326" cy="1042568"/>
          </a:xfrm>
          <a:prstGeom prst="rect">
            <a:avLst/>
          </a:prstGeom>
          <a:noFill/>
          <a:ln>
            <a:noFill/>
          </a:ln>
          <a:effectLst>
            <a:outerShdw blurRad="57150" dist="19050" dir="5400000" algn="bl" rotWithShape="0">
              <a:srgbClr val="000000">
                <a:alpha val="50000"/>
              </a:srgbClr>
            </a:outerShdw>
          </a:effectLst>
        </p:spPr>
      </p:pic>
      <p:pic>
        <p:nvPicPr>
          <p:cNvPr id="259" name="Google Shape;259;p31">
            <a:hlinkClick r:id="rId7"/>
          </p:cNvPr>
          <p:cNvPicPr preferRelativeResize="0"/>
          <p:nvPr/>
        </p:nvPicPr>
        <p:blipFill>
          <a:blip r:embed="rId8">
            <a:alphaModFix/>
          </a:blip>
          <a:stretch>
            <a:fillRect/>
          </a:stretch>
        </p:blipFill>
        <p:spPr>
          <a:xfrm>
            <a:off x="3857896" y="3889858"/>
            <a:ext cx="1969318" cy="843217"/>
          </a:xfrm>
          <a:prstGeom prst="rect">
            <a:avLst/>
          </a:prstGeom>
          <a:noFill/>
          <a:ln>
            <a:noFill/>
          </a:ln>
          <a:effectLst>
            <a:outerShdw blurRad="57150" dist="19050" dir="5400000" algn="bl" rotWithShape="0">
              <a:srgbClr val="000000">
                <a:alpha val="50000"/>
              </a:srgbClr>
            </a:outerShdw>
          </a:effectLst>
        </p:spPr>
      </p:pic>
      <p:pic>
        <p:nvPicPr>
          <p:cNvPr id="260" name="Google Shape;260;p31"/>
          <p:cNvPicPr preferRelativeResize="0"/>
          <p:nvPr/>
        </p:nvPicPr>
        <p:blipFill>
          <a:blip r:embed="rId9">
            <a:alphaModFix/>
          </a:blip>
          <a:stretch>
            <a:fillRect/>
          </a:stretch>
        </p:blipFill>
        <p:spPr>
          <a:xfrm rot="-5">
            <a:off x="525300" y="3144951"/>
            <a:ext cx="1959374" cy="1089112"/>
          </a:xfrm>
          <a:prstGeom prst="rect">
            <a:avLst/>
          </a:prstGeom>
          <a:noFill/>
          <a:ln>
            <a:noFill/>
          </a:ln>
          <a:effectLst>
            <a:outerShdw blurRad="57150" dist="19050" dir="5400000" algn="bl" rotWithShape="0">
              <a:srgbClr val="000000">
                <a:alpha val="50000"/>
              </a:srgbClr>
            </a:outerShdw>
          </a:effectLst>
        </p:spPr>
      </p:pic>
      <p:pic>
        <p:nvPicPr>
          <p:cNvPr id="261" name="Google Shape;261;p31">
            <a:hlinkClick r:id="rId10"/>
          </p:cNvPr>
          <p:cNvPicPr preferRelativeResize="0"/>
          <p:nvPr/>
        </p:nvPicPr>
        <p:blipFill>
          <a:blip r:embed="rId11">
            <a:alphaModFix/>
          </a:blip>
          <a:stretch>
            <a:fillRect/>
          </a:stretch>
        </p:blipFill>
        <p:spPr>
          <a:xfrm>
            <a:off x="951817" y="3939200"/>
            <a:ext cx="1784334" cy="793875"/>
          </a:xfrm>
          <a:prstGeom prst="rect">
            <a:avLst/>
          </a:prstGeom>
          <a:noFill/>
          <a:ln>
            <a:noFill/>
          </a:ln>
          <a:effectLst>
            <a:outerShdw blurRad="57150" dist="19050" dir="5400000" algn="bl" rotWithShape="0">
              <a:srgbClr val="000000">
                <a:alpha val="50000"/>
              </a:srgbClr>
            </a:outerShdw>
          </a:effectLst>
        </p:spPr>
      </p:pic>
      <p:graphicFrame>
        <p:nvGraphicFramePr>
          <p:cNvPr id="262" name="Google Shape;262;p31"/>
          <p:cNvGraphicFramePr/>
          <p:nvPr/>
        </p:nvGraphicFramePr>
        <p:xfrm>
          <a:off x="91913" y="2611575"/>
          <a:ext cx="3000000" cy="3000000"/>
        </p:xfrm>
        <a:graphic>
          <a:graphicData uri="http://schemas.openxmlformats.org/drawingml/2006/table">
            <a:tbl>
              <a:tblPr>
                <a:noFill/>
                <a:tableStyleId>{F3F7E5FE-B4B1-4EF7-B694-6F37CF8AC995}</a:tableStyleId>
              </a:tblPr>
              <a:tblGrid>
                <a:gridCol w="2986725">
                  <a:extLst>
                    <a:ext uri="{9D8B030D-6E8A-4147-A177-3AD203B41FA5}">
                      <a16:colId xmlns:a16="http://schemas.microsoft.com/office/drawing/2014/main" val="20000"/>
                    </a:ext>
                  </a:extLst>
                </a:gridCol>
                <a:gridCol w="2986725">
                  <a:extLst>
                    <a:ext uri="{9D8B030D-6E8A-4147-A177-3AD203B41FA5}">
                      <a16:colId xmlns:a16="http://schemas.microsoft.com/office/drawing/2014/main" val="20001"/>
                    </a:ext>
                  </a:extLst>
                </a:gridCol>
                <a:gridCol w="2986725">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2300">
                          <a:solidFill>
                            <a:srgbClr val="FFFFFF"/>
                          </a:solidFill>
                          <a:latin typeface="Arial Black"/>
                          <a:ea typeface="Arial Black"/>
                          <a:cs typeface="Arial Black"/>
                          <a:sym typeface="Arial Black"/>
                        </a:rPr>
                        <a:t>Daily Warm Up</a:t>
                      </a:r>
                      <a:endParaRPr sz="2300">
                        <a:solidFill>
                          <a:srgbClr val="FFFFFF"/>
                        </a:solidFill>
                        <a:latin typeface="Arial Black"/>
                        <a:ea typeface="Arial Black"/>
                        <a:cs typeface="Arial Black"/>
                        <a:sym typeface="Arial Black"/>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2300">
                          <a:solidFill>
                            <a:srgbClr val="FFFFFF"/>
                          </a:solidFill>
                          <a:latin typeface="Arial Black"/>
                          <a:ea typeface="Arial Black"/>
                          <a:cs typeface="Arial Black"/>
                          <a:sym typeface="Arial Black"/>
                        </a:rPr>
                        <a:t>Exit Ticket </a:t>
                      </a:r>
                      <a:endParaRPr sz="2300">
                        <a:solidFill>
                          <a:srgbClr val="FFFFFF"/>
                        </a:solidFill>
                        <a:latin typeface="Arial Black"/>
                        <a:ea typeface="Arial Black"/>
                        <a:cs typeface="Arial Black"/>
                        <a:sym typeface="Arial Black"/>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2300">
                          <a:solidFill>
                            <a:srgbClr val="FFFFFF"/>
                          </a:solidFill>
                          <a:latin typeface="Arial Black"/>
                          <a:ea typeface="Arial Black"/>
                          <a:cs typeface="Arial Black"/>
                          <a:sym typeface="Arial Black"/>
                        </a:rPr>
                        <a:t>Paper Prompts </a:t>
                      </a:r>
                      <a:endParaRPr sz="2300">
                        <a:solidFill>
                          <a:srgbClr val="FFFFFF"/>
                        </a:solidFill>
                        <a:latin typeface="Arial Black"/>
                        <a:ea typeface="Arial Black"/>
                        <a:cs typeface="Arial Black"/>
                        <a:sym typeface="Arial Black"/>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63" name="Google Shape;263;p31"/>
          <p:cNvSpPr txBox="1"/>
          <p:nvPr/>
        </p:nvSpPr>
        <p:spPr>
          <a:xfrm>
            <a:off x="6065363" y="488000"/>
            <a:ext cx="2694600" cy="1888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Nunito Sans"/>
                <a:ea typeface="Nunito Sans"/>
                <a:cs typeface="Nunito Sans"/>
                <a:sym typeface="Nunito Sans"/>
              </a:rPr>
              <a:t>Share your ideas with us on social media using the hashtag #HowWePaper</a:t>
            </a:r>
            <a:endParaRPr sz="200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n" sz="2000">
                <a:solidFill>
                  <a:srgbClr val="FFFFFF"/>
                </a:solidFill>
                <a:latin typeface="Nunito Sans"/>
                <a:ea typeface="Nunito Sans"/>
                <a:cs typeface="Nunito Sans"/>
                <a:sym typeface="Nunito Sans"/>
              </a:rPr>
              <a:t>@paperlearning</a:t>
            </a:r>
            <a:endParaRPr sz="2000">
              <a:solidFill>
                <a:srgbClr val="FFFFFF"/>
              </a:solidFill>
              <a:latin typeface="Nunito Sans"/>
              <a:ea typeface="Nunito Sans"/>
              <a:cs typeface="Nunito Sans"/>
              <a:sym typeface="Nuni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6"/>
          <p:cNvPicPr preferRelativeResize="0"/>
          <p:nvPr/>
        </p:nvPicPr>
        <p:blipFill>
          <a:blip r:embed="rId3">
            <a:alphaModFix/>
          </a:blip>
          <a:stretch>
            <a:fillRect/>
          </a:stretch>
        </p:blipFill>
        <p:spPr>
          <a:xfrm>
            <a:off x="0" y="0"/>
            <a:ext cx="9144000" cy="5143500"/>
          </a:xfrm>
          <a:prstGeom prst="rect">
            <a:avLst/>
          </a:prstGeom>
          <a:noFill/>
          <a:ln>
            <a:noFill/>
          </a:ln>
        </p:spPr>
      </p:pic>
      <p:sp>
        <p:nvSpPr>
          <p:cNvPr id="71" name="Google Shape;71;p16"/>
          <p:cNvSpPr txBox="1"/>
          <p:nvPr/>
        </p:nvSpPr>
        <p:spPr>
          <a:xfrm>
            <a:off x="5573850" y="430550"/>
            <a:ext cx="2598000" cy="2375400"/>
          </a:xfrm>
          <a:prstGeom prst="rect">
            <a:avLst/>
          </a:prstGeom>
          <a:solidFill>
            <a:srgbClr val="FFFFFF"/>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1900" b="1">
                <a:latin typeface="Nunito Sans"/>
                <a:ea typeface="Nunito Sans"/>
                <a:cs typeface="Nunito Sans"/>
                <a:sym typeface="Nunito Sans"/>
              </a:rPr>
              <a:t>Quick Links </a:t>
            </a:r>
            <a:endParaRPr sz="1900" b="1">
              <a:latin typeface="Nunito Sans"/>
              <a:ea typeface="Nunito Sans"/>
              <a:cs typeface="Nunito Sans"/>
              <a:sym typeface="Nunito Sans"/>
            </a:endParaRPr>
          </a:p>
          <a:p>
            <a:pPr marL="457200" lvl="0" indent="-342900" algn="l" rtl="0">
              <a:spcBef>
                <a:spcPts val="1000"/>
              </a:spcBef>
              <a:spcAft>
                <a:spcPts val="0"/>
              </a:spcAft>
              <a:buClr>
                <a:schemeClr val="dk1"/>
              </a:buClr>
              <a:buSzPts val="1800"/>
              <a:buFont typeface="Nunito Sans"/>
              <a:buChar char="➔"/>
            </a:pPr>
            <a:r>
              <a:rPr lang="en" sz="1700" u="sng">
                <a:solidFill>
                  <a:schemeClr val="hlink"/>
                </a:solidFill>
                <a:latin typeface="Nunito Sans"/>
                <a:ea typeface="Nunito Sans"/>
                <a:cs typeface="Nunito Sans"/>
                <a:sym typeface="Nunito Sans"/>
                <a:hlinkClick r:id="" action="ppaction://noaction"/>
              </a:rPr>
              <a:t>Logging Into Paper</a:t>
            </a:r>
            <a:endParaRPr sz="1200">
              <a:solidFill>
                <a:schemeClr val="dk1"/>
              </a:solidFill>
              <a:latin typeface="Nunito Sans"/>
              <a:ea typeface="Nunito Sans"/>
              <a:cs typeface="Nunito Sans"/>
              <a:sym typeface="Nunito Sans"/>
            </a:endParaRPr>
          </a:p>
          <a:p>
            <a:pPr marL="457200" lvl="0" indent="-342900" algn="l" rtl="0">
              <a:spcBef>
                <a:spcPts val="1000"/>
              </a:spcBef>
              <a:spcAft>
                <a:spcPts val="0"/>
              </a:spcAft>
              <a:buSzPts val="1800"/>
              <a:buFont typeface="Nunito Sans"/>
              <a:buChar char="➔"/>
            </a:pPr>
            <a:r>
              <a:rPr lang="en" sz="1800" u="sng">
                <a:solidFill>
                  <a:schemeClr val="hlink"/>
                </a:solidFill>
                <a:latin typeface="Nunito Sans"/>
                <a:ea typeface="Nunito Sans"/>
                <a:cs typeface="Nunito Sans"/>
                <a:sym typeface="Nunito Sans"/>
                <a:hlinkClick r:id="rId4" action="ppaction://hlinksldjump"/>
              </a:rPr>
              <a:t>Using Review Center</a:t>
            </a:r>
            <a:endParaRPr sz="1800">
              <a:latin typeface="Nunito Sans"/>
              <a:ea typeface="Nunito Sans"/>
              <a:cs typeface="Nunito Sans"/>
              <a:sym typeface="Nunito Sans"/>
            </a:endParaRPr>
          </a:p>
          <a:p>
            <a:pPr marL="457200" lvl="0" indent="-342900" algn="l" rtl="0">
              <a:spcBef>
                <a:spcPts val="1000"/>
              </a:spcBef>
              <a:spcAft>
                <a:spcPts val="0"/>
              </a:spcAft>
              <a:buSzPts val="1800"/>
              <a:buFont typeface="Nunito Sans"/>
              <a:buChar char="➔"/>
            </a:pPr>
            <a:r>
              <a:rPr lang="en" sz="1800" u="sng">
                <a:solidFill>
                  <a:schemeClr val="hlink"/>
                </a:solidFill>
                <a:latin typeface="Nunito Sans"/>
                <a:ea typeface="Nunito Sans"/>
                <a:cs typeface="Nunito Sans"/>
                <a:sym typeface="Nunito Sans"/>
                <a:hlinkClick r:id="rId5" action="ppaction://hlinksldjump"/>
              </a:rPr>
              <a:t>Using Live Help</a:t>
            </a:r>
            <a:endParaRPr sz="1800">
              <a:latin typeface="Nunito Sans"/>
              <a:ea typeface="Nunito Sans"/>
              <a:cs typeface="Nunito Sans"/>
              <a:sym typeface="Nunito Sans"/>
            </a:endParaRPr>
          </a:p>
          <a:p>
            <a:pPr marL="457200" lvl="0" indent="-342900" algn="l" rtl="0">
              <a:spcBef>
                <a:spcPts val="1000"/>
              </a:spcBef>
              <a:spcAft>
                <a:spcPts val="1000"/>
              </a:spcAft>
              <a:buClr>
                <a:srgbClr val="000000"/>
              </a:buClr>
              <a:buSzPts val="1800"/>
              <a:buFont typeface="Nunito Sans"/>
              <a:buChar char="➔"/>
            </a:pPr>
            <a:r>
              <a:rPr lang="en" sz="1800" u="sng">
                <a:solidFill>
                  <a:schemeClr val="hlink"/>
                </a:solidFill>
                <a:latin typeface="Nunito Sans"/>
                <a:ea typeface="Nunito Sans"/>
                <a:cs typeface="Nunito Sans"/>
                <a:sym typeface="Nunito Sans"/>
                <a:hlinkClick r:id="rId6" action="ppaction://hlinksldjump"/>
              </a:rPr>
              <a:t>Teacher Resources</a:t>
            </a:r>
            <a:endParaRPr sz="1800">
              <a:latin typeface="Nunito Sans"/>
              <a:ea typeface="Nunito Sans"/>
              <a:cs typeface="Nunito Sans"/>
              <a:sym typeface="Nunito Sans"/>
            </a:endParaRPr>
          </a:p>
        </p:txBody>
      </p:sp>
      <p:sp>
        <p:nvSpPr>
          <p:cNvPr id="72" name="Google Shape;72;p16"/>
          <p:cNvSpPr txBox="1"/>
          <p:nvPr/>
        </p:nvSpPr>
        <p:spPr>
          <a:xfrm>
            <a:off x="135400" y="1015625"/>
            <a:ext cx="4326900" cy="35709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2000">
                <a:solidFill>
                  <a:schemeClr val="lt1"/>
                </a:solidFill>
                <a:latin typeface="Nunito Sans"/>
                <a:ea typeface="Nunito Sans"/>
                <a:cs typeface="Nunito Sans"/>
                <a:sym typeface="Nunito Sans"/>
              </a:rPr>
              <a:t>Welcome Teachers, </a:t>
            </a:r>
            <a:endParaRPr sz="2000">
              <a:solidFill>
                <a:schemeClr val="lt1"/>
              </a:solidFill>
              <a:latin typeface="Nunito Sans"/>
              <a:ea typeface="Nunito Sans"/>
              <a:cs typeface="Nunito Sans"/>
              <a:sym typeface="Nunito Sans"/>
            </a:endParaRPr>
          </a:p>
          <a:p>
            <a:pPr marL="0" lvl="0" indent="0" algn="l" rtl="0">
              <a:lnSpc>
                <a:spcPct val="100000"/>
              </a:lnSpc>
              <a:spcBef>
                <a:spcPts val="1200"/>
              </a:spcBef>
              <a:spcAft>
                <a:spcPts val="0"/>
              </a:spcAft>
              <a:buNone/>
            </a:pPr>
            <a:r>
              <a:rPr lang="en" sz="2000">
                <a:solidFill>
                  <a:schemeClr val="lt1"/>
                </a:solidFill>
                <a:latin typeface="Nunito Sans"/>
                <a:ea typeface="Nunito Sans"/>
                <a:cs typeface="Nunito Sans"/>
                <a:sym typeface="Nunito Sans"/>
              </a:rPr>
              <a:t>In this slide deck, you will find step-by step instructions for getting started with Paper!  These slides are designed to be shown in class with your students before they log on to Paper for the first time.</a:t>
            </a:r>
            <a:endParaRPr sz="2000">
              <a:solidFill>
                <a:schemeClr val="lt1"/>
              </a:solidFill>
              <a:latin typeface="Nunito Sans"/>
              <a:ea typeface="Nunito Sans"/>
              <a:cs typeface="Nunito Sans"/>
              <a:sym typeface="Nunito Sans"/>
            </a:endParaRPr>
          </a:p>
          <a:p>
            <a:pPr marL="0" lvl="0" indent="0" algn="l" rtl="0">
              <a:lnSpc>
                <a:spcPct val="100000"/>
              </a:lnSpc>
              <a:spcBef>
                <a:spcPts val="1200"/>
              </a:spcBef>
              <a:spcAft>
                <a:spcPts val="1200"/>
              </a:spcAft>
              <a:buNone/>
            </a:pPr>
            <a:r>
              <a:rPr lang="en" sz="2000">
                <a:solidFill>
                  <a:schemeClr val="lt1"/>
                </a:solidFill>
                <a:latin typeface="Nunito Sans"/>
                <a:ea typeface="Nunito Sans"/>
                <a:cs typeface="Nunito Sans"/>
                <a:sym typeface="Nunito Sans"/>
              </a:rPr>
              <a:t>You can use the Quick Links on the right hand side to quickly navigate to the section you need.</a:t>
            </a:r>
            <a:endParaRPr sz="2000">
              <a:solidFill>
                <a:schemeClr val="lt1"/>
              </a:solidFill>
              <a:latin typeface="Nunito Sans"/>
              <a:ea typeface="Nunito Sans"/>
              <a:cs typeface="Nunito Sans"/>
              <a:sym typeface="Nunito Sans"/>
            </a:endParaRPr>
          </a:p>
        </p:txBody>
      </p:sp>
      <p:pic>
        <p:nvPicPr>
          <p:cNvPr id="73" name="Google Shape;73;p16"/>
          <p:cNvPicPr preferRelativeResize="0"/>
          <p:nvPr/>
        </p:nvPicPr>
        <p:blipFill>
          <a:blip r:embed="rId7">
            <a:alphaModFix/>
          </a:blip>
          <a:stretch>
            <a:fillRect/>
          </a:stretch>
        </p:blipFill>
        <p:spPr>
          <a:xfrm>
            <a:off x="5803772" y="2805949"/>
            <a:ext cx="2138151" cy="2138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7"/>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79" name="Google Shape;79;p17"/>
          <p:cNvPicPr preferRelativeResize="0"/>
          <p:nvPr/>
        </p:nvPicPr>
        <p:blipFill>
          <a:blip r:embed="rId4">
            <a:alphaModFix/>
          </a:blip>
          <a:stretch>
            <a:fillRect/>
          </a:stretch>
        </p:blipFill>
        <p:spPr>
          <a:xfrm>
            <a:off x="327627" y="2673250"/>
            <a:ext cx="1860188" cy="2470249"/>
          </a:xfrm>
          <a:prstGeom prst="rect">
            <a:avLst/>
          </a:prstGeom>
          <a:noFill/>
          <a:ln>
            <a:noFill/>
          </a:ln>
        </p:spPr>
      </p:pic>
      <p:sp>
        <p:nvSpPr>
          <p:cNvPr id="80" name="Google Shape;80;p17"/>
          <p:cNvSpPr txBox="1"/>
          <p:nvPr/>
        </p:nvSpPr>
        <p:spPr>
          <a:xfrm>
            <a:off x="1737738" y="1458388"/>
            <a:ext cx="5668500" cy="1983900"/>
          </a:xfrm>
          <a:prstGeom prst="rect">
            <a:avLst/>
          </a:prstGeom>
          <a:noFill/>
          <a:ln>
            <a:noFill/>
          </a:ln>
        </p:spPr>
        <p:txBody>
          <a:bodyPr spcFirstLastPara="1" wrap="square" lIns="93500" tIns="93500" rIns="93500" bIns="93500" anchor="ctr" anchorCtr="0">
            <a:normAutofit lnSpcReduction="10000"/>
          </a:bodyPr>
          <a:lstStyle/>
          <a:p>
            <a:pPr marL="0" lvl="0" indent="0" algn="ctr" rtl="0">
              <a:spcBef>
                <a:spcPts val="0"/>
              </a:spcBef>
              <a:spcAft>
                <a:spcPts val="0"/>
              </a:spcAft>
              <a:buNone/>
            </a:pPr>
            <a:r>
              <a:rPr lang="en" sz="6000">
                <a:solidFill>
                  <a:srgbClr val="FFFFFF"/>
                </a:solidFill>
                <a:latin typeface="Arial Black"/>
                <a:ea typeface="Arial Black"/>
                <a:cs typeface="Arial Black"/>
                <a:sym typeface="Arial Black"/>
              </a:rPr>
              <a:t>Logging Into Paper</a:t>
            </a:r>
            <a:endParaRPr sz="4800">
              <a:solidFill>
                <a:srgbClr val="FFFFFF"/>
              </a:solidFill>
              <a:latin typeface="Arial Black"/>
              <a:ea typeface="Arial Black"/>
              <a:cs typeface="Arial Black"/>
              <a:sym typeface="Arial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body" idx="1"/>
          </p:nvPr>
        </p:nvSpPr>
        <p:spPr>
          <a:xfrm>
            <a:off x="391000" y="2156175"/>
            <a:ext cx="4927500" cy="34164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Clr>
                <a:schemeClr val="lt1"/>
              </a:buClr>
              <a:buSzPts val="1600"/>
              <a:buAutoNum type="arabicParenR"/>
            </a:pPr>
            <a:r>
              <a:rPr lang="en" sz="1600">
                <a:solidFill>
                  <a:schemeClr val="lt1"/>
                </a:solidFill>
              </a:rPr>
              <a:t>Agree to the Student Code of Conduct</a:t>
            </a:r>
            <a:endParaRPr sz="1600">
              <a:solidFill>
                <a:schemeClr val="lt1"/>
              </a:solidFill>
            </a:endParaRPr>
          </a:p>
          <a:p>
            <a:pPr marL="457200" lvl="0" indent="-330200" algn="l" rtl="0">
              <a:spcBef>
                <a:spcPts val="1000"/>
              </a:spcBef>
              <a:spcAft>
                <a:spcPts val="0"/>
              </a:spcAft>
              <a:buClr>
                <a:schemeClr val="lt1"/>
              </a:buClr>
              <a:buSzPts val="1600"/>
              <a:buAutoNum type="arabicParenR"/>
            </a:pPr>
            <a:r>
              <a:rPr lang="en" sz="1600">
                <a:solidFill>
                  <a:schemeClr val="lt1"/>
                </a:solidFill>
              </a:rPr>
              <a:t>Complete your student profile</a:t>
            </a:r>
            <a:endParaRPr sz="1600">
              <a:solidFill>
                <a:schemeClr val="lt1"/>
              </a:solidFill>
            </a:endParaRPr>
          </a:p>
          <a:p>
            <a:pPr marL="914400" lvl="0" indent="-330200" algn="l" rtl="0">
              <a:spcBef>
                <a:spcPts val="0"/>
              </a:spcBef>
              <a:spcAft>
                <a:spcPts val="0"/>
              </a:spcAft>
              <a:buClr>
                <a:schemeClr val="lt1"/>
              </a:buClr>
              <a:buSzPts val="1600"/>
              <a:buChar char="●"/>
            </a:pPr>
            <a:r>
              <a:rPr lang="en" sz="1600">
                <a:solidFill>
                  <a:schemeClr val="lt1"/>
                </a:solidFill>
              </a:rPr>
              <a:t>Choose an avatar!</a:t>
            </a:r>
            <a:endParaRPr sz="1600">
              <a:solidFill>
                <a:schemeClr val="lt1"/>
              </a:solidFill>
            </a:endParaRPr>
          </a:p>
          <a:p>
            <a:pPr marL="914400" lvl="0" indent="-330200" algn="l" rtl="0">
              <a:spcBef>
                <a:spcPts val="0"/>
              </a:spcBef>
              <a:spcAft>
                <a:spcPts val="0"/>
              </a:spcAft>
              <a:buClr>
                <a:schemeClr val="lt1"/>
              </a:buClr>
              <a:buSzPts val="1600"/>
              <a:buChar char="●"/>
            </a:pPr>
            <a:r>
              <a:rPr lang="en" sz="1600">
                <a:solidFill>
                  <a:schemeClr val="lt1"/>
                </a:solidFill>
              </a:rPr>
              <a:t>Let tutors know how you study best</a:t>
            </a:r>
            <a:endParaRPr sz="1600">
              <a:solidFill>
                <a:schemeClr val="lt1"/>
              </a:solidFill>
            </a:endParaRPr>
          </a:p>
          <a:p>
            <a:pPr marL="457200" lvl="0" indent="-330200" algn="l" rtl="0">
              <a:spcBef>
                <a:spcPts val="1000"/>
              </a:spcBef>
              <a:spcAft>
                <a:spcPts val="0"/>
              </a:spcAft>
              <a:buClr>
                <a:schemeClr val="lt1"/>
              </a:buClr>
              <a:buSzPts val="1600"/>
              <a:buAutoNum type="arabicParenR"/>
            </a:pPr>
            <a:r>
              <a:rPr lang="en" sz="1600">
                <a:solidFill>
                  <a:schemeClr val="lt1"/>
                </a:solidFill>
              </a:rPr>
              <a:t>Explore your Dashboard</a:t>
            </a:r>
            <a:endParaRPr sz="1600">
              <a:solidFill>
                <a:schemeClr val="lt1"/>
              </a:solidFill>
            </a:endParaRPr>
          </a:p>
          <a:p>
            <a:pPr marL="0" lvl="0" indent="0" algn="l" rtl="0">
              <a:spcBef>
                <a:spcPts val="1000"/>
              </a:spcBef>
              <a:spcAft>
                <a:spcPts val="1000"/>
              </a:spcAft>
              <a:buNone/>
            </a:pPr>
            <a:endParaRPr sz="1600">
              <a:solidFill>
                <a:schemeClr val="lt1"/>
              </a:solidFill>
            </a:endParaRPr>
          </a:p>
        </p:txBody>
      </p:sp>
      <p:pic>
        <p:nvPicPr>
          <p:cNvPr id="86" name="Google Shape;86;p18"/>
          <p:cNvPicPr preferRelativeResize="0"/>
          <p:nvPr/>
        </p:nvPicPr>
        <p:blipFill>
          <a:blip r:embed="rId3">
            <a:alphaModFix/>
          </a:blip>
          <a:stretch>
            <a:fillRect/>
          </a:stretch>
        </p:blipFill>
        <p:spPr>
          <a:xfrm>
            <a:off x="5896650" y="1863200"/>
            <a:ext cx="1942900" cy="2862623"/>
          </a:xfrm>
          <a:prstGeom prst="rect">
            <a:avLst/>
          </a:prstGeom>
          <a:noFill/>
          <a:ln>
            <a:noFill/>
          </a:ln>
        </p:spPr>
      </p:pic>
      <p:sp>
        <p:nvSpPr>
          <p:cNvPr id="87" name="Google Shape;87;p18"/>
          <p:cNvSpPr txBox="1"/>
          <p:nvPr/>
        </p:nvSpPr>
        <p:spPr>
          <a:xfrm>
            <a:off x="204550" y="490250"/>
            <a:ext cx="7254000" cy="14892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4700" b="1">
                <a:solidFill>
                  <a:srgbClr val="FFFFFF"/>
                </a:solidFill>
                <a:latin typeface="Arial Black"/>
                <a:ea typeface="Arial Black"/>
                <a:cs typeface="Arial Black"/>
                <a:sym typeface="Arial Black"/>
              </a:rPr>
              <a:t>Logging in for the first time is exciting!</a:t>
            </a:r>
            <a:endParaRPr sz="4700" b="1">
              <a:solidFill>
                <a:srgbClr val="FFFFFF"/>
              </a:solidFill>
              <a:latin typeface="Arial Black"/>
              <a:ea typeface="Arial Black"/>
              <a:cs typeface="Arial Black"/>
              <a:sym typeface="Arial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9"/>
          <p:cNvPicPr preferRelativeResize="0"/>
          <p:nvPr/>
        </p:nvPicPr>
        <p:blipFill>
          <a:blip r:embed="rId3">
            <a:alphaModFix/>
          </a:blip>
          <a:stretch>
            <a:fillRect/>
          </a:stretch>
        </p:blipFill>
        <p:spPr>
          <a:xfrm>
            <a:off x="6452075" y="1682651"/>
            <a:ext cx="2301725" cy="2301725"/>
          </a:xfrm>
          <a:prstGeom prst="rect">
            <a:avLst/>
          </a:prstGeom>
          <a:noFill/>
          <a:ln>
            <a:noFill/>
          </a:ln>
        </p:spPr>
      </p:pic>
      <p:sp>
        <p:nvSpPr>
          <p:cNvPr id="93" name="Google Shape;93;p19"/>
          <p:cNvSpPr txBox="1"/>
          <p:nvPr/>
        </p:nvSpPr>
        <p:spPr>
          <a:xfrm>
            <a:off x="246003" y="323100"/>
            <a:ext cx="7019400" cy="8139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4700" b="1">
                <a:solidFill>
                  <a:srgbClr val="FFFFFF"/>
                </a:solidFill>
                <a:latin typeface="Arial Black"/>
                <a:ea typeface="Arial Black"/>
                <a:cs typeface="Arial Black"/>
                <a:sym typeface="Arial Black"/>
              </a:rPr>
              <a:t>Getting Started</a:t>
            </a:r>
            <a:endParaRPr sz="4700" b="1">
              <a:solidFill>
                <a:srgbClr val="FFFFFF"/>
              </a:solidFill>
              <a:latin typeface="Arial Black"/>
              <a:ea typeface="Arial Black"/>
              <a:cs typeface="Arial Black"/>
              <a:sym typeface="Arial Black"/>
            </a:endParaRPr>
          </a:p>
        </p:txBody>
      </p:sp>
      <p:pic>
        <p:nvPicPr>
          <p:cNvPr id="94" name="Google Shape;94;p19" descr="In this video, we walk you through step-by-step setting up your account and getting started with Paper!" title="Getting Started on Paper">
            <a:hlinkClick r:id="rId4"/>
          </p:cNvPr>
          <p:cNvPicPr preferRelativeResize="0"/>
          <p:nvPr/>
        </p:nvPicPr>
        <p:blipFill>
          <a:blip r:embed="rId5">
            <a:alphaModFix/>
          </a:blip>
          <a:stretch>
            <a:fillRect/>
          </a:stretch>
        </p:blipFill>
        <p:spPr>
          <a:xfrm>
            <a:off x="818675" y="12779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0"/>
          <p:cNvPicPr preferRelativeResize="0"/>
          <p:nvPr/>
        </p:nvPicPr>
        <p:blipFill rotWithShape="1">
          <a:blip r:embed="rId3">
            <a:alphaModFix/>
          </a:blip>
          <a:srcRect t="9" b="9"/>
          <a:stretch/>
        </p:blipFill>
        <p:spPr>
          <a:xfrm>
            <a:off x="848700" y="669241"/>
            <a:ext cx="6980726" cy="4296308"/>
          </a:xfrm>
          <a:prstGeom prst="rect">
            <a:avLst/>
          </a:prstGeom>
          <a:noFill/>
          <a:ln>
            <a:noFill/>
          </a:ln>
        </p:spPr>
      </p:pic>
      <p:sp>
        <p:nvSpPr>
          <p:cNvPr id="100" name="Google Shape;100;p20"/>
          <p:cNvSpPr txBox="1">
            <a:spLocks noGrp="1"/>
          </p:cNvSpPr>
          <p:nvPr>
            <p:ph type="title" idx="4294967295"/>
          </p:nvPr>
        </p:nvSpPr>
        <p:spPr>
          <a:xfrm>
            <a:off x="1314613" y="99850"/>
            <a:ext cx="6514800" cy="569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b="1">
                <a:solidFill>
                  <a:schemeClr val="lt1"/>
                </a:solidFill>
                <a:latin typeface="Arial Black"/>
                <a:ea typeface="Arial Black"/>
                <a:cs typeface="Arial Black"/>
                <a:sym typeface="Arial Black"/>
              </a:rPr>
              <a:t>Your Student Dashboard</a:t>
            </a:r>
            <a:endParaRPr sz="3600" b="1">
              <a:solidFill>
                <a:schemeClr val="lt1"/>
              </a:solidFill>
              <a:latin typeface="Arial Black"/>
              <a:ea typeface="Arial Black"/>
              <a:cs typeface="Arial Black"/>
              <a:sym typeface="Arial Black"/>
            </a:endParaRPr>
          </a:p>
        </p:txBody>
      </p:sp>
      <p:sp>
        <p:nvSpPr>
          <p:cNvPr id="101" name="Google Shape;101;p20"/>
          <p:cNvSpPr/>
          <p:nvPr/>
        </p:nvSpPr>
        <p:spPr>
          <a:xfrm>
            <a:off x="6026950" y="712188"/>
            <a:ext cx="491700" cy="219900"/>
          </a:xfrm>
          <a:prstGeom prst="roundRect">
            <a:avLst>
              <a:gd name="adj" fmla="val 16667"/>
            </a:avLst>
          </a:prstGeom>
          <a:noFill/>
          <a:ln w="2857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570D"/>
              </a:solidFill>
            </a:endParaRPr>
          </a:p>
        </p:txBody>
      </p:sp>
      <p:sp>
        <p:nvSpPr>
          <p:cNvPr id="102" name="Google Shape;102;p20"/>
          <p:cNvSpPr/>
          <p:nvPr/>
        </p:nvSpPr>
        <p:spPr>
          <a:xfrm>
            <a:off x="4990150" y="2928050"/>
            <a:ext cx="1757100" cy="1247700"/>
          </a:xfrm>
          <a:prstGeom prst="roundRect">
            <a:avLst>
              <a:gd name="adj" fmla="val 16667"/>
            </a:avLst>
          </a:prstGeom>
          <a:noFill/>
          <a:ln w="2857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0"/>
          <p:cNvSpPr/>
          <p:nvPr/>
        </p:nvSpPr>
        <p:spPr>
          <a:xfrm>
            <a:off x="1492650" y="1983275"/>
            <a:ext cx="1772400" cy="2173200"/>
          </a:xfrm>
          <a:prstGeom prst="roundRect">
            <a:avLst>
              <a:gd name="adj" fmla="val 5188"/>
            </a:avLst>
          </a:prstGeom>
          <a:noFill/>
          <a:ln w="2857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0"/>
          <p:cNvSpPr/>
          <p:nvPr/>
        </p:nvSpPr>
        <p:spPr>
          <a:xfrm>
            <a:off x="399650" y="2571750"/>
            <a:ext cx="1016700" cy="756600"/>
          </a:xfrm>
          <a:prstGeom prst="roundRect">
            <a:avLst>
              <a:gd name="adj" fmla="val 25506"/>
            </a:avLst>
          </a:prstGeom>
          <a:solidFill>
            <a:schemeClr val="lt1"/>
          </a:solidFill>
          <a:ln w="19050"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200" b="1" i="1">
                <a:solidFill>
                  <a:schemeClr val="dk1"/>
                </a:solidFill>
                <a:latin typeface="Nunito Sans"/>
                <a:ea typeface="Nunito Sans"/>
                <a:cs typeface="Nunito Sans"/>
                <a:sym typeface="Nunito Sans"/>
              </a:rPr>
              <a:t>Live Help</a:t>
            </a:r>
            <a:endParaRPr sz="1200" b="1" i="1">
              <a:solidFill>
                <a:schemeClr val="dk1"/>
              </a:solidFill>
              <a:latin typeface="Nunito Sans"/>
              <a:ea typeface="Nunito Sans"/>
              <a:cs typeface="Nunito Sans"/>
              <a:sym typeface="Nunito Sans"/>
            </a:endParaRPr>
          </a:p>
          <a:p>
            <a:pPr marL="0" lvl="0" indent="0" algn="ctr" rtl="0">
              <a:spcBef>
                <a:spcPts val="0"/>
              </a:spcBef>
              <a:spcAft>
                <a:spcPts val="0"/>
              </a:spcAft>
              <a:buClr>
                <a:schemeClr val="dk1"/>
              </a:buClr>
              <a:buSzPts val="1100"/>
              <a:buFont typeface="Arial"/>
              <a:buNone/>
            </a:pPr>
            <a:r>
              <a:rPr lang="en" sz="1100" i="1">
                <a:solidFill>
                  <a:schemeClr val="dk1"/>
                </a:solidFill>
                <a:latin typeface="Nunito Sans"/>
                <a:ea typeface="Nunito Sans"/>
                <a:cs typeface="Nunito Sans"/>
                <a:sym typeface="Nunito Sans"/>
              </a:rPr>
              <a:t>Ask a Tutor for help!</a:t>
            </a:r>
            <a:endParaRPr i="1"/>
          </a:p>
        </p:txBody>
      </p:sp>
      <p:sp>
        <p:nvSpPr>
          <p:cNvPr id="105" name="Google Shape;105;p20"/>
          <p:cNvSpPr/>
          <p:nvPr/>
        </p:nvSpPr>
        <p:spPr>
          <a:xfrm>
            <a:off x="3433650" y="1216550"/>
            <a:ext cx="1419900" cy="691800"/>
          </a:xfrm>
          <a:prstGeom prst="roundRect">
            <a:avLst>
              <a:gd name="adj" fmla="val 25506"/>
            </a:avLst>
          </a:prstGeom>
          <a:solidFill>
            <a:schemeClr val="lt1"/>
          </a:solidFill>
          <a:ln w="19050"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300" b="1" i="1">
                <a:solidFill>
                  <a:schemeClr val="dk1"/>
                </a:solidFill>
                <a:latin typeface="Nunito Sans"/>
                <a:ea typeface="Nunito Sans"/>
                <a:cs typeface="Nunito Sans"/>
                <a:sym typeface="Nunito Sans"/>
              </a:rPr>
              <a:t>Review Center</a:t>
            </a:r>
            <a:endParaRPr sz="1300"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000" i="1">
                <a:solidFill>
                  <a:schemeClr val="dk1"/>
                </a:solidFill>
                <a:latin typeface="Nunito Sans"/>
                <a:ea typeface="Nunito Sans"/>
                <a:cs typeface="Nunito Sans"/>
                <a:sym typeface="Nunito Sans"/>
              </a:rPr>
              <a:t>Upload a written piece of work for review</a:t>
            </a:r>
            <a:endParaRPr sz="1300" b="1" i="1">
              <a:solidFill>
                <a:schemeClr val="dk1"/>
              </a:solidFill>
              <a:latin typeface="Nunito Sans"/>
              <a:ea typeface="Nunito Sans"/>
              <a:cs typeface="Nunito Sans"/>
              <a:sym typeface="Nunito Sans"/>
            </a:endParaRPr>
          </a:p>
        </p:txBody>
      </p:sp>
      <p:sp>
        <p:nvSpPr>
          <p:cNvPr id="106" name="Google Shape;106;p20"/>
          <p:cNvSpPr/>
          <p:nvPr/>
        </p:nvSpPr>
        <p:spPr>
          <a:xfrm>
            <a:off x="5174575" y="975051"/>
            <a:ext cx="2557800" cy="381000"/>
          </a:xfrm>
          <a:prstGeom prst="roundRect">
            <a:avLst>
              <a:gd name="adj" fmla="val 25506"/>
            </a:avLst>
          </a:prstGeom>
          <a:solidFill>
            <a:schemeClr val="lt1"/>
          </a:solidFill>
          <a:ln w="19050"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300" b="1" i="1">
                <a:solidFill>
                  <a:schemeClr val="dk1"/>
                </a:solidFill>
                <a:latin typeface="Nunito Sans"/>
                <a:ea typeface="Nunito Sans"/>
                <a:cs typeface="Nunito Sans"/>
                <a:sym typeface="Nunito Sans"/>
              </a:rPr>
              <a:t>Select Your Language</a:t>
            </a:r>
            <a:endParaRPr sz="1300"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000" i="1">
                <a:solidFill>
                  <a:schemeClr val="dk1"/>
                </a:solidFill>
                <a:latin typeface="Nunito Sans"/>
                <a:ea typeface="Nunito Sans"/>
                <a:cs typeface="Nunito Sans"/>
                <a:sym typeface="Nunito Sans"/>
              </a:rPr>
              <a:t>English, Spanish, French, or Mandarin </a:t>
            </a:r>
            <a:endParaRPr sz="1300" b="1" i="1">
              <a:solidFill>
                <a:schemeClr val="dk1"/>
              </a:solidFill>
              <a:latin typeface="Nunito Sans"/>
              <a:ea typeface="Nunito Sans"/>
              <a:cs typeface="Nunito Sans"/>
              <a:sym typeface="Nunito Sans"/>
            </a:endParaRPr>
          </a:p>
        </p:txBody>
      </p:sp>
      <p:sp>
        <p:nvSpPr>
          <p:cNvPr id="107" name="Google Shape;107;p20"/>
          <p:cNvSpPr/>
          <p:nvPr/>
        </p:nvSpPr>
        <p:spPr>
          <a:xfrm>
            <a:off x="3265050" y="1983275"/>
            <a:ext cx="1757100" cy="756600"/>
          </a:xfrm>
          <a:prstGeom prst="roundRect">
            <a:avLst>
              <a:gd name="adj" fmla="val 16667"/>
            </a:avLst>
          </a:prstGeom>
          <a:noFill/>
          <a:ln w="2857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0"/>
          <p:cNvSpPr/>
          <p:nvPr/>
        </p:nvSpPr>
        <p:spPr>
          <a:xfrm>
            <a:off x="4990150" y="1983275"/>
            <a:ext cx="1757100" cy="895200"/>
          </a:xfrm>
          <a:prstGeom prst="roundRect">
            <a:avLst>
              <a:gd name="adj" fmla="val 16667"/>
            </a:avLst>
          </a:prstGeom>
          <a:noFill/>
          <a:ln w="2857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0"/>
          <p:cNvSpPr/>
          <p:nvPr/>
        </p:nvSpPr>
        <p:spPr>
          <a:xfrm>
            <a:off x="6824825" y="3216500"/>
            <a:ext cx="1465200" cy="518400"/>
          </a:xfrm>
          <a:prstGeom prst="roundRect">
            <a:avLst>
              <a:gd name="adj" fmla="val 25506"/>
            </a:avLst>
          </a:prstGeom>
          <a:solidFill>
            <a:schemeClr val="lt1"/>
          </a:solidFill>
          <a:ln w="19050"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300" b="1" i="1">
                <a:solidFill>
                  <a:schemeClr val="dk1"/>
                </a:solidFill>
                <a:latin typeface="Nunito Sans"/>
                <a:ea typeface="Nunito Sans"/>
                <a:cs typeface="Nunito Sans"/>
                <a:sym typeface="Nunito Sans"/>
              </a:rPr>
              <a:t>Paper Math</a:t>
            </a:r>
            <a:endParaRPr sz="1300"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000" i="1">
                <a:solidFill>
                  <a:schemeClr val="dk1"/>
                </a:solidFill>
                <a:latin typeface="Nunito Sans"/>
                <a:ea typeface="Nunito Sans"/>
                <a:cs typeface="Nunito Sans"/>
                <a:sym typeface="Nunito Sans"/>
              </a:rPr>
              <a:t>Interactive math practice.</a:t>
            </a:r>
            <a:endParaRPr sz="1300" b="1" i="1">
              <a:solidFill>
                <a:schemeClr val="dk1"/>
              </a:solidFill>
              <a:latin typeface="Nunito Sans"/>
              <a:ea typeface="Nunito Sans"/>
              <a:cs typeface="Nunito Sans"/>
              <a:sym typeface="Nunito Sans"/>
            </a:endParaRPr>
          </a:p>
        </p:txBody>
      </p:sp>
      <p:sp>
        <p:nvSpPr>
          <p:cNvPr id="110" name="Google Shape;110;p20"/>
          <p:cNvSpPr/>
          <p:nvPr/>
        </p:nvSpPr>
        <p:spPr>
          <a:xfrm>
            <a:off x="6923675" y="1908338"/>
            <a:ext cx="1419900" cy="857700"/>
          </a:xfrm>
          <a:prstGeom prst="roundRect">
            <a:avLst>
              <a:gd name="adj" fmla="val 25506"/>
            </a:avLst>
          </a:prstGeom>
          <a:solidFill>
            <a:schemeClr val="lt1"/>
          </a:solidFill>
          <a:ln w="19050"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300" b="1" i="1">
                <a:solidFill>
                  <a:schemeClr val="dk1"/>
                </a:solidFill>
                <a:latin typeface="Nunito Sans"/>
                <a:ea typeface="Nunito Sans"/>
                <a:cs typeface="Nunito Sans"/>
                <a:sym typeface="Nunito Sans"/>
              </a:rPr>
              <a:t>Achievements</a:t>
            </a:r>
            <a:endParaRPr sz="1300"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000" i="1">
                <a:solidFill>
                  <a:schemeClr val="dk1"/>
                </a:solidFill>
                <a:latin typeface="Nunito Sans"/>
                <a:ea typeface="Nunito Sans"/>
                <a:cs typeface="Nunito Sans"/>
                <a:sym typeface="Nunito Sans"/>
              </a:rPr>
              <a:t>Complete weekly challenges to earn trophies, points, and badges</a:t>
            </a:r>
            <a:endParaRPr sz="1300" b="1" i="1">
              <a:solidFill>
                <a:schemeClr val="dk1"/>
              </a:solidFill>
              <a:latin typeface="Nunito Sans"/>
              <a:ea typeface="Nunito Sans"/>
              <a:cs typeface="Nunito Sans"/>
              <a:sym typeface="Nunito Sans"/>
            </a:endParaRPr>
          </a:p>
        </p:txBody>
      </p:sp>
      <p:sp>
        <p:nvSpPr>
          <p:cNvPr id="111" name="Google Shape;111;p20"/>
          <p:cNvSpPr/>
          <p:nvPr/>
        </p:nvSpPr>
        <p:spPr>
          <a:xfrm>
            <a:off x="7264625" y="4614275"/>
            <a:ext cx="568200" cy="431100"/>
          </a:xfrm>
          <a:prstGeom prst="roundRect">
            <a:avLst>
              <a:gd name="adj" fmla="val 16667"/>
            </a:avLst>
          </a:prstGeom>
          <a:noFill/>
          <a:ln w="2857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0"/>
          <p:cNvSpPr/>
          <p:nvPr/>
        </p:nvSpPr>
        <p:spPr>
          <a:xfrm>
            <a:off x="7122550" y="3984250"/>
            <a:ext cx="1465200" cy="518400"/>
          </a:xfrm>
          <a:prstGeom prst="roundRect">
            <a:avLst>
              <a:gd name="adj" fmla="val 25506"/>
            </a:avLst>
          </a:prstGeom>
          <a:solidFill>
            <a:schemeClr val="lt1"/>
          </a:solidFill>
          <a:ln w="19050"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300" b="1" i="1">
                <a:solidFill>
                  <a:schemeClr val="dk1"/>
                </a:solidFill>
                <a:latin typeface="Nunito Sans"/>
                <a:ea typeface="Nunito Sans"/>
                <a:cs typeface="Nunito Sans"/>
                <a:sym typeface="Nunito Sans"/>
              </a:rPr>
              <a:t>Paper Station</a:t>
            </a:r>
            <a:endParaRPr sz="1300"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000" i="1">
                <a:solidFill>
                  <a:schemeClr val="dk1"/>
                </a:solidFill>
                <a:latin typeface="Nunito Sans"/>
                <a:ea typeface="Nunito Sans"/>
                <a:cs typeface="Nunito Sans"/>
                <a:sym typeface="Nunito Sans"/>
              </a:rPr>
              <a:t>Platform training</a:t>
            </a:r>
            <a:endParaRPr sz="1300" b="1" i="1">
              <a:solidFill>
                <a:schemeClr val="dk1"/>
              </a:solidFill>
              <a:latin typeface="Nunito Sans"/>
              <a:ea typeface="Nunito Sans"/>
              <a:cs typeface="Nunito Sans"/>
              <a:sym typeface="Nunito Sans"/>
            </a:endParaRPr>
          </a:p>
        </p:txBody>
      </p:sp>
      <p:sp>
        <p:nvSpPr>
          <p:cNvPr id="113" name="Google Shape;113;p20"/>
          <p:cNvSpPr/>
          <p:nvPr/>
        </p:nvSpPr>
        <p:spPr>
          <a:xfrm>
            <a:off x="3265050" y="2727225"/>
            <a:ext cx="1725300" cy="1686900"/>
          </a:xfrm>
          <a:prstGeom prst="roundRect">
            <a:avLst>
              <a:gd name="adj" fmla="val 16667"/>
            </a:avLst>
          </a:prstGeom>
          <a:noFill/>
          <a:ln w="2857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0"/>
          <p:cNvSpPr/>
          <p:nvPr/>
        </p:nvSpPr>
        <p:spPr>
          <a:xfrm>
            <a:off x="758000" y="4242875"/>
            <a:ext cx="2557800" cy="802500"/>
          </a:xfrm>
          <a:prstGeom prst="roundRect">
            <a:avLst>
              <a:gd name="adj" fmla="val 25506"/>
            </a:avLst>
          </a:prstGeom>
          <a:solidFill>
            <a:schemeClr val="lt1"/>
          </a:solidFill>
          <a:ln w="19050"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i="1">
                <a:solidFill>
                  <a:schemeClr val="dk1"/>
                </a:solidFill>
                <a:latin typeface="Nunito Sans"/>
                <a:ea typeface="Nunito Sans"/>
                <a:cs typeface="Nunito Sans"/>
                <a:sym typeface="Nunito Sans"/>
              </a:rPr>
              <a:t>College &amp; Career Readiness</a:t>
            </a:r>
            <a:endParaRPr b="1" i="1">
              <a:solidFill>
                <a:schemeClr val="dk1"/>
              </a:solidFill>
              <a:latin typeface="Nunito Sans"/>
              <a:ea typeface="Nunito Sans"/>
              <a:cs typeface="Nunito Sans"/>
              <a:sym typeface="Nunito Sans"/>
            </a:endParaRPr>
          </a:p>
          <a:p>
            <a:pPr marL="0" lvl="0" indent="0" algn="ctr" rtl="0">
              <a:spcBef>
                <a:spcPts val="0"/>
              </a:spcBef>
              <a:spcAft>
                <a:spcPts val="0"/>
              </a:spcAft>
              <a:buClr>
                <a:schemeClr val="dk1"/>
              </a:buClr>
              <a:buSzPts val="1100"/>
              <a:buFont typeface="Arial"/>
              <a:buNone/>
            </a:pPr>
            <a:r>
              <a:rPr lang="en" sz="1100" i="1">
                <a:solidFill>
                  <a:schemeClr val="dk1"/>
                </a:solidFill>
                <a:latin typeface="Nunito Sans"/>
                <a:ea typeface="Nunito Sans"/>
                <a:cs typeface="Nunito Sans"/>
                <a:sym typeface="Nunito Sans"/>
              </a:rPr>
              <a:t>Upload College Admissions Essays or Resumes to be reviewed!</a:t>
            </a:r>
            <a:endParaRPr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
                                        <p:tgtEl>
                                          <p:spTgt spid="101"/>
                                        </p:tgtEl>
                                      </p:cBhvr>
                                    </p:animEffect>
                                  </p:childTnLst>
                                </p:cTn>
                              </p:par>
                              <p:par>
                                <p:cTn id="8" presetID="10" presetClass="entr" presetSubtype="0" fill="hold"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100"/>
                                        <p:tgtEl>
                                          <p:spTgt spid="10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6"/>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fade">
                                      <p:cBhvr>
                                        <p:cTn id="19" dur="200"/>
                                        <p:tgtEl>
                                          <p:spTgt spid="108"/>
                                        </p:tgtEl>
                                      </p:cBhvr>
                                    </p:animEffect>
                                  </p:childTnLst>
                                </p:cTn>
                              </p:par>
                              <p:par>
                                <p:cTn id="20" presetID="10" presetClass="entr" presetSubtype="0" fill="hold" nodeType="with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fade">
                                      <p:cBhvr>
                                        <p:cTn id="22" dur="1"/>
                                        <p:tgtEl>
                                          <p:spTgt spid="1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10"/>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1"/>
                                        <p:tgtEl>
                                          <p:spTgt spid="102"/>
                                        </p:tgtEl>
                                      </p:cBhvr>
                                    </p:animEffect>
                                  </p:childTnLst>
                                </p:cTn>
                              </p:par>
                              <p:par>
                                <p:cTn id="32" presetID="10" presetClass="entr" presetSubtype="0" fill="hold" nodeType="withEffect">
                                  <p:stCondLst>
                                    <p:cond delay="0"/>
                                  </p:stCondLst>
                                  <p:childTnLst>
                                    <p:set>
                                      <p:cBhvr>
                                        <p:cTn id="33" dur="1" fill="hold">
                                          <p:stCondLst>
                                            <p:cond delay="0"/>
                                          </p:stCondLst>
                                        </p:cTn>
                                        <p:tgtEl>
                                          <p:spTgt spid="109"/>
                                        </p:tgtEl>
                                        <p:attrNameLst>
                                          <p:attrName>style.visibility</p:attrName>
                                        </p:attrNameLst>
                                      </p:cBhvr>
                                      <p:to>
                                        <p:strVal val="visible"/>
                                      </p:to>
                                    </p:set>
                                    <p:animEffect transition="in" filter="fade">
                                      <p:cBhvr>
                                        <p:cTn id="34" dur="1"/>
                                        <p:tgtEl>
                                          <p:spTgt spid="10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0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09"/>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111"/>
                                        </p:tgtEl>
                                        <p:attrNameLst>
                                          <p:attrName>style.visibility</p:attrName>
                                        </p:attrNameLst>
                                      </p:cBhvr>
                                      <p:to>
                                        <p:strVal val="visible"/>
                                      </p:to>
                                    </p:set>
                                    <p:animEffect transition="in" filter="fade">
                                      <p:cBhvr>
                                        <p:cTn id="43" dur="1"/>
                                        <p:tgtEl>
                                          <p:spTgt spid="111"/>
                                        </p:tgtEl>
                                      </p:cBhvr>
                                    </p:animEffect>
                                  </p:childTnLst>
                                </p:cTn>
                              </p:par>
                              <p:par>
                                <p:cTn id="44" presetID="10" presetClass="entr" presetSubtype="0" fill="hold" nodeType="withEffect">
                                  <p:stCondLst>
                                    <p:cond delay="0"/>
                                  </p:stCondLst>
                                  <p:childTnLst>
                                    <p:set>
                                      <p:cBhvr>
                                        <p:cTn id="45" dur="1" fill="hold">
                                          <p:stCondLst>
                                            <p:cond delay="0"/>
                                          </p:stCondLst>
                                        </p:cTn>
                                        <p:tgtEl>
                                          <p:spTgt spid="112"/>
                                        </p:tgtEl>
                                        <p:attrNameLst>
                                          <p:attrName>style.visibility</p:attrName>
                                        </p:attrNameLst>
                                      </p:cBhvr>
                                      <p:to>
                                        <p:strVal val="visible"/>
                                      </p:to>
                                    </p:set>
                                    <p:animEffect transition="in" filter="fade">
                                      <p:cBhvr>
                                        <p:cTn id="46" dur="1"/>
                                        <p:tgtEl>
                                          <p:spTgt spid="112"/>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1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12"/>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107"/>
                                        </p:tgtEl>
                                        <p:attrNameLst>
                                          <p:attrName>style.visibility</p:attrName>
                                        </p:attrNameLst>
                                      </p:cBhvr>
                                      <p:to>
                                        <p:strVal val="visible"/>
                                      </p:to>
                                    </p:set>
                                    <p:animEffect transition="in" filter="fade">
                                      <p:cBhvr>
                                        <p:cTn id="55" dur="1"/>
                                        <p:tgtEl>
                                          <p:spTgt spid="107"/>
                                        </p:tgtEl>
                                      </p:cBhvr>
                                    </p:animEffect>
                                  </p:childTnLst>
                                </p:cTn>
                              </p:par>
                              <p:par>
                                <p:cTn id="56" presetID="10" presetClass="entr" presetSubtype="0" fill="hold" nodeType="withEffect">
                                  <p:stCondLst>
                                    <p:cond delay="0"/>
                                  </p:stCondLst>
                                  <p:childTnLst>
                                    <p:set>
                                      <p:cBhvr>
                                        <p:cTn id="57" dur="1" fill="hold">
                                          <p:stCondLst>
                                            <p:cond delay="0"/>
                                          </p:stCondLst>
                                        </p:cTn>
                                        <p:tgtEl>
                                          <p:spTgt spid="105"/>
                                        </p:tgtEl>
                                        <p:attrNameLst>
                                          <p:attrName>style.visibility</p:attrName>
                                        </p:attrNameLst>
                                      </p:cBhvr>
                                      <p:to>
                                        <p:strVal val="visible"/>
                                      </p:to>
                                    </p:set>
                                    <p:animEffect transition="in" filter="fade">
                                      <p:cBhvr>
                                        <p:cTn id="58" dur="1"/>
                                        <p:tgtEl>
                                          <p:spTgt spid="105"/>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07"/>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05"/>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113"/>
                                        </p:tgtEl>
                                        <p:attrNameLst>
                                          <p:attrName>style.visibility</p:attrName>
                                        </p:attrNameLst>
                                      </p:cBhvr>
                                      <p:to>
                                        <p:strVal val="visible"/>
                                      </p:to>
                                    </p:set>
                                    <p:animEffect transition="in" filter="fade">
                                      <p:cBhvr>
                                        <p:cTn id="67" dur="1"/>
                                        <p:tgtEl>
                                          <p:spTgt spid="113"/>
                                        </p:tgtEl>
                                      </p:cBhvr>
                                    </p:animEffect>
                                  </p:childTnLst>
                                </p:cTn>
                              </p:par>
                              <p:par>
                                <p:cTn id="68" presetID="10" presetClass="entr" presetSubtype="0" fill="hold" nodeType="withEffect">
                                  <p:stCondLst>
                                    <p:cond delay="0"/>
                                  </p:stCondLst>
                                  <p:childTnLst>
                                    <p:set>
                                      <p:cBhvr>
                                        <p:cTn id="69" dur="1" fill="hold">
                                          <p:stCondLst>
                                            <p:cond delay="0"/>
                                          </p:stCondLst>
                                        </p:cTn>
                                        <p:tgtEl>
                                          <p:spTgt spid="114"/>
                                        </p:tgtEl>
                                        <p:attrNameLst>
                                          <p:attrName>style.visibility</p:attrName>
                                        </p:attrNameLst>
                                      </p:cBhvr>
                                      <p:to>
                                        <p:strVal val="visible"/>
                                      </p:to>
                                    </p:set>
                                    <p:animEffect transition="in" filter="fade">
                                      <p:cBhvr>
                                        <p:cTn id="70" dur="1"/>
                                        <p:tgtEl>
                                          <p:spTgt spid="114"/>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13"/>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14"/>
                                        </p:tgtEl>
                                        <p:attrNameLst>
                                          <p:attrName>style.visibility</p:attrName>
                                        </p:attrNameLst>
                                      </p:cBhvr>
                                      <p:to>
                                        <p:strVal val="hidden"/>
                                      </p:to>
                                    </p:set>
                                  </p:childTnLst>
                                </p:cTn>
                              </p:par>
                              <p:par>
                                <p:cTn id="77" presetID="10" presetClass="entr" presetSubtype="0" fill="hold" nodeType="with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
                                        <p:tgtEl>
                                          <p:spTgt spid="103"/>
                                        </p:tgtEl>
                                      </p:cBhvr>
                                    </p:animEffect>
                                  </p:childTnLst>
                                </p:cTn>
                              </p:par>
                              <p:par>
                                <p:cTn id="80" presetID="10" presetClass="entr" presetSubtype="0" fill="hold" nodeType="withEffect">
                                  <p:stCondLst>
                                    <p:cond delay="0"/>
                                  </p:stCondLst>
                                  <p:childTnLst>
                                    <p:set>
                                      <p:cBhvr>
                                        <p:cTn id="81" dur="1" fill="hold">
                                          <p:stCondLst>
                                            <p:cond delay="0"/>
                                          </p:stCondLst>
                                        </p:cTn>
                                        <p:tgtEl>
                                          <p:spTgt spid="104"/>
                                        </p:tgtEl>
                                        <p:attrNameLst>
                                          <p:attrName>style.visibility</p:attrName>
                                        </p:attrNameLst>
                                      </p:cBhvr>
                                      <p:to>
                                        <p:strVal val="visible"/>
                                      </p:to>
                                    </p:set>
                                    <p:animEffect transition="in" filter="fade">
                                      <p:cBhvr>
                                        <p:cTn id="82" dur="1"/>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1737738" y="1458388"/>
            <a:ext cx="5668500" cy="1983900"/>
          </a:xfrm>
          <a:prstGeom prst="rect">
            <a:avLst/>
          </a:prstGeom>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None/>
            </a:pPr>
            <a:r>
              <a:rPr lang="en" sz="6000" b="1">
                <a:solidFill>
                  <a:schemeClr val="lt1"/>
                </a:solidFill>
                <a:latin typeface="Arial Black"/>
                <a:ea typeface="Arial Black"/>
                <a:cs typeface="Arial Black"/>
                <a:sym typeface="Arial Black"/>
              </a:rPr>
              <a:t>Using Review Center</a:t>
            </a:r>
            <a:endParaRPr sz="4800" b="1">
              <a:solidFill>
                <a:schemeClr val="lt1"/>
              </a:solidFill>
              <a:latin typeface="Arial Black"/>
              <a:ea typeface="Arial Black"/>
              <a:cs typeface="Arial Black"/>
              <a:sym typeface="Arial Black"/>
            </a:endParaRPr>
          </a:p>
        </p:txBody>
      </p:sp>
      <p:pic>
        <p:nvPicPr>
          <p:cNvPr id="120" name="Google Shape;120;p21"/>
          <p:cNvPicPr preferRelativeResize="0"/>
          <p:nvPr/>
        </p:nvPicPr>
        <p:blipFill>
          <a:blip r:embed="rId3">
            <a:alphaModFix/>
          </a:blip>
          <a:stretch>
            <a:fillRect/>
          </a:stretch>
        </p:blipFill>
        <p:spPr>
          <a:xfrm>
            <a:off x="420327" y="2673250"/>
            <a:ext cx="1860188" cy="24702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p:nvPr/>
        </p:nvSpPr>
        <p:spPr>
          <a:xfrm>
            <a:off x="2445150" y="121725"/>
            <a:ext cx="4253700" cy="6045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3600" b="1">
                <a:solidFill>
                  <a:srgbClr val="FFFFFF"/>
                </a:solidFill>
                <a:latin typeface="Arial Black"/>
                <a:ea typeface="Arial Black"/>
                <a:cs typeface="Arial Black"/>
                <a:sym typeface="Arial Black"/>
              </a:rPr>
              <a:t>Review Center</a:t>
            </a:r>
            <a:endParaRPr sz="3600" b="1">
              <a:solidFill>
                <a:srgbClr val="FFFFFF"/>
              </a:solidFill>
              <a:latin typeface="Arial Black"/>
              <a:ea typeface="Arial Black"/>
              <a:cs typeface="Arial Black"/>
              <a:sym typeface="Arial Black"/>
            </a:endParaRPr>
          </a:p>
        </p:txBody>
      </p:sp>
      <p:sp>
        <p:nvSpPr>
          <p:cNvPr id="126" name="Google Shape;126;p22"/>
          <p:cNvSpPr txBox="1"/>
          <p:nvPr/>
        </p:nvSpPr>
        <p:spPr>
          <a:xfrm>
            <a:off x="3949200" y="503475"/>
            <a:ext cx="1245600" cy="3696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2000" i="1">
                <a:solidFill>
                  <a:srgbClr val="FFFFFF"/>
                </a:solidFill>
                <a:latin typeface="Nunito Sans"/>
                <a:ea typeface="Nunito Sans"/>
                <a:cs typeface="Nunito Sans"/>
                <a:sym typeface="Nunito Sans"/>
              </a:rPr>
              <a:t>Step 1</a:t>
            </a:r>
            <a:endParaRPr sz="2000" i="1">
              <a:solidFill>
                <a:srgbClr val="FFFFFF"/>
              </a:solidFill>
              <a:latin typeface="Nunito Sans"/>
              <a:ea typeface="Nunito Sans"/>
              <a:cs typeface="Nunito Sans"/>
              <a:sym typeface="Nunito Sans"/>
            </a:endParaRPr>
          </a:p>
        </p:txBody>
      </p:sp>
      <p:pic>
        <p:nvPicPr>
          <p:cNvPr id="127" name="Google Shape;127;p22"/>
          <p:cNvPicPr preferRelativeResize="0"/>
          <p:nvPr/>
        </p:nvPicPr>
        <p:blipFill>
          <a:blip r:embed="rId3">
            <a:alphaModFix/>
          </a:blip>
          <a:stretch>
            <a:fillRect/>
          </a:stretch>
        </p:blipFill>
        <p:spPr>
          <a:xfrm>
            <a:off x="214312" y="1244424"/>
            <a:ext cx="8715376" cy="2285725"/>
          </a:xfrm>
          <a:prstGeom prst="rect">
            <a:avLst/>
          </a:prstGeom>
          <a:noFill/>
          <a:ln>
            <a:noFill/>
          </a:ln>
        </p:spPr>
      </p:pic>
      <p:sp>
        <p:nvSpPr>
          <p:cNvPr id="128" name="Google Shape;128;p22"/>
          <p:cNvSpPr/>
          <p:nvPr/>
        </p:nvSpPr>
        <p:spPr>
          <a:xfrm>
            <a:off x="2445150" y="2002950"/>
            <a:ext cx="4253700" cy="1326000"/>
          </a:xfrm>
          <a:prstGeom prst="roundRect">
            <a:avLst>
              <a:gd name="adj" fmla="val 16667"/>
            </a:avLst>
          </a:prstGeom>
          <a:noFill/>
          <a:ln w="2857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9" name="Google Shape;129;p22"/>
          <p:cNvSpPr/>
          <p:nvPr/>
        </p:nvSpPr>
        <p:spPr>
          <a:xfrm>
            <a:off x="568875" y="2944625"/>
            <a:ext cx="1602600" cy="1601400"/>
          </a:xfrm>
          <a:prstGeom prst="roundRect">
            <a:avLst>
              <a:gd name="adj" fmla="val 25506"/>
            </a:avLst>
          </a:prstGeom>
          <a:solidFill>
            <a:schemeClr val="lt1"/>
          </a:solidFill>
          <a:ln w="19050"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Upload Your Work</a:t>
            </a:r>
            <a:endParaRPr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200" i="1">
                <a:solidFill>
                  <a:schemeClr val="dk1"/>
                </a:solidFill>
                <a:latin typeface="Nunito Sans"/>
                <a:ea typeface="Nunito Sans"/>
                <a:cs typeface="Nunito Sans"/>
                <a:sym typeface="Nunito Sans"/>
              </a:rPr>
              <a:t>Select a file from your computer or upload a file from Google Drive</a:t>
            </a:r>
            <a:endParaRPr i="1">
              <a:solidFill>
                <a:schemeClr val="dk1"/>
              </a:solidFill>
              <a:latin typeface="Nunito Sans"/>
              <a:ea typeface="Nunito Sans"/>
              <a:cs typeface="Nunito Sans"/>
              <a:sym typeface="Nuni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
                                        <p:tgtEl>
                                          <p:spTgt spid="128"/>
                                        </p:tgtEl>
                                      </p:cBhvr>
                                    </p:animEffect>
                                  </p:childTnLst>
                                </p:cTn>
                              </p:par>
                              <p:par>
                                <p:cTn id="8" presetID="10" presetClass="entr" presetSubtype="0" fill="hold"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fade">
                                      <p:cBhvr>
                                        <p:cTn id="10" dur="1"/>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p:nvPr/>
        </p:nvSpPr>
        <p:spPr>
          <a:xfrm>
            <a:off x="1159650" y="873075"/>
            <a:ext cx="1361700" cy="908100"/>
          </a:xfrm>
          <a:prstGeom prst="roundRect">
            <a:avLst>
              <a:gd name="adj" fmla="val 25506"/>
            </a:avLst>
          </a:prstGeom>
          <a:solidFill>
            <a:schemeClr val="lt1"/>
          </a:solidFill>
          <a:ln w="19050"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Essay Title</a:t>
            </a:r>
            <a:endParaRPr sz="900"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Change the title of essay</a:t>
            </a:r>
            <a:endParaRPr b="1" i="1">
              <a:solidFill>
                <a:schemeClr val="dk1"/>
              </a:solidFill>
              <a:latin typeface="Nunito Sans"/>
              <a:ea typeface="Nunito Sans"/>
              <a:cs typeface="Nunito Sans"/>
              <a:sym typeface="Nunito Sans"/>
            </a:endParaRPr>
          </a:p>
        </p:txBody>
      </p:sp>
      <p:sp>
        <p:nvSpPr>
          <p:cNvPr id="135" name="Google Shape;135;p23"/>
          <p:cNvSpPr/>
          <p:nvPr/>
        </p:nvSpPr>
        <p:spPr>
          <a:xfrm>
            <a:off x="563250" y="2079038"/>
            <a:ext cx="1958100" cy="908100"/>
          </a:xfrm>
          <a:prstGeom prst="roundRect">
            <a:avLst>
              <a:gd name="adj" fmla="val 25506"/>
            </a:avLst>
          </a:prstGeom>
          <a:solidFill>
            <a:schemeClr val="lt1"/>
          </a:solidFill>
          <a:ln w="19050"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Change Language</a:t>
            </a:r>
            <a:endParaRPr sz="1000"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English, Spanish, French</a:t>
            </a:r>
            <a:endParaRPr b="1" i="1">
              <a:solidFill>
                <a:schemeClr val="dk1"/>
              </a:solidFill>
              <a:latin typeface="Nunito Sans"/>
              <a:ea typeface="Nunito Sans"/>
              <a:cs typeface="Nunito Sans"/>
              <a:sym typeface="Nunito Sans"/>
            </a:endParaRPr>
          </a:p>
        </p:txBody>
      </p:sp>
      <p:sp>
        <p:nvSpPr>
          <p:cNvPr id="136" name="Google Shape;136;p23"/>
          <p:cNvSpPr/>
          <p:nvPr/>
        </p:nvSpPr>
        <p:spPr>
          <a:xfrm>
            <a:off x="607950" y="3285025"/>
            <a:ext cx="1913400" cy="908100"/>
          </a:xfrm>
          <a:prstGeom prst="roundRect">
            <a:avLst>
              <a:gd name="adj" fmla="val 25506"/>
            </a:avLst>
          </a:prstGeom>
          <a:solidFill>
            <a:schemeClr val="lt1"/>
          </a:solidFill>
          <a:ln w="19050"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Select a Class</a:t>
            </a:r>
            <a:endParaRPr sz="1000"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Choose the course the written piece is for</a:t>
            </a:r>
            <a:endParaRPr b="1" i="1">
              <a:solidFill>
                <a:schemeClr val="dk1"/>
              </a:solidFill>
              <a:latin typeface="Nunito Sans"/>
              <a:ea typeface="Nunito Sans"/>
              <a:cs typeface="Nunito Sans"/>
              <a:sym typeface="Nunito Sans"/>
            </a:endParaRPr>
          </a:p>
        </p:txBody>
      </p:sp>
      <p:sp>
        <p:nvSpPr>
          <p:cNvPr id="137" name="Google Shape;137;p23"/>
          <p:cNvSpPr/>
          <p:nvPr/>
        </p:nvSpPr>
        <p:spPr>
          <a:xfrm>
            <a:off x="6558850" y="3129325"/>
            <a:ext cx="2128200" cy="1219500"/>
          </a:xfrm>
          <a:prstGeom prst="roundRect">
            <a:avLst>
              <a:gd name="adj" fmla="val 25506"/>
            </a:avLst>
          </a:prstGeom>
          <a:solidFill>
            <a:schemeClr val="lt1"/>
          </a:solidFill>
          <a:ln w="19050"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Add Instructions and Rubric</a:t>
            </a:r>
            <a:endParaRPr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000" i="1">
                <a:solidFill>
                  <a:schemeClr val="dk1"/>
                </a:solidFill>
                <a:latin typeface="Nunito Sans"/>
                <a:ea typeface="Nunito Sans"/>
                <a:cs typeface="Nunito Sans"/>
                <a:sym typeface="Nunito Sans"/>
              </a:rPr>
              <a:t>(optional)</a:t>
            </a:r>
            <a:endParaRPr sz="1000"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Include your teacher’s instructions and rubric for the assignment</a:t>
            </a:r>
            <a:endParaRPr b="1" i="1">
              <a:solidFill>
                <a:schemeClr val="dk1"/>
              </a:solidFill>
              <a:latin typeface="Nunito Sans"/>
              <a:ea typeface="Nunito Sans"/>
              <a:cs typeface="Nunito Sans"/>
              <a:sym typeface="Nunito Sans"/>
            </a:endParaRPr>
          </a:p>
        </p:txBody>
      </p:sp>
      <p:sp>
        <p:nvSpPr>
          <p:cNvPr id="138" name="Google Shape;138;p23"/>
          <p:cNvSpPr txBox="1"/>
          <p:nvPr/>
        </p:nvSpPr>
        <p:spPr>
          <a:xfrm>
            <a:off x="2445150" y="121725"/>
            <a:ext cx="4253700" cy="6045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3600" b="1">
                <a:solidFill>
                  <a:srgbClr val="FFFFFF"/>
                </a:solidFill>
                <a:latin typeface="Arial Black"/>
                <a:ea typeface="Arial Black"/>
                <a:cs typeface="Arial Black"/>
                <a:sym typeface="Arial Black"/>
              </a:rPr>
              <a:t>Review Center</a:t>
            </a:r>
            <a:endParaRPr sz="3600" b="1">
              <a:solidFill>
                <a:srgbClr val="FFFFFF"/>
              </a:solidFill>
              <a:latin typeface="Arial Black"/>
              <a:ea typeface="Arial Black"/>
              <a:cs typeface="Arial Black"/>
              <a:sym typeface="Arial Black"/>
            </a:endParaRPr>
          </a:p>
        </p:txBody>
      </p:sp>
      <p:sp>
        <p:nvSpPr>
          <p:cNvPr id="139" name="Google Shape;139;p23"/>
          <p:cNvSpPr txBox="1"/>
          <p:nvPr/>
        </p:nvSpPr>
        <p:spPr>
          <a:xfrm>
            <a:off x="3949200" y="503475"/>
            <a:ext cx="1245600" cy="3696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2000" i="1">
                <a:solidFill>
                  <a:srgbClr val="FFFFFF"/>
                </a:solidFill>
                <a:latin typeface="Nunito Sans"/>
                <a:ea typeface="Nunito Sans"/>
                <a:cs typeface="Nunito Sans"/>
                <a:sym typeface="Nunito Sans"/>
              </a:rPr>
              <a:t>Step 2</a:t>
            </a:r>
            <a:endParaRPr sz="2000" i="1">
              <a:solidFill>
                <a:srgbClr val="FFFFFF"/>
              </a:solidFill>
              <a:latin typeface="Nunito Sans"/>
              <a:ea typeface="Nunito Sans"/>
              <a:cs typeface="Nunito Sans"/>
              <a:sym typeface="Nunito Sans"/>
            </a:endParaRPr>
          </a:p>
        </p:txBody>
      </p:sp>
      <p:pic>
        <p:nvPicPr>
          <p:cNvPr id="140" name="Google Shape;140;p23"/>
          <p:cNvPicPr preferRelativeResize="0"/>
          <p:nvPr/>
        </p:nvPicPr>
        <p:blipFill rotWithShape="1">
          <a:blip r:embed="rId3">
            <a:alphaModFix/>
          </a:blip>
          <a:srcRect b="11063"/>
          <a:stretch/>
        </p:blipFill>
        <p:spPr>
          <a:xfrm>
            <a:off x="2612962" y="873075"/>
            <a:ext cx="3778084" cy="4143099"/>
          </a:xfrm>
          <a:prstGeom prst="rect">
            <a:avLst/>
          </a:prstGeom>
          <a:noFill/>
          <a:ln>
            <a:noFill/>
          </a:ln>
        </p:spPr>
      </p:pic>
      <p:sp>
        <p:nvSpPr>
          <p:cNvPr id="141" name="Google Shape;141;p23"/>
          <p:cNvSpPr/>
          <p:nvPr/>
        </p:nvSpPr>
        <p:spPr>
          <a:xfrm>
            <a:off x="2763950" y="2343150"/>
            <a:ext cx="3513300" cy="324000"/>
          </a:xfrm>
          <a:prstGeom prst="roundRect">
            <a:avLst>
              <a:gd name="adj" fmla="val 16667"/>
            </a:avLst>
          </a:prstGeom>
          <a:noFill/>
          <a:ln w="2857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3"/>
          <p:cNvSpPr/>
          <p:nvPr/>
        </p:nvSpPr>
        <p:spPr>
          <a:xfrm>
            <a:off x="2810150" y="2708625"/>
            <a:ext cx="1139100" cy="291900"/>
          </a:xfrm>
          <a:prstGeom prst="roundRect">
            <a:avLst>
              <a:gd name="adj" fmla="val 16667"/>
            </a:avLst>
          </a:prstGeom>
          <a:noFill/>
          <a:ln w="2857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3"/>
          <p:cNvSpPr/>
          <p:nvPr/>
        </p:nvSpPr>
        <p:spPr>
          <a:xfrm>
            <a:off x="3951050" y="2715625"/>
            <a:ext cx="1053000" cy="291900"/>
          </a:xfrm>
          <a:prstGeom prst="roundRect">
            <a:avLst>
              <a:gd name="adj" fmla="val 6397"/>
            </a:avLst>
          </a:prstGeom>
          <a:noFill/>
          <a:ln w="2857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3"/>
          <p:cNvSpPr/>
          <p:nvPr/>
        </p:nvSpPr>
        <p:spPr>
          <a:xfrm>
            <a:off x="2726900" y="3056075"/>
            <a:ext cx="3550200" cy="908100"/>
          </a:xfrm>
          <a:prstGeom prst="roundRect">
            <a:avLst>
              <a:gd name="adj" fmla="val 16667"/>
            </a:avLst>
          </a:prstGeom>
          <a:noFill/>
          <a:ln w="2857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3"/>
          <p:cNvSpPr/>
          <p:nvPr/>
        </p:nvSpPr>
        <p:spPr>
          <a:xfrm>
            <a:off x="5005850" y="2715600"/>
            <a:ext cx="1139100" cy="291900"/>
          </a:xfrm>
          <a:prstGeom prst="roundRect">
            <a:avLst>
              <a:gd name="adj" fmla="val 6397"/>
            </a:avLst>
          </a:prstGeom>
          <a:noFill/>
          <a:ln w="28575"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3"/>
          <p:cNvSpPr/>
          <p:nvPr/>
        </p:nvSpPr>
        <p:spPr>
          <a:xfrm>
            <a:off x="6509950" y="1974500"/>
            <a:ext cx="2411700" cy="1015500"/>
          </a:xfrm>
          <a:prstGeom prst="roundRect">
            <a:avLst>
              <a:gd name="adj" fmla="val 25506"/>
            </a:avLst>
          </a:prstGeom>
          <a:solidFill>
            <a:schemeClr val="lt1"/>
          </a:solidFill>
          <a:ln w="19050" cap="flat" cmpd="sng">
            <a:solidFill>
              <a:srgbClr val="FFFF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Select a Submission Type</a:t>
            </a:r>
            <a:endParaRPr sz="1000"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Choose what kind of submission you are uploading</a:t>
            </a:r>
            <a:endParaRPr sz="1100" i="1">
              <a:solidFill>
                <a:schemeClr val="dk1"/>
              </a:solidFill>
              <a:latin typeface="Nunito Sans"/>
              <a:ea typeface="Nunito Sans"/>
              <a:cs typeface="Nunito Sans"/>
              <a:sym typeface="Nuni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
                                        <p:tgtEl>
                                          <p:spTgt spid="141"/>
                                        </p:tgtEl>
                                      </p:cBhvr>
                                    </p:animEffect>
                                  </p:childTnLst>
                                </p:cTn>
                              </p:par>
                              <p:par>
                                <p:cTn id="8" presetID="10" presetClass="entr" presetSubtype="0" fill="hold"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fade">
                                      <p:cBhvr>
                                        <p:cTn id="10" dur="1"/>
                                        <p:tgtEl>
                                          <p:spTgt spid="13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4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34"/>
                                        </p:tgtEl>
                                        <p:attrNameLst>
                                          <p:attrName>style.visibility</p:attrName>
                                        </p:attrNameLst>
                                      </p:cBhvr>
                                      <p:to>
                                        <p:strVal val="hidden"/>
                                      </p:to>
                                    </p:set>
                                  </p:childTnLst>
                                </p:cTn>
                              </p:par>
                            </p:childTnLst>
                          </p:cTn>
                        </p:par>
                        <p:par>
                          <p:cTn id="17" fill="hold">
                            <p:stCondLst>
                              <p:cond delay="0"/>
                            </p:stCondLst>
                            <p:childTnLst>
                              <p:par>
                                <p:cTn id="18" presetID="10" presetClass="entr" presetSubtype="0" fill="hold" nodeType="afterEffect">
                                  <p:stCondLst>
                                    <p:cond delay="0"/>
                                  </p:stCondLst>
                                  <p:childTnLst>
                                    <p:set>
                                      <p:cBhvr>
                                        <p:cTn id="19" dur="1" fill="hold">
                                          <p:stCondLst>
                                            <p:cond delay="0"/>
                                          </p:stCondLst>
                                        </p:cTn>
                                        <p:tgtEl>
                                          <p:spTgt spid="142"/>
                                        </p:tgtEl>
                                        <p:attrNameLst>
                                          <p:attrName>style.visibility</p:attrName>
                                        </p:attrNameLst>
                                      </p:cBhvr>
                                      <p:to>
                                        <p:strVal val="visible"/>
                                      </p:to>
                                    </p:set>
                                    <p:animEffect transition="in" filter="fade">
                                      <p:cBhvr>
                                        <p:cTn id="20" dur="1"/>
                                        <p:tgtEl>
                                          <p:spTgt spid="142"/>
                                        </p:tgtEl>
                                      </p:cBhvr>
                                    </p:animEffect>
                                  </p:childTnLst>
                                </p:cTn>
                              </p:par>
                              <p:par>
                                <p:cTn id="21" presetID="10" presetClass="entr" presetSubtype="0" fill="hold" nodeType="withEffect">
                                  <p:stCondLst>
                                    <p:cond delay="0"/>
                                  </p:stCondLst>
                                  <p:childTnLst>
                                    <p:set>
                                      <p:cBhvr>
                                        <p:cTn id="22" dur="1" fill="hold">
                                          <p:stCondLst>
                                            <p:cond delay="0"/>
                                          </p:stCondLst>
                                        </p:cTn>
                                        <p:tgtEl>
                                          <p:spTgt spid="135"/>
                                        </p:tgtEl>
                                        <p:attrNameLst>
                                          <p:attrName>style.visibility</p:attrName>
                                        </p:attrNameLst>
                                      </p:cBhvr>
                                      <p:to>
                                        <p:strVal val="visible"/>
                                      </p:to>
                                    </p:set>
                                    <p:animEffect transition="in" filter="fade">
                                      <p:cBhvr>
                                        <p:cTn id="23" dur="1"/>
                                        <p:tgtEl>
                                          <p:spTgt spid="13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42"/>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35"/>
                                        </p:tgtEl>
                                        <p:attrNameLst>
                                          <p:attrName>style.visibility</p:attrName>
                                        </p:attrNameLst>
                                      </p:cBhvr>
                                      <p:to>
                                        <p:strVal val="hidden"/>
                                      </p:to>
                                    </p:set>
                                  </p:childTnLst>
                                </p:cTn>
                              </p:par>
                            </p:childTnLst>
                          </p:cTn>
                        </p:par>
                        <p:par>
                          <p:cTn id="30" fill="hold">
                            <p:stCondLst>
                              <p:cond delay="0"/>
                            </p:stCondLst>
                            <p:childTnLst>
                              <p:par>
                                <p:cTn id="31" presetID="10" presetClass="entr" presetSubtype="0" fill="hold" nodeType="afterEffect">
                                  <p:stCondLst>
                                    <p:cond delay="0"/>
                                  </p:stCondLst>
                                  <p:childTnLst>
                                    <p:set>
                                      <p:cBhvr>
                                        <p:cTn id="32" dur="1" fill="hold">
                                          <p:stCondLst>
                                            <p:cond delay="0"/>
                                          </p:stCondLst>
                                        </p:cTn>
                                        <p:tgtEl>
                                          <p:spTgt spid="143"/>
                                        </p:tgtEl>
                                        <p:attrNameLst>
                                          <p:attrName>style.visibility</p:attrName>
                                        </p:attrNameLst>
                                      </p:cBhvr>
                                      <p:to>
                                        <p:strVal val="visible"/>
                                      </p:to>
                                    </p:set>
                                    <p:animEffect transition="in" filter="fade">
                                      <p:cBhvr>
                                        <p:cTn id="33" dur="1"/>
                                        <p:tgtEl>
                                          <p:spTgt spid="143"/>
                                        </p:tgtEl>
                                      </p:cBhvr>
                                    </p:animEffect>
                                  </p:childTnLst>
                                </p:cTn>
                              </p:par>
                              <p:par>
                                <p:cTn id="34" presetID="10" presetClass="entr" presetSubtype="0" fill="hold" nodeType="withEffect">
                                  <p:stCondLst>
                                    <p:cond delay="0"/>
                                  </p:stCondLst>
                                  <p:childTnLst>
                                    <p:set>
                                      <p:cBhvr>
                                        <p:cTn id="35" dur="1" fill="hold">
                                          <p:stCondLst>
                                            <p:cond delay="0"/>
                                          </p:stCondLst>
                                        </p:cTn>
                                        <p:tgtEl>
                                          <p:spTgt spid="136"/>
                                        </p:tgtEl>
                                        <p:attrNameLst>
                                          <p:attrName>style.visibility</p:attrName>
                                        </p:attrNameLst>
                                      </p:cBhvr>
                                      <p:to>
                                        <p:strVal val="visible"/>
                                      </p:to>
                                    </p:set>
                                    <p:animEffect transition="in" filter="fade">
                                      <p:cBhvr>
                                        <p:cTn id="36" dur="1"/>
                                        <p:tgtEl>
                                          <p:spTgt spid="13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43"/>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36"/>
                                        </p:tgtEl>
                                        <p:attrNameLst>
                                          <p:attrName>style.visibility</p:attrName>
                                        </p:attrNameLst>
                                      </p:cBhvr>
                                      <p:to>
                                        <p:strVal val="hidden"/>
                                      </p:to>
                                    </p:set>
                                  </p:childTnLst>
                                </p:cTn>
                              </p:par>
                            </p:childTnLst>
                          </p:cTn>
                        </p:par>
                        <p:par>
                          <p:cTn id="43" fill="hold">
                            <p:stCondLst>
                              <p:cond delay="0"/>
                            </p:stCondLst>
                            <p:childTnLst>
                              <p:par>
                                <p:cTn id="44" presetID="10" presetClass="entr" presetSubtype="0" fill="hold" nodeType="afterEffect">
                                  <p:stCondLst>
                                    <p:cond delay="0"/>
                                  </p:stCondLst>
                                  <p:childTnLst>
                                    <p:set>
                                      <p:cBhvr>
                                        <p:cTn id="45" dur="1" fill="hold">
                                          <p:stCondLst>
                                            <p:cond delay="0"/>
                                          </p:stCondLst>
                                        </p:cTn>
                                        <p:tgtEl>
                                          <p:spTgt spid="145"/>
                                        </p:tgtEl>
                                        <p:attrNameLst>
                                          <p:attrName>style.visibility</p:attrName>
                                        </p:attrNameLst>
                                      </p:cBhvr>
                                      <p:to>
                                        <p:strVal val="visible"/>
                                      </p:to>
                                    </p:set>
                                    <p:animEffect transition="in" filter="fade">
                                      <p:cBhvr>
                                        <p:cTn id="46" dur="1"/>
                                        <p:tgtEl>
                                          <p:spTgt spid="145"/>
                                        </p:tgtEl>
                                      </p:cBhvr>
                                    </p:animEffect>
                                  </p:childTnLst>
                                </p:cTn>
                              </p:par>
                              <p:par>
                                <p:cTn id="47" presetID="10" presetClass="entr" presetSubtype="0" fill="hold" nodeType="withEffect">
                                  <p:stCondLst>
                                    <p:cond delay="0"/>
                                  </p:stCondLst>
                                  <p:childTnLst>
                                    <p:set>
                                      <p:cBhvr>
                                        <p:cTn id="48" dur="1" fill="hold">
                                          <p:stCondLst>
                                            <p:cond delay="0"/>
                                          </p:stCondLst>
                                        </p:cTn>
                                        <p:tgtEl>
                                          <p:spTgt spid="146"/>
                                        </p:tgtEl>
                                        <p:attrNameLst>
                                          <p:attrName>style.visibility</p:attrName>
                                        </p:attrNameLst>
                                      </p:cBhvr>
                                      <p:to>
                                        <p:strVal val="visible"/>
                                      </p:to>
                                    </p:set>
                                    <p:animEffect transition="in" filter="fade">
                                      <p:cBhvr>
                                        <p:cTn id="49" dur="1"/>
                                        <p:tgtEl>
                                          <p:spTgt spid="14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44"/>
                                        </p:tgtEl>
                                        <p:attrNameLst>
                                          <p:attrName>style.visibility</p:attrName>
                                        </p:attrNameLst>
                                      </p:cBhvr>
                                      <p:to>
                                        <p:strVal val="visible"/>
                                      </p:to>
                                    </p:set>
                                    <p:animEffect transition="in" filter="fade">
                                      <p:cBhvr>
                                        <p:cTn id="54" dur="1"/>
                                        <p:tgtEl>
                                          <p:spTgt spid="144"/>
                                        </p:tgtEl>
                                      </p:cBhvr>
                                    </p:animEffect>
                                  </p:childTnLst>
                                </p:cTn>
                              </p:par>
                              <p:par>
                                <p:cTn id="55" presetID="10" presetClass="entr" presetSubtype="0" fill="hold" nodeType="withEffect">
                                  <p:stCondLst>
                                    <p:cond delay="0"/>
                                  </p:stCondLst>
                                  <p:childTnLst>
                                    <p:set>
                                      <p:cBhvr>
                                        <p:cTn id="56" dur="1" fill="hold">
                                          <p:stCondLst>
                                            <p:cond delay="0"/>
                                          </p:stCondLst>
                                        </p:cTn>
                                        <p:tgtEl>
                                          <p:spTgt spid="137"/>
                                        </p:tgtEl>
                                        <p:attrNameLst>
                                          <p:attrName>style.visibility</p:attrName>
                                        </p:attrNameLst>
                                      </p:cBhvr>
                                      <p:to>
                                        <p:strVal val="visible"/>
                                      </p:to>
                                    </p:set>
                                    <p:animEffect transition="in" filter="fade">
                                      <p:cBhvr>
                                        <p:cTn id="57" dur="1"/>
                                        <p:tgtEl>
                                          <p:spTgt spid="137"/>
                                        </p:tgtEl>
                                      </p:cBhvr>
                                    </p:animEffect>
                                  </p:childTnLst>
                                </p:cTn>
                              </p:par>
                              <p:par>
                                <p:cTn id="58" presetID="1" presetClass="exit" presetSubtype="0" fill="hold" nodeType="withEffect">
                                  <p:stCondLst>
                                    <p:cond delay="0"/>
                                  </p:stCondLst>
                                  <p:childTnLst>
                                    <p:set>
                                      <p:cBhvr>
                                        <p:cTn id="59" dur="1" fill="hold">
                                          <p:stCondLst>
                                            <p:cond delay="0"/>
                                          </p:stCondLst>
                                        </p:cTn>
                                        <p:tgtEl>
                                          <p:spTgt spid="146"/>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1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A5D810A5AD9442A33BED6FD3565A70" ma:contentTypeVersion="12" ma:contentTypeDescription="Create a new document." ma:contentTypeScope="" ma:versionID="858f195cd22617887c8855f9a79fea63">
  <xsd:schema xmlns:xsd="http://www.w3.org/2001/XMLSchema" xmlns:xs="http://www.w3.org/2001/XMLSchema" xmlns:p="http://schemas.microsoft.com/office/2006/metadata/properties" xmlns:ns3="1c4754a7-87d0-4ed6-b758-a0a0d32ba88d" xmlns:ns4="3a6008bd-7aa0-45d4-85eb-f6be4c11e713" targetNamespace="http://schemas.microsoft.com/office/2006/metadata/properties" ma:root="true" ma:fieldsID="27d1da7b361f5fe3bee530270749dd74" ns3:_="" ns4:_="">
    <xsd:import namespace="1c4754a7-87d0-4ed6-b758-a0a0d32ba88d"/>
    <xsd:import namespace="3a6008bd-7aa0-45d4-85eb-f6be4c11e71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Tags" minOccurs="0"/>
                <xsd:element ref="ns4:MediaServiceDateTaken" minOccurs="0"/>
                <xsd:element ref="ns4:MediaServiceAutoKeyPoints" minOccurs="0"/>
                <xsd:element ref="ns4:MediaServiceKeyPoint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4754a7-87d0-4ed6-b758-a0a0d32ba88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6008bd-7aa0-45d4-85eb-f6be4c11e71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F55C5B-9F7A-4635-AEDE-45BB312FF2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4754a7-87d0-4ed6-b758-a0a0d32ba88d"/>
    <ds:schemaRef ds:uri="3a6008bd-7aa0-45d4-85eb-f6be4c11e7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1D4EA8-6C46-4A25-B6CA-A9C78758F8C7}">
  <ds:schemaRefs>
    <ds:schemaRef ds:uri="http://schemas.microsoft.com/sharepoint/v3/contenttype/forms"/>
  </ds:schemaRefs>
</ds:datastoreItem>
</file>

<file path=customXml/itemProps3.xml><?xml version="1.0" encoding="utf-8"?>
<ds:datastoreItem xmlns:ds="http://schemas.openxmlformats.org/officeDocument/2006/customXml" ds:itemID="{208244ED-295B-43A7-A2C5-6C24A8CF5F1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2079</Words>
  <Application>Microsoft Office PowerPoint</Application>
  <PresentationFormat>On-screen Show (16:9)</PresentationFormat>
  <Paragraphs>159</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Black</vt:lpstr>
      <vt:lpstr>Nunito Sans</vt:lpstr>
      <vt:lpstr>Nunito Sans SemiBold</vt:lpstr>
      <vt:lpstr>Simple Light</vt:lpstr>
      <vt:lpstr>PowerPoint Presentation</vt:lpstr>
      <vt:lpstr>PowerPoint Presentation</vt:lpstr>
      <vt:lpstr>PowerPoint Presentation</vt:lpstr>
      <vt:lpstr>PowerPoint Presentation</vt:lpstr>
      <vt:lpstr>PowerPoint Presentation</vt:lpstr>
      <vt:lpstr>Your Student Dashboard</vt:lpstr>
      <vt:lpstr>Using Review Center</vt:lpstr>
      <vt:lpstr>PowerPoint Presentation</vt:lpstr>
      <vt:lpstr>PowerPoint Presentation</vt:lpstr>
      <vt:lpstr>Using Live Help</vt:lpstr>
      <vt:lpstr>PowerPoint Presentation</vt:lpstr>
      <vt:lpstr>Live Help</vt:lpstr>
      <vt:lpstr>PowerPoint Presentation</vt:lpstr>
      <vt:lpstr>Try it!</vt:lpstr>
      <vt:lpstr>PowerPoint Presentation</vt:lpstr>
      <vt:lpstr>Teacher Resources</vt:lpstr>
      <vt:lpstr>Ready for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Nohrden, Patrick</dc:creator>
  <cp:lastModifiedBy>Nohrden, Patrick</cp:lastModifiedBy>
  <cp:revision>1</cp:revision>
  <dcterms:modified xsi:type="dcterms:W3CDTF">2022-11-08T19:18:04Z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0x010100F0A5D810A5AD9442A33BED6FD3565A70</vt:lpwstr>
  </property>
</Properties>
</file>