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6" d="100"/>
          <a:sy n="36" d="100"/>
        </p:scale>
        <p:origin x="-102" y="-15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07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7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0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3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8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2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0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1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F9D61-086C-4DC2-A240-5365C35B0DB2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DEE7D-2008-4417-8E2A-D3F0E346D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1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West and Central Asia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500 BCE-1980 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31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34" y="0"/>
            <a:ext cx="9144001" cy="993412"/>
          </a:xfrm>
        </p:spPr>
        <p:txBody>
          <a:bodyPr>
            <a:normAutofit/>
          </a:bodyPr>
          <a:lstStyle/>
          <a:p>
            <a:r>
              <a:rPr lang="en-US" sz="2400" dirty="0" err="1"/>
              <a:t>Bahram</a:t>
            </a:r>
            <a:r>
              <a:rPr lang="en-US" sz="2400" dirty="0"/>
              <a:t> </a:t>
            </a:r>
            <a:r>
              <a:rPr lang="en-US" sz="2400" dirty="0" err="1"/>
              <a:t>Gur</a:t>
            </a:r>
            <a:r>
              <a:rPr lang="en-US" sz="2400" dirty="0"/>
              <a:t> Fights the </a:t>
            </a:r>
            <a:r>
              <a:rPr lang="en-US" sz="2400" dirty="0" err="1"/>
              <a:t>Karg</a:t>
            </a:r>
            <a:r>
              <a:rPr lang="en-US" sz="2400" dirty="0"/>
              <a:t>, folio from the Great Il-</a:t>
            </a:r>
            <a:r>
              <a:rPr lang="en-US" sz="2400" dirty="0" err="1"/>
              <a:t>Khanid</a:t>
            </a:r>
            <a:r>
              <a:rPr lang="en-US" sz="2400" dirty="0"/>
              <a:t> </a:t>
            </a:r>
            <a:r>
              <a:rPr lang="en-US" sz="2400" dirty="0" err="1"/>
              <a:t>Shahnama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2" y="5644923"/>
            <a:ext cx="6871063" cy="991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+mj-lt"/>
              </a:rPr>
              <a:t>Iran</a:t>
            </a:r>
            <a:r>
              <a:rPr lang="en-US" sz="2400" dirty="0">
                <a:latin typeface="+mj-lt"/>
              </a:rPr>
              <a:t>, Mongol </a:t>
            </a:r>
            <a:r>
              <a:rPr lang="en-US" sz="2400" dirty="0" smtClean="0">
                <a:latin typeface="+mj-lt"/>
              </a:rPr>
              <a:t>dynasty: 1330-40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Ink, opaque watercolor, gold, and silver on paper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21" y="946240"/>
            <a:ext cx="3730942" cy="462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914899"/>
            <a:ext cx="3660457" cy="485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737231"/>
            <a:ext cx="4179062" cy="504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342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83" y="208372"/>
            <a:ext cx="8227423" cy="836658"/>
          </a:xfrm>
        </p:spPr>
        <p:txBody>
          <a:bodyPr>
            <a:normAutofit/>
          </a:bodyPr>
          <a:lstStyle/>
          <a:p>
            <a:r>
              <a:rPr lang="en-US" sz="2400" dirty="0"/>
              <a:t>The Court of </a:t>
            </a:r>
            <a:r>
              <a:rPr lang="en-US" sz="2400" dirty="0" err="1"/>
              <a:t>Gayumars</a:t>
            </a:r>
            <a:r>
              <a:rPr lang="en-US" sz="2400" dirty="0"/>
              <a:t>, folio from Shah </a:t>
            </a:r>
            <a:r>
              <a:rPr lang="en-US" sz="2400" dirty="0" err="1"/>
              <a:t>Tahmasp's</a:t>
            </a:r>
            <a:r>
              <a:rPr lang="en-US" sz="2400" dirty="0"/>
              <a:t> </a:t>
            </a:r>
            <a:r>
              <a:rPr lang="en-US" sz="2400" dirty="0" err="1"/>
              <a:t>Shahnama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32075" y="5226911"/>
            <a:ext cx="3481252" cy="1382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Tabriz, </a:t>
            </a:r>
            <a:r>
              <a:rPr lang="en-US" sz="2400" dirty="0" smtClean="0">
                <a:latin typeface="+mj-lt"/>
              </a:rPr>
              <a:t>Iran: 1522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Artist: Sultan </a:t>
            </a:r>
            <a:r>
              <a:rPr lang="en-US" sz="2400" dirty="0" smtClean="0">
                <a:latin typeface="+mj-lt"/>
              </a:rPr>
              <a:t>Muhammad</a:t>
            </a: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Manuscript</a:t>
            </a:r>
            <a:endParaRPr lang="en-US" sz="2400" dirty="0">
              <a:latin typeface="+mj-lt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7" y="997633"/>
            <a:ext cx="4153988" cy="565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87" y="862649"/>
            <a:ext cx="5434964" cy="41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598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8" y="0"/>
            <a:ext cx="2610394" cy="1124041"/>
          </a:xfrm>
        </p:spPr>
        <p:txBody>
          <a:bodyPr>
            <a:normAutofit/>
          </a:bodyPr>
          <a:lstStyle/>
          <a:p>
            <a:r>
              <a:rPr lang="en-US" sz="2400" dirty="0"/>
              <a:t>The Ardabil Carpet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9703" y="5381897"/>
            <a:ext cx="4772297" cy="147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Persian: </a:t>
            </a:r>
            <a:r>
              <a:rPr lang="en-US" sz="2400" dirty="0" err="1">
                <a:latin typeface="+mj-lt"/>
              </a:rPr>
              <a:t>Safavid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Dynasty</a:t>
            </a: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Silk </a:t>
            </a:r>
            <a:r>
              <a:rPr lang="en-US" sz="2400" dirty="0">
                <a:latin typeface="+mj-lt"/>
              </a:rPr>
              <a:t>warps and wefts with wool </a:t>
            </a:r>
            <a:r>
              <a:rPr lang="en-US" sz="2400" dirty="0" smtClean="0">
                <a:latin typeface="+mj-lt"/>
              </a:rPr>
              <a:t>pile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1539-40 C.E</a:t>
            </a:r>
            <a:endParaRPr lang="en-US" sz="2400" dirty="0" smtClean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579" y="1067102"/>
            <a:ext cx="8253821" cy="427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0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8125"/>
            <a:ext cx="10515600" cy="727075"/>
          </a:xfrm>
        </p:spPr>
        <p:txBody>
          <a:bodyPr>
            <a:normAutofit/>
          </a:bodyPr>
          <a:lstStyle/>
          <a:p>
            <a:r>
              <a:rPr lang="en-US" sz="2400" dirty="0"/>
              <a:t>Petra, Jordan: Treasury and Great Temple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12" y="5532437"/>
            <a:ext cx="5334000" cy="1325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2nd century </a:t>
            </a:r>
            <a:r>
              <a:rPr lang="en-US" sz="2400" dirty="0" smtClean="0">
                <a:latin typeface="+mj-lt"/>
              </a:rPr>
              <a:t>C.E. 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Hellenistic Architecture/ Rock-Cut façade</a:t>
            </a: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Petra, Jordan </a:t>
            </a:r>
            <a:endParaRPr lang="en-US" sz="2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942954"/>
            <a:ext cx="6715760" cy="44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722323"/>
            <a:ext cx="3589812" cy="53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922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166" y="187325"/>
            <a:ext cx="2514600" cy="1006475"/>
          </a:xfrm>
        </p:spPr>
        <p:txBody>
          <a:bodyPr>
            <a:normAutofit/>
          </a:bodyPr>
          <a:lstStyle/>
          <a:p>
            <a:r>
              <a:rPr lang="en-US" sz="2400" dirty="0"/>
              <a:t>Buddha, </a:t>
            </a:r>
            <a:r>
              <a:rPr lang="en-US" sz="2400" dirty="0" err="1"/>
              <a:t>Bamiyan</a:t>
            </a:r>
            <a:r>
              <a:rPr lang="en-US" sz="2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6360" y="5383666"/>
            <a:ext cx="7025640" cy="1474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+mj-lt"/>
              </a:rPr>
              <a:t>Located on the Silk Road; </a:t>
            </a:r>
            <a:r>
              <a:rPr lang="en-US" sz="2400" dirty="0" err="1" smtClean="0">
                <a:latin typeface="+mj-lt"/>
              </a:rPr>
              <a:t>Bamiyan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valley </a:t>
            </a:r>
            <a:endParaRPr lang="en-US" sz="2400" dirty="0" smtClean="0">
              <a:latin typeface="+mj-lt"/>
            </a:endParaRPr>
          </a:p>
          <a:p>
            <a:pPr marL="0" indent="0">
              <a:buNone/>
            </a:pPr>
            <a:r>
              <a:rPr lang="fr-FR" sz="2400" dirty="0">
                <a:latin typeface="+mj-lt"/>
              </a:rPr>
              <a:t>507 CE 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>
                <a:latin typeface="+mj-lt"/>
              </a:rPr>
              <a:t>and 554 </a:t>
            </a:r>
            <a:r>
              <a:rPr lang="fr-FR" sz="2400" dirty="0" smtClean="0">
                <a:latin typeface="+mj-lt"/>
              </a:rPr>
              <a:t>CE</a:t>
            </a:r>
          </a:p>
          <a:p>
            <a:pPr marL="0" indent="0">
              <a:buNone/>
            </a:pPr>
            <a:r>
              <a:rPr lang="fr-FR" sz="2400" dirty="0" smtClean="0">
                <a:latin typeface="+mj-lt"/>
              </a:rPr>
              <a:t>Sandstone, </a:t>
            </a:r>
            <a:r>
              <a:rPr lang="en-US" sz="2400" dirty="0">
                <a:latin typeface="+mj-lt"/>
              </a:rPr>
              <a:t>mud mixed with straw, coated with </a:t>
            </a:r>
            <a:r>
              <a:rPr lang="en-US" sz="2400" dirty="0" smtClean="0">
                <a:latin typeface="+mj-lt"/>
              </a:rPr>
              <a:t>stucco</a:t>
            </a:r>
            <a:endParaRPr lang="en-US" sz="2400" dirty="0"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9" y="1028700"/>
            <a:ext cx="7238863" cy="390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70" y="214643"/>
            <a:ext cx="3375524" cy="50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644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1" y="0"/>
            <a:ext cx="1669869" cy="1124041"/>
          </a:xfrm>
        </p:spPr>
        <p:txBody>
          <a:bodyPr>
            <a:normAutofit/>
          </a:bodyPr>
          <a:lstStyle/>
          <a:p>
            <a:r>
              <a:rPr lang="en-US" sz="2400" dirty="0"/>
              <a:t>The Kaaba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34" y="4859384"/>
            <a:ext cx="11776166" cy="17617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+mj-lt"/>
              </a:rPr>
              <a:t>Pre-Islamic monument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Masjid el Haram</a:t>
            </a:r>
            <a:endParaRPr lang="en-US" sz="2400" dirty="0" smtClean="0">
              <a:latin typeface="+mj-lt"/>
            </a:endParaRP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631-32 C.E.</a:t>
            </a: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Granite </a:t>
            </a:r>
            <a:r>
              <a:rPr lang="en-US" sz="2400" dirty="0">
                <a:latin typeface="+mj-lt"/>
              </a:rPr>
              <a:t>masonry, covered with silk curtain and calligraphy in gold and silver-wrapped </a:t>
            </a:r>
            <a:r>
              <a:rPr lang="en-US" sz="2400" dirty="0" smtClean="0">
                <a:latin typeface="+mj-lt"/>
              </a:rPr>
              <a:t>thread.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96" y="481148"/>
            <a:ext cx="7076804" cy="471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4" y="1208314"/>
            <a:ext cx="400526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10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811" y="260622"/>
            <a:ext cx="10515600" cy="758281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Jowo</a:t>
            </a:r>
            <a:r>
              <a:rPr lang="en-US" sz="2400" dirty="0" smtClean="0"/>
              <a:t> </a:t>
            </a:r>
            <a:r>
              <a:rPr lang="en-US" sz="2400" dirty="0"/>
              <a:t>Rinpoche, enshrined in the </a:t>
            </a:r>
            <a:r>
              <a:rPr lang="en-US" sz="2400" dirty="0" err="1"/>
              <a:t>Jokhang</a:t>
            </a:r>
            <a:r>
              <a:rPr lang="en-US" sz="2400" dirty="0"/>
              <a:t> Temple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971" y="5146765"/>
            <a:ext cx="5719355" cy="15265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Lhasa, Tibet, </a:t>
            </a:r>
            <a:r>
              <a:rPr lang="en-US" sz="2400" dirty="0" err="1">
                <a:latin typeface="+mj-lt"/>
              </a:rPr>
              <a:t>Yarlung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Dynasty</a:t>
            </a: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Gilt </a:t>
            </a:r>
            <a:r>
              <a:rPr lang="en-US" sz="2400" dirty="0">
                <a:latin typeface="+mj-lt"/>
              </a:rPr>
              <a:t>metals with semiprecious stones, pearls, and </a:t>
            </a:r>
            <a:r>
              <a:rPr lang="en-US" sz="2400" dirty="0" smtClean="0">
                <a:latin typeface="+mj-lt"/>
              </a:rPr>
              <a:t>paint</a:t>
            </a: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Early </a:t>
            </a:r>
            <a:r>
              <a:rPr lang="en-US" sz="2400" dirty="0">
                <a:latin typeface="+mj-lt"/>
              </a:rPr>
              <a:t>to middle 7th century C.E.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18" y="850538"/>
            <a:ext cx="5288280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60320"/>
            <a:ext cx="5715000" cy="402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83" y="0"/>
            <a:ext cx="2662646" cy="1019538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400" dirty="0"/>
              <a:t>Dome of the Rock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550" y="4963886"/>
            <a:ext cx="11939450" cy="1709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Umayyad, Jerusalem </a:t>
            </a:r>
            <a:r>
              <a:rPr lang="en-US" sz="2400" dirty="0" smtClean="0">
                <a:latin typeface="+mj-lt"/>
              </a:rPr>
              <a:t>    691 </a:t>
            </a:r>
            <a:r>
              <a:rPr lang="en-US" sz="2400" dirty="0">
                <a:latin typeface="+mj-lt"/>
              </a:rPr>
              <a:t>AD</a:t>
            </a:r>
            <a:endParaRPr lang="en-US" sz="2400" dirty="0" smtClean="0">
              <a:latin typeface="+mj-lt"/>
            </a:endParaRP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Stone </a:t>
            </a:r>
            <a:r>
              <a:rPr lang="en-US" sz="2400" dirty="0">
                <a:latin typeface="+mj-lt"/>
              </a:rPr>
              <a:t>masonry, wooden roof, decorated with glazed ceramic tile, mosaics, and gilt aluminum and bronze </a:t>
            </a:r>
            <a:r>
              <a:rPr lang="en-US" sz="2400" dirty="0" smtClean="0">
                <a:latin typeface="+mj-lt"/>
              </a:rPr>
              <a:t>dome</a:t>
            </a: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Architect: </a:t>
            </a:r>
            <a:r>
              <a:rPr lang="en-US" sz="2400" dirty="0" err="1" smtClean="0">
                <a:latin typeface="+mj-lt"/>
              </a:rPr>
              <a:t>Abd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al-Malik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1" y="977537"/>
            <a:ext cx="5997884" cy="36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09" y="1028867"/>
            <a:ext cx="5415642" cy="359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50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09" y="0"/>
            <a:ext cx="5301343" cy="1019538"/>
          </a:xfrm>
        </p:spPr>
        <p:txBody>
          <a:bodyPr>
            <a:normAutofit/>
          </a:bodyPr>
          <a:lstStyle/>
          <a:p>
            <a:r>
              <a:rPr lang="en-US" sz="2400" dirty="0"/>
              <a:t>Great Mosque (Masjid-e </a:t>
            </a:r>
            <a:r>
              <a:rPr lang="en-US" sz="2400" dirty="0" err="1"/>
              <a:t>Jameh</a:t>
            </a:r>
            <a:r>
              <a:rPr lang="en-US" sz="2400" dirty="0"/>
              <a:t>), Isfahan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44031"/>
            <a:ext cx="10515600" cy="1813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+mj-lt"/>
              </a:rPr>
              <a:t>Iran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B</a:t>
            </a:r>
            <a:r>
              <a:rPr lang="en-US" sz="2400" dirty="0" smtClean="0">
                <a:latin typeface="+mj-lt"/>
              </a:rPr>
              <a:t>ricks</a:t>
            </a:r>
            <a:r>
              <a:rPr lang="en-US" sz="2400" dirty="0">
                <a:latin typeface="+mj-lt"/>
              </a:rPr>
              <a:t>, intricate motifs in stucco, and sumptuous </a:t>
            </a:r>
            <a:r>
              <a:rPr lang="en-US" sz="2400" dirty="0" smtClean="0">
                <a:latin typeface="+mj-lt"/>
              </a:rPr>
              <a:t> tile-work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8th through the 20th centuries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8" y="263475"/>
            <a:ext cx="5852160" cy="359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4056639"/>
            <a:ext cx="3500846" cy="280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 result for great mosque of masjid-i-ja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9" y="1436913"/>
            <a:ext cx="5539831" cy="334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08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06" y="182880"/>
            <a:ext cx="3579223" cy="1090432"/>
          </a:xfrm>
        </p:spPr>
        <p:txBody>
          <a:bodyPr>
            <a:normAutofit/>
          </a:bodyPr>
          <a:lstStyle/>
          <a:p>
            <a:r>
              <a:rPr lang="en-US" sz="2400" dirty="0"/>
              <a:t>Folio from a Qur'an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320" y="5200786"/>
            <a:ext cx="3916680" cy="1657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latin typeface="+mj-lt"/>
              </a:rPr>
              <a:t>Qu'ran</a:t>
            </a:r>
            <a:r>
              <a:rPr lang="en-US" sz="2400" dirty="0">
                <a:latin typeface="+mj-lt"/>
              </a:rPr>
              <a:t> fragment, in Arabic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V</a:t>
            </a:r>
            <a:r>
              <a:rPr lang="en-US" sz="2400" dirty="0" smtClean="0">
                <a:latin typeface="+mj-lt"/>
              </a:rPr>
              <a:t>ellum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750 and 1000 C.E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2033861"/>
            <a:ext cx="5995852" cy="34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54" y="353809"/>
            <a:ext cx="5355771" cy="383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74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82" y="286749"/>
            <a:ext cx="7391400" cy="627651"/>
          </a:xfrm>
        </p:spPr>
        <p:txBody>
          <a:bodyPr>
            <a:normAutofit/>
          </a:bodyPr>
          <a:lstStyle/>
          <a:p>
            <a:r>
              <a:rPr lang="fr-FR" sz="2400" dirty="0"/>
              <a:t>Basin (Baptistère de Saint Louis), Mohammed ibn al-Zain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5799909"/>
            <a:ext cx="6975565" cy="1058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Egypt or </a:t>
            </a:r>
            <a:r>
              <a:rPr lang="en-US" sz="2400" dirty="0" smtClean="0">
                <a:latin typeface="+mj-lt"/>
              </a:rPr>
              <a:t>Syria                          Circa 1320-1340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Hammered brass, gold, silver, and </a:t>
            </a:r>
            <a:r>
              <a:rPr lang="en-US" sz="2400" dirty="0" err="1">
                <a:latin typeface="+mj-lt"/>
              </a:rPr>
              <a:t>niello</a:t>
            </a:r>
            <a:r>
              <a:rPr lang="en-US" sz="2400" dirty="0">
                <a:latin typeface="+mj-lt"/>
              </a:rPr>
              <a:t> inlay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181100"/>
            <a:ext cx="5457760" cy="427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144" y="863395"/>
            <a:ext cx="5299301" cy="261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1" y="3902442"/>
            <a:ext cx="2924446" cy="273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53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270</Words>
  <Application>Microsoft Office PowerPoint</Application>
  <PresentationFormat>Custom</PresentationFormat>
  <Paragraphs>45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West and Central Asia</vt:lpstr>
      <vt:lpstr>Petra, Jordan: Treasury and Great Temple</vt:lpstr>
      <vt:lpstr>Buddha, Bamiyan </vt:lpstr>
      <vt:lpstr>The Kaaba</vt:lpstr>
      <vt:lpstr>Jowo Rinpoche, enshrined in the Jokhang Temple</vt:lpstr>
      <vt:lpstr> Dome of the Rock </vt:lpstr>
      <vt:lpstr>Great Mosque (Masjid-e Jameh), Isfahan</vt:lpstr>
      <vt:lpstr>Folio from a Qur'an</vt:lpstr>
      <vt:lpstr>Basin (Baptistère de Saint Louis), Mohammed ibn al-Zain</vt:lpstr>
      <vt:lpstr>Bahram Gur Fights the Karg, folio from the Great Il-Khanid Shahnama</vt:lpstr>
      <vt:lpstr>The Court of Gayumars, folio from Shah Tahmasp's Shahnama</vt:lpstr>
      <vt:lpstr>The Ardabil Carpet</vt:lpstr>
    </vt:vector>
  </TitlesOfParts>
  <Company>Washoe County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and Central Asia</dc:title>
  <dc:creator>Barry, Brett</dc:creator>
  <cp:lastModifiedBy>SpanishSprings, Student</cp:lastModifiedBy>
  <cp:revision>6</cp:revision>
  <dcterms:created xsi:type="dcterms:W3CDTF">2015-06-01T18:12:36Z</dcterms:created>
  <dcterms:modified xsi:type="dcterms:W3CDTF">2016-10-27T18:07:49Z</dcterms:modified>
</cp:coreProperties>
</file>